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90" r:id="rId2"/>
    <p:sldId id="289" r:id="rId3"/>
    <p:sldId id="294" r:id="rId4"/>
    <p:sldId id="339" r:id="rId5"/>
    <p:sldId id="340" r:id="rId6"/>
    <p:sldId id="341" r:id="rId7"/>
    <p:sldId id="342" r:id="rId8"/>
    <p:sldId id="343" r:id="rId9"/>
    <p:sldId id="344" r:id="rId10"/>
    <p:sldId id="345" r:id="rId11"/>
    <p:sldId id="346" r:id="rId12"/>
    <p:sldId id="347" r:id="rId13"/>
    <p:sldId id="348" r:id="rId14"/>
    <p:sldId id="349" r:id="rId15"/>
    <p:sldId id="350" r:id="rId16"/>
    <p:sldId id="351" r:id="rId17"/>
    <p:sldId id="352" r:id="rId18"/>
    <p:sldId id="353" r:id="rId19"/>
    <p:sldId id="354" r:id="rId20"/>
    <p:sldId id="355" r:id="rId21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Orta Stil 2 - Vurgu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Orta Stil 2 - Vurgu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Orta Stil 2 - Vurgu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D5ABB26-0587-4C30-8999-92F81FD0307C}" styleName="Stil Yok, Kılavuz Yok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DA37D80-6434-44D0-A028-1B22A696006F}" styleName="Açık Stil 3 - Vurgu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940675A-B579-460E-94D1-54222C63F5DA}" styleName="Stil Yok, Tablo Kılavuz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114" y="23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610D8F2E-E5C5-4E54-9153-6563A076DD57}" type="datetimeFigureOut">
              <a:rPr lang="tr-TR" smtClean="0"/>
              <a:pPr/>
              <a:t>24.04.2018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CDD55-55D5-4C92-876E-41F9EA6EC6BD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D8F2E-E5C5-4E54-9153-6563A076DD57}" type="datetimeFigureOut">
              <a:rPr lang="tr-TR" smtClean="0"/>
              <a:pPr/>
              <a:t>24.04.2018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CDD55-55D5-4C92-876E-41F9EA6EC6BD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2"/>
            <a:ext cx="1295400" cy="4318000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200"/>
            <a:ext cx="5181600" cy="4267201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D8F2E-E5C5-4E54-9153-6563A076DD57}" type="datetimeFigureOut">
              <a:rPr lang="tr-TR" smtClean="0"/>
              <a:pPr/>
              <a:t>24.04.2018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CDD55-55D5-4C92-876E-41F9EA6EC6BD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1"/>
            <a:ext cx="6400800" cy="3048001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D8F2E-E5C5-4E54-9153-6563A076DD57}" type="datetimeFigureOut">
              <a:rPr lang="tr-TR" smtClean="0"/>
              <a:pPr/>
              <a:t>24.04.2018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CDD55-55D5-4C92-876E-41F9EA6EC6BD}" type="slidenum">
              <a:rPr lang="tr-TR" smtClean="0"/>
              <a:pPr/>
              <a:t>‹#›</a:t>
            </a:fld>
            <a:endParaRPr lang="tr-TR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D8F2E-E5C5-4E54-9153-6563A076DD57}" type="datetimeFigureOut">
              <a:rPr lang="tr-TR" smtClean="0"/>
              <a:pPr/>
              <a:t>24.04.2018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CDD55-55D5-4C92-876E-41F9EA6EC6BD}" type="slidenum">
              <a:rPr lang="tr-TR" smtClean="0"/>
              <a:pPr/>
              <a:t>‹#›</a:t>
            </a:fld>
            <a:endParaRPr lang="tr-TR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8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1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D8F2E-E5C5-4E54-9153-6563A076DD57}" type="datetimeFigureOut">
              <a:rPr lang="tr-TR" smtClean="0"/>
              <a:pPr/>
              <a:t>24.04.2018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CDD55-55D5-4C92-876E-41F9EA6EC6BD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1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D8F2E-E5C5-4E54-9153-6563A076DD57}" type="datetimeFigureOut">
              <a:rPr lang="tr-TR" smtClean="0"/>
              <a:pPr/>
              <a:t>24.04.2018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CDD55-55D5-4C92-876E-41F9EA6EC6BD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D8F2E-E5C5-4E54-9153-6563A076DD57}" type="datetimeFigureOut">
              <a:rPr lang="tr-TR" smtClean="0"/>
              <a:pPr/>
              <a:t>24.04.2018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CDD55-55D5-4C92-876E-41F9EA6EC6BD}" type="slidenum">
              <a:rPr lang="tr-TR" smtClean="0"/>
              <a:pPr/>
              <a:t>‹#›</a:t>
            </a:fld>
            <a:endParaRPr lang="tr-TR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D8F2E-E5C5-4E54-9153-6563A076DD57}" type="datetimeFigureOut">
              <a:rPr lang="tr-TR" smtClean="0"/>
              <a:pPr/>
              <a:t>24.04.2018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CDD55-55D5-4C92-876E-41F9EA6EC6BD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2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2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D8F2E-E5C5-4E54-9153-6563A076DD57}" type="datetimeFigureOut">
              <a:rPr lang="tr-TR" smtClean="0"/>
              <a:pPr/>
              <a:t>24.04.2018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CDD55-55D5-4C92-876E-41F9EA6EC6BD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7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D8F2E-E5C5-4E54-9153-6563A076DD57}" type="datetimeFigureOut">
              <a:rPr lang="tr-TR" smtClean="0"/>
              <a:pPr/>
              <a:t>24.04.2018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CDD55-55D5-4C92-876E-41F9EA6EC6BD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1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1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610D8F2E-E5C5-4E54-9153-6563A076DD57}" type="datetimeFigureOut">
              <a:rPr lang="tr-TR" smtClean="0"/>
              <a:pPr/>
              <a:t>24.04.2018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1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27FCDD55-55D5-4C92-876E-41F9EA6EC6BD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1043608" y="1052736"/>
            <a:ext cx="6984776" cy="1152128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tr-TR" sz="2800" b="1" dirty="0" smtClean="0"/>
              <a:t>ANKARA ÜNİVERSİTESİ</a:t>
            </a:r>
            <a:br>
              <a:rPr lang="tr-TR" sz="2800" b="1" dirty="0" smtClean="0"/>
            </a:br>
            <a:r>
              <a:rPr lang="tr-TR" sz="2800" b="1" dirty="0" smtClean="0"/>
              <a:t>DİL VE TARİH-COĞRAFYA FAKÜLTESİ</a:t>
            </a:r>
            <a:endParaRPr lang="tr-TR" sz="2800" b="1" dirty="0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187624" y="2348880"/>
            <a:ext cx="6400800" cy="762000"/>
          </a:xfrm>
          <a:solidFill>
            <a:srgbClr val="92D050"/>
          </a:solidFill>
        </p:spPr>
        <p:txBody>
          <a:bodyPr/>
          <a:lstStyle/>
          <a:p>
            <a:r>
              <a:rPr lang="tr-TR" b="1" dirty="0" smtClean="0">
                <a:solidFill>
                  <a:schemeClr val="bg1"/>
                </a:solidFill>
              </a:rPr>
              <a:t>ÇAĞDAŞ TÜRK LEHÇELERİ VE EDEBİYATLARI BÖLÜMÜ</a:t>
            </a:r>
            <a:endParaRPr lang="tr-TR" b="1" dirty="0">
              <a:solidFill>
                <a:schemeClr val="bg1"/>
              </a:solidFill>
            </a:endParaRPr>
          </a:p>
        </p:txBody>
      </p:sp>
      <p:sp>
        <p:nvSpPr>
          <p:cNvPr id="4" name="2 Alt Başlık"/>
          <p:cNvSpPr txBox="1">
            <a:spLocks/>
          </p:cNvSpPr>
          <p:nvPr/>
        </p:nvSpPr>
        <p:spPr>
          <a:xfrm>
            <a:off x="971600" y="3861048"/>
            <a:ext cx="6984776" cy="762000"/>
          </a:xfrm>
          <a:prstGeom prst="rect">
            <a:avLst/>
          </a:prstGeom>
          <a:solidFill>
            <a:srgbClr val="92D050"/>
          </a:solidFill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pPr lvl="0" algn="ctr">
              <a:lnSpc>
                <a:spcPct val="150000"/>
              </a:lnSpc>
              <a:spcBef>
                <a:spcPct val="20000"/>
              </a:spcBef>
            </a:pPr>
            <a:r>
              <a:rPr kumimoji="0" lang="tr-TR" sz="2000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GÜNEY-BATI OĞUZ  GRUBU </a:t>
            </a:r>
            <a:r>
              <a:rPr lang="tr-TR" sz="2000" b="1" dirty="0" smtClean="0"/>
              <a:t>TÜRK LEHÇELERİ VE EDEBİYATLARI ANABİLİM DALI</a:t>
            </a:r>
          </a:p>
          <a:p>
            <a:pPr lvl="0" algn="ctr">
              <a:lnSpc>
                <a:spcPct val="150000"/>
              </a:lnSpc>
              <a:spcBef>
                <a:spcPct val="20000"/>
              </a:spcBef>
            </a:pPr>
            <a:endParaRPr kumimoji="0" lang="tr-TR" sz="2000" b="0" i="1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1907704" y="908720"/>
            <a:ext cx="5040560" cy="61555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HAFTALIK DERSLER </a:t>
            </a:r>
          </a:p>
          <a:p>
            <a:pPr algn="ctr"/>
            <a:r>
              <a:rPr lang="tr-TR" sz="1600" b="1" dirty="0" smtClean="0"/>
              <a:t>13. </a:t>
            </a:r>
            <a:r>
              <a:rPr lang="tr-TR" sz="1600" b="1" dirty="0"/>
              <a:t>Hafta	</a:t>
            </a:r>
            <a:r>
              <a:rPr lang="tr-TR" sz="1600" dirty="0" smtClean="0"/>
              <a:t> </a:t>
            </a:r>
            <a:r>
              <a:rPr lang="tr-TR" sz="1600" b="1" dirty="0" smtClean="0"/>
              <a:t>Fiil ve fiil yapımı </a:t>
            </a:r>
            <a:endParaRPr lang="tr-TR" sz="1600" b="1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92280" y="836712"/>
            <a:ext cx="1085182" cy="1402202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905" y="806069"/>
            <a:ext cx="828092" cy="1237676"/>
          </a:xfrm>
          <a:prstGeom prst="rect">
            <a:avLst/>
          </a:prstGeom>
        </p:spPr>
      </p:pic>
      <p:sp>
        <p:nvSpPr>
          <p:cNvPr id="9" name="8 Dikdörtgen"/>
          <p:cNvSpPr/>
          <p:nvPr/>
        </p:nvSpPr>
        <p:spPr>
          <a:xfrm>
            <a:off x="2123728" y="1628800"/>
            <a:ext cx="4950296" cy="369332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just"/>
            <a:r>
              <a:rPr lang="tr-TR" b="1" dirty="0" err="1" smtClean="0"/>
              <a:t>IŞLIKLERIŇ</a:t>
            </a:r>
            <a:r>
              <a:rPr lang="tr-TR" b="1" dirty="0" smtClean="0"/>
              <a:t> </a:t>
            </a:r>
            <a:r>
              <a:rPr lang="tr-TR" b="1" dirty="0" err="1" smtClean="0"/>
              <a:t>LEKSIK</a:t>
            </a:r>
            <a:r>
              <a:rPr lang="tr-TR" b="1" dirty="0" smtClean="0"/>
              <a:t>-</a:t>
            </a:r>
            <a:r>
              <a:rPr lang="tr-TR" b="1" dirty="0" err="1" smtClean="0"/>
              <a:t>GRAMMATIK</a:t>
            </a:r>
            <a:r>
              <a:rPr lang="tr-TR" b="1" dirty="0" smtClean="0"/>
              <a:t> </a:t>
            </a:r>
            <a:r>
              <a:rPr lang="tr-TR" b="1" dirty="0" err="1" smtClean="0"/>
              <a:t>AÝRATYNLYKLARY</a:t>
            </a:r>
            <a:r>
              <a:rPr lang="tr-TR" b="1" dirty="0" smtClean="0"/>
              <a:t> </a:t>
            </a:r>
            <a:endParaRPr lang="tr-TR" dirty="0"/>
          </a:p>
        </p:txBody>
      </p:sp>
      <p:sp>
        <p:nvSpPr>
          <p:cNvPr id="10" name="9 Dikdörtgen"/>
          <p:cNvSpPr/>
          <p:nvPr/>
        </p:nvSpPr>
        <p:spPr>
          <a:xfrm>
            <a:off x="1115616" y="2564904"/>
            <a:ext cx="6984776" cy="2862322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just"/>
            <a:endParaRPr lang="tr-TR" b="1" dirty="0" smtClean="0">
              <a:solidFill>
                <a:srgbClr val="FF0000"/>
              </a:solidFill>
            </a:endParaRPr>
          </a:p>
          <a:p>
            <a:pPr algn="just"/>
            <a:r>
              <a:rPr lang="tr-TR" b="1" dirty="0" smtClean="0">
                <a:solidFill>
                  <a:srgbClr val="FF0000"/>
                </a:solidFill>
              </a:rPr>
              <a:t>Täsirini </a:t>
            </a:r>
            <a:r>
              <a:rPr lang="tr-TR" b="1" dirty="0" err="1" smtClean="0">
                <a:solidFill>
                  <a:srgbClr val="FF0000"/>
                </a:solidFill>
              </a:rPr>
              <a:t>geçirýän</a:t>
            </a:r>
            <a:r>
              <a:rPr lang="tr-TR" b="1" dirty="0" smtClean="0">
                <a:solidFill>
                  <a:srgbClr val="FF0000"/>
                </a:solidFill>
              </a:rPr>
              <a:t> işlikler </a:t>
            </a:r>
            <a:r>
              <a:rPr lang="tr-TR" dirty="0" smtClean="0"/>
              <a:t>özüne </a:t>
            </a:r>
            <a:r>
              <a:rPr lang="tr-TR" dirty="0" err="1" smtClean="0"/>
              <a:t>ýeňiş</a:t>
            </a:r>
            <a:r>
              <a:rPr lang="tr-TR" dirty="0" smtClean="0"/>
              <a:t> </a:t>
            </a:r>
            <a:r>
              <a:rPr lang="tr-TR" dirty="0" err="1" smtClean="0"/>
              <a:t>düşümdäki</a:t>
            </a:r>
            <a:r>
              <a:rPr lang="tr-TR" dirty="0" smtClean="0"/>
              <a:t> sözüň-</a:t>
            </a:r>
            <a:r>
              <a:rPr lang="tr-TR" dirty="0" err="1" smtClean="0"/>
              <a:t>obýektiň</a:t>
            </a:r>
            <a:r>
              <a:rPr lang="tr-TR" dirty="0" smtClean="0"/>
              <a:t> </a:t>
            </a:r>
            <a:r>
              <a:rPr lang="tr-TR" dirty="0" err="1" smtClean="0"/>
              <a:t>baglanmagyny</a:t>
            </a:r>
            <a:r>
              <a:rPr lang="tr-TR" dirty="0" smtClean="0"/>
              <a:t> </a:t>
            </a:r>
            <a:r>
              <a:rPr lang="tr-TR" dirty="0" err="1" smtClean="0"/>
              <a:t>talap</a:t>
            </a:r>
            <a:r>
              <a:rPr lang="tr-TR" dirty="0" smtClean="0"/>
              <a:t> edip, </a:t>
            </a:r>
            <a:r>
              <a:rPr lang="tr-TR" dirty="0" err="1" smtClean="0"/>
              <a:t>hereketiň</a:t>
            </a:r>
            <a:r>
              <a:rPr lang="tr-TR" dirty="0" smtClean="0"/>
              <a:t> täsirini şol </a:t>
            </a:r>
            <a:r>
              <a:rPr lang="tr-TR" dirty="0" err="1" smtClean="0"/>
              <a:t>obýekte</a:t>
            </a:r>
            <a:r>
              <a:rPr lang="tr-TR" dirty="0" smtClean="0"/>
              <a:t> </a:t>
            </a:r>
            <a:r>
              <a:rPr lang="tr-TR" dirty="0" err="1" smtClean="0"/>
              <a:t>geçirýärler</a:t>
            </a:r>
            <a:r>
              <a:rPr lang="tr-TR" dirty="0" smtClean="0"/>
              <a:t>. </a:t>
            </a:r>
          </a:p>
          <a:p>
            <a:pPr algn="just"/>
            <a:endParaRPr lang="tr-TR" dirty="0" smtClean="0"/>
          </a:p>
          <a:p>
            <a:pPr algn="just">
              <a:buFont typeface="Wingdings" pitchFamily="2" charset="2"/>
              <a:buChar char="ü"/>
            </a:pPr>
            <a:r>
              <a:rPr lang="tr-TR" dirty="0" smtClean="0"/>
              <a:t> </a:t>
            </a:r>
            <a:r>
              <a:rPr lang="tr-TR" b="1" i="1" dirty="0" smtClean="0"/>
              <a:t>Gör: (</a:t>
            </a:r>
            <a:r>
              <a:rPr lang="tr-TR" b="1" i="1" dirty="0" err="1" smtClean="0"/>
              <a:t>nämäni</a:t>
            </a:r>
            <a:r>
              <a:rPr lang="tr-TR" b="1" i="1" dirty="0" smtClean="0"/>
              <a:t>?) </a:t>
            </a:r>
            <a:r>
              <a:rPr lang="tr-TR" b="1" i="1" dirty="0" err="1" smtClean="0"/>
              <a:t>Sapary</a:t>
            </a:r>
            <a:r>
              <a:rPr lang="tr-TR" b="1" i="1" dirty="0" smtClean="0"/>
              <a:t> gör, </a:t>
            </a:r>
            <a:r>
              <a:rPr lang="tr-TR" b="1" i="1" dirty="0" err="1" smtClean="0"/>
              <a:t>dünýäni</a:t>
            </a:r>
            <a:r>
              <a:rPr lang="tr-TR" b="1" i="1" dirty="0" smtClean="0"/>
              <a:t> gör. </a:t>
            </a:r>
          </a:p>
          <a:p>
            <a:pPr algn="just">
              <a:buFont typeface="Wingdings" pitchFamily="2" charset="2"/>
              <a:buChar char="ü"/>
            </a:pPr>
            <a:endParaRPr lang="tr-TR" b="1" i="1" dirty="0" smtClean="0"/>
          </a:p>
          <a:p>
            <a:pPr algn="just">
              <a:buFont typeface="Wingdings" pitchFamily="2" charset="2"/>
              <a:buChar char="ü"/>
            </a:pPr>
            <a:r>
              <a:rPr lang="tr-TR" b="1" i="1" dirty="0" smtClean="0"/>
              <a:t>Al: </a:t>
            </a:r>
            <a:r>
              <a:rPr lang="tr-TR" b="1" i="1" dirty="0" err="1" smtClean="0"/>
              <a:t>kKtaby</a:t>
            </a:r>
            <a:r>
              <a:rPr lang="tr-TR" b="1" i="1" dirty="0" smtClean="0"/>
              <a:t> al, </a:t>
            </a:r>
            <a:r>
              <a:rPr lang="tr-TR" b="1" i="1" dirty="0" err="1" smtClean="0"/>
              <a:t>alkyş</a:t>
            </a:r>
            <a:r>
              <a:rPr lang="tr-TR" b="1" i="1" dirty="0" smtClean="0"/>
              <a:t> al, </a:t>
            </a:r>
          </a:p>
          <a:p>
            <a:pPr algn="just">
              <a:buFont typeface="Wingdings" pitchFamily="2" charset="2"/>
              <a:buChar char="ü"/>
            </a:pPr>
            <a:endParaRPr lang="tr-TR" b="1" i="1" dirty="0" smtClean="0"/>
          </a:p>
          <a:p>
            <a:pPr algn="just">
              <a:buFont typeface="Wingdings" pitchFamily="2" charset="2"/>
              <a:buChar char="ü"/>
            </a:pPr>
            <a:r>
              <a:rPr lang="tr-TR" b="1" i="1" dirty="0" err="1" smtClean="0"/>
              <a:t>Zyň</a:t>
            </a:r>
            <a:r>
              <a:rPr lang="tr-TR" b="1" i="1" dirty="0" smtClean="0"/>
              <a:t>: </a:t>
            </a:r>
            <a:r>
              <a:rPr lang="tr-TR" b="1" i="1" dirty="0" err="1" smtClean="0"/>
              <a:t>gahary</a:t>
            </a:r>
            <a:r>
              <a:rPr lang="tr-TR" b="1" i="1" dirty="0" smtClean="0"/>
              <a:t> </a:t>
            </a:r>
            <a:r>
              <a:rPr lang="tr-TR" b="1" i="1" dirty="0" err="1" smtClean="0"/>
              <a:t>zyň</a:t>
            </a:r>
            <a:r>
              <a:rPr lang="tr-TR" b="1" i="1" dirty="0" smtClean="0"/>
              <a:t>, çilimi </a:t>
            </a:r>
            <a:r>
              <a:rPr lang="tr-TR" b="1" i="1" dirty="0" err="1" smtClean="0"/>
              <a:t>zyň</a:t>
            </a:r>
            <a:r>
              <a:rPr lang="tr-TR" b="1" i="1" dirty="0" smtClean="0"/>
              <a:t>, </a:t>
            </a:r>
            <a:r>
              <a:rPr lang="tr-TR" b="1" i="1" dirty="0" err="1" smtClean="0"/>
              <a:t>hapany</a:t>
            </a:r>
            <a:r>
              <a:rPr lang="tr-TR" b="1" i="1" dirty="0" smtClean="0"/>
              <a:t> </a:t>
            </a:r>
            <a:r>
              <a:rPr lang="tr-TR" b="1" i="1" dirty="0" err="1" smtClean="0"/>
              <a:t>zyň</a:t>
            </a:r>
            <a:r>
              <a:rPr lang="tr-TR" b="1" i="1" dirty="0" smtClean="0"/>
              <a:t>. </a:t>
            </a:r>
          </a:p>
          <a:p>
            <a:pPr algn="just"/>
            <a:endParaRPr lang="tr-TR" b="1" dirty="0"/>
          </a:p>
        </p:txBody>
      </p:sp>
    </p:spTree>
    <p:extLst>
      <p:ext uri="{BB962C8B-B14F-4D97-AF65-F5344CB8AC3E}">
        <p14:creationId xmlns:p14="http://schemas.microsoft.com/office/powerpoint/2010/main" val="538559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1907704" y="908720"/>
            <a:ext cx="5040560" cy="61555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HAFTALIK DERSLER </a:t>
            </a:r>
          </a:p>
          <a:p>
            <a:pPr algn="ctr"/>
            <a:r>
              <a:rPr lang="tr-TR" sz="1600" b="1" dirty="0" smtClean="0"/>
              <a:t>13. </a:t>
            </a:r>
            <a:r>
              <a:rPr lang="tr-TR" sz="1600" b="1" dirty="0"/>
              <a:t>Hafta	</a:t>
            </a:r>
            <a:r>
              <a:rPr lang="tr-TR" sz="1600" dirty="0" smtClean="0"/>
              <a:t> </a:t>
            </a:r>
            <a:r>
              <a:rPr lang="tr-TR" sz="1600" b="1" dirty="0" smtClean="0"/>
              <a:t>Fiil ve fiil yapımı </a:t>
            </a:r>
            <a:endParaRPr lang="tr-TR" sz="1600" b="1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92280" y="836712"/>
            <a:ext cx="1085182" cy="1402202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905" y="806069"/>
            <a:ext cx="828092" cy="1237676"/>
          </a:xfrm>
          <a:prstGeom prst="rect">
            <a:avLst/>
          </a:prstGeom>
        </p:spPr>
      </p:pic>
      <p:sp>
        <p:nvSpPr>
          <p:cNvPr id="9" name="8 Dikdörtgen"/>
          <p:cNvSpPr/>
          <p:nvPr/>
        </p:nvSpPr>
        <p:spPr>
          <a:xfrm>
            <a:off x="2123728" y="1628800"/>
            <a:ext cx="4950296" cy="369332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just"/>
            <a:r>
              <a:rPr lang="tr-TR" b="1" dirty="0" err="1" smtClean="0"/>
              <a:t>IŞLIKLERIŇ</a:t>
            </a:r>
            <a:r>
              <a:rPr lang="tr-TR" b="1" dirty="0" smtClean="0"/>
              <a:t> </a:t>
            </a:r>
            <a:r>
              <a:rPr lang="tr-TR" b="1" dirty="0" err="1" smtClean="0"/>
              <a:t>LEKSIK</a:t>
            </a:r>
            <a:r>
              <a:rPr lang="tr-TR" b="1" dirty="0" smtClean="0"/>
              <a:t>-</a:t>
            </a:r>
            <a:r>
              <a:rPr lang="tr-TR" b="1" dirty="0" err="1" smtClean="0"/>
              <a:t>GRAMMATIK</a:t>
            </a:r>
            <a:r>
              <a:rPr lang="tr-TR" b="1" dirty="0" smtClean="0"/>
              <a:t> </a:t>
            </a:r>
            <a:r>
              <a:rPr lang="tr-TR" b="1" dirty="0" err="1" smtClean="0"/>
              <a:t>AÝRATYNLYKLARY</a:t>
            </a:r>
            <a:r>
              <a:rPr lang="tr-TR" b="1" dirty="0" smtClean="0"/>
              <a:t> </a:t>
            </a:r>
            <a:endParaRPr lang="tr-TR" dirty="0"/>
          </a:p>
        </p:txBody>
      </p:sp>
      <p:sp>
        <p:nvSpPr>
          <p:cNvPr id="8" name="7 Dikdörtgen"/>
          <p:cNvSpPr/>
          <p:nvPr/>
        </p:nvSpPr>
        <p:spPr>
          <a:xfrm>
            <a:off x="971600" y="2492896"/>
            <a:ext cx="6912768" cy="2862322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just"/>
            <a:endParaRPr lang="tr-TR" dirty="0" smtClean="0"/>
          </a:p>
          <a:p>
            <a:pPr algn="just"/>
            <a:r>
              <a:rPr lang="tr-TR" dirty="0" smtClean="0"/>
              <a:t>Täsirini </a:t>
            </a:r>
            <a:r>
              <a:rPr lang="tr-TR" dirty="0" err="1" smtClean="0"/>
              <a:t>geçirmeýän</a:t>
            </a:r>
            <a:r>
              <a:rPr lang="tr-TR" dirty="0" smtClean="0"/>
              <a:t> işlikler özüne </a:t>
            </a:r>
            <a:r>
              <a:rPr lang="tr-TR" dirty="0" err="1" smtClean="0"/>
              <a:t>obýektiň</a:t>
            </a:r>
            <a:r>
              <a:rPr lang="tr-TR" dirty="0" smtClean="0"/>
              <a:t> </a:t>
            </a:r>
            <a:r>
              <a:rPr lang="tr-TR" dirty="0" err="1" smtClean="0"/>
              <a:t>baglanmagyny</a:t>
            </a:r>
            <a:r>
              <a:rPr lang="tr-TR" dirty="0" smtClean="0"/>
              <a:t> </a:t>
            </a:r>
            <a:r>
              <a:rPr lang="tr-TR" dirty="0" err="1" smtClean="0"/>
              <a:t>talap</a:t>
            </a:r>
            <a:r>
              <a:rPr lang="tr-TR" dirty="0" smtClean="0"/>
              <a:t> </a:t>
            </a:r>
            <a:r>
              <a:rPr lang="tr-TR" dirty="0" err="1" smtClean="0"/>
              <a:t>etmeýän</a:t>
            </a:r>
            <a:r>
              <a:rPr lang="tr-TR" dirty="0" smtClean="0"/>
              <a:t> işlikler, </a:t>
            </a:r>
            <a:r>
              <a:rPr lang="tr-TR" dirty="0" err="1" smtClean="0"/>
              <a:t>şeýlelikde</a:t>
            </a:r>
            <a:r>
              <a:rPr lang="tr-TR" dirty="0" smtClean="0"/>
              <a:t> </a:t>
            </a:r>
            <a:r>
              <a:rPr lang="tr-TR" dirty="0" err="1" smtClean="0"/>
              <a:t>hereketiň</a:t>
            </a:r>
            <a:r>
              <a:rPr lang="tr-TR" dirty="0" smtClean="0"/>
              <a:t> </a:t>
            </a:r>
            <a:r>
              <a:rPr lang="tr-TR" dirty="0" err="1" smtClean="0"/>
              <a:t>täsiriniň</a:t>
            </a:r>
            <a:r>
              <a:rPr lang="tr-TR" dirty="0" smtClean="0"/>
              <a:t> </a:t>
            </a:r>
            <a:r>
              <a:rPr lang="tr-TR" dirty="0" err="1" smtClean="0"/>
              <a:t>geçýän</a:t>
            </a:r>
            <a:r>
              <a:rPr lang="tr-TR" dirty="0" smtClean="0"/>
              <a:t> </a:t>
            </a:r>
            <a:r>
              <a:rPr lang="tr-TR" dirty="0" err="1" smtClean="0"/>
              <a:t>obýektini</a:t>
            </a:r>
            <a:r>
              <a:rPr lang="tr-TR" dirty="0" smtClean="0"/>
              <a:t> </a:t>
            </a:r>
            <a:r>
              <a:rPr lang="tr-TR" dirty="0" err="1" smtClean="0"/>
              <a:t>görkezip</a:t>
            </a:r>
            <a:r>
              <a:rPr lang="tr-TR" dirty="0" smtClean="0"/>
              <a:t> </a:t>
            </a:r>
            <a:r>
              <a:rPr lang="tr-TR" dirty="0" err="1" smtClean="0"/>
              <a:t>bilmeýän</a:t>
            </a:r>
            <a:r>
              <a:rPr lang="tr-TR" dirty="0" smtClean="0"/>
              <a:t> işlikler ýa-da </a:t>
            </a:r>
            <a:r>
              <a:rPr lang="tr-TR" dirty="0" err="1" smtClean="0"/>
              <a:t>obýekt</a:t>
            </a:r>
            <a:r>
              <a:rPr lang="tr-TR" dirty="0" smtClean="0"/>
              <a:t> bilen </a:t>
            </a:r>
            <a:r>
              <a:rPr lang="tr-TR" dirty="0" err="1" smtClean="0"/>
              <a:t>bagly</a:t>
            </a:r>
            <a:r>
              <a:rPr lang="tr-TR" dirty="0" smtClean="0"/>
              <a:t> </a:t>
            </a:r>
            <a:r>
              <a:rPr lang="tr-TR" dirty="0" err="1" smtClean="0"/>
              <a:t>bolmadyk</a:t>
            </a:r>
            <a:r>
              <a:rPr lang="tr-TR" dirty="0" smtClean="0"/>
              <a:t> işliklerdir. </a:t>
            </a:r>
          </a:p>
          <a:p>
            <a:pPr algn="just"/>
            <a:endParaRPr lang="tr-TR" dirty="0" smtClean="0"/>
          </a:p>
          <a:p>
            <a:pPr algn="just">
              <a:buFont typeface="Wingdings" pitchFamily="2" charset="2"/>
              <a:buChar char="ü"/>
            </a:pPr>
            <a:r>
              <a:rPr lang="tr-TR" i="1" dirty="0" err="1" smtClean="0"/>
              <a:t>Çykmak</a:t>
            </a:r>
            <a:r>
              <a:rPr lang="tr-TR" i="1" dirty="0" smtClean="0"/>
              <a:t>, </a:t>
            </a:r>
            <a:r>
              <a:rPr lang="tr-TR" i="1" dirty="0" err="1" smtClean="0"/>
              <a:t>gorkmak</a:t>
            </a:r>
            <a:r>
              <a:rPr lang="tr-TR" i="1" dirty="0" smtClean="0"/>
              <a:t>, ürkmek </a:t>
            </a:r>
            <a:r>
              <a:rPr lang="tr-TR" b="1" dirty="0" smtClean="0">
                <a:solidFill>
                  <a:srgbClr val="FF0000"/>
                </a:solidFill>
              </a:rPr>
              <a:t>işlikleri</a:t>
            </a:r>
            <a:r>
              <a:rPr lang="tr-TR" i="1" dirty="0" smtClean="0"/>
              <a:t>  </a:t>
            </a:r>
          </a:p>
          <a:p>
            <a:pPr algn="just">
              <a:buFont typeface="Wingdings" pitchFamily="2" charset="2"/>
              <a:buChar char="ü"/>
            </a:pPr>
            <a:endParaRPr lang="tr-TR" i="1" dirty="0" smtClean="0"/>
          </a:p>
          <a:p>
            <a:pPr algn="just"/>
            <a:r>
              <a:rPr lang="tr-TR" b="1" dirty="0" err="1" smtClean="0"/>
              <a:t>obýekt</a:t>
            </a:r>
            <a:r>
              <a:rPr lang="tr-TR" b="1" dirty="0" smtClean="0"/>
              <a:t> </a:t>
            </a:r>
            <a:r>
              <a:rPr lang="tr-TR" b="1" dirty="0" err="1" smtClean="0"/>
              <a:t>talap</a:t>
            </a:r>
            <a:r>
              <a:rPr lang="tr-TR" b="1" dirty="0" smtClean="0"/>
              <a:t> </a:t>
            </a:r>
            <a:r>
              <a:rPr lang="tr-TR" b="1" dirty="0" err="1" smtClean="0"/>
              <a:t>etmeýär</a:t>
            </a:r>
            <a:r>
              <a:rPr lang="tr-TR" b="1" dirty="0" smtClean="0"/>
              <a:t>, </a:t>
            </a:r>
            <a:r>
              <a:rPr lang="tr-TR" b="1" dirty="0" err="1" smtClean="0"/>
              <a:t>ýeňiş</a:t>
            </a:r>
            <a:r>
              <a:rPr lang="tr-TR" b="1" dirty="0" smtClean="0"/>
              <a:t> </a:t>
            </a:r>
            <a:r>
              <a:rPr lang="tr-TR" b="1" dirty="0" err="1" smtClean="0"/>
              <a:t>düşümdäki</a:t>
            </a:r>
            <a:r>
              <a:rPr lang="tr-TR" b="1" dirty="0" smtClean="0"/>
              <a:t> söz bilen </a:t>
            </a:r>
            <a:r>
              <a:rPr lang="tr-TR" b="1" dirty="0" err="1" smtClean="0"/>
              <a:t>baglanyp</a:t>
            </a:r>
            <a:r>
              <a:rPr lang="tr-TR" b="1" dirty="0" smtClean="0"/>
              <a:t> </a:t>
            </a:r>
            <a:r>
              <a:rPr lang="tr-TR" b="1" dirty="0" err="1" smtClean="0"/>
              <a:t>bilmeýär</a:t>
            </a:r>
            <a:r>
              <a:rPr lang="tr-TR" b="1" dirty="0" smtClean="0"/>
              <a:t> , </a:t>
            </a:r>
            <a:r>
              <a:rPr lang="tr-TR" b="1" dirty="0" err="1" smtClean="0"/>
              <a:t>netijede</a:t>
            </a:r>
            <a:r>
              <a:rPr lang="tr-TR" b="1" dirty="0" smtClean="0"/>
              <a:t> </a:t>
            </a:r>
            <a:r>
              <a:rPr lang="tr-TR" b="1" dirty="0" smtClean="0">
                <a:solidFill>
                  <a:srgbClr val="FF0000"/>
                </a:solidFill>
              </a:rPr>
              <a:t>täsirini geçirip </a:t>
            </a:r>
            <a:r>
              <a:rPr lang="tr-TR" b="1" dirty="0" err="1" smtClean="0">
                <a:solidFill>
                  <a:srgbClr val="FF0000"/>
                </a:solidFill>
              </a:rPr>
              <a:t>bilmeýar</a:t>
            </a:r>
            <a:r>
              <a:rPr lang="tr-TR" b="1" dirty="0" smtClean="0"/>
              <a:t>. </a:t>
            </a:r>
          </a:p>
          <a:p>
            <a:pPr algn="just"/>
            <a:endParaRPr lang="tr-TR" b="1" dirty="0"/>
          </a:p>
        </p:txBody>
      </p:sp>
    </p:spTree>
    <p:extLst>
      <p:ext uri="{BB962C8B-B14F-4D97-AF65-F5344CB8AC3E}">
        <p14:creationId xmlns:p14="http://schemas.microsoft.com/office/powerpoint/2010/main" val="538559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1907704" y="908720"/>
            <a:ext cx="5040560" cy="61555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HAFTALIK DERSLER </a:t>
            </a:r>
          </a:p>
          <a:p>
            <a:pPr algn="ctr"/>
            <a:r>
              <a:rPr lang="tr-TR" sz="1600" b="1" dirty="0" smtClean="0"/>
              <a:t>13. </a:t>
            </a:r>
            <a:r>
              <a:rPr lang="tr-TR" sz="1600" b="1" dirty="0"/>
              <a:t>Hafta	</a:t>
            </a:r>
            <a:r>
              <a:rPr lang="tr-TR" sz="1600" dirty="0" smtClean="0"/>
              <a:t> </a:t>
            </a:r>
            <a:r>
              <a:rPr lang="tr-TR" sz="1600" b="1" dirty="0" smtClean="0"/>
              <a:t>Fiil ve fiil yapımı </a:t>
            </a:r>
            <a:endParaRPr lang="tr-TR" sz="1600" b="1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92280" y="836712"/>
            <a:ext cx="1085182" cy="1402202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905" y="806069"/>
            <a:ext cx="828092" cy="1237676"/>
          </a:xfrm>
          <a:prstGeom prst="rect">
            <a:avLst/>
          </a:prstGeom>
        </p:spPr>
      </p:pic>
      <p:sp>
        <p:nvSpPr>
          <p:cNvPr id="9" name="8 Dikdörtgen"/>
          <p:cNvSpPr/>
          <p:nvPr/>
        </p:nvSpPr>
        <p:spPr>
          <a:xfrm>
            <a:off x="2123728" y="1628800"/>
            <a:ext cx="4950296" cy="369332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just"/>
            <a:r>
              <a:rPr lang="tr-TR" b="1" dirty="0" err="1" smtClean="0"/>
              <a:t>IŞLIKLERIŇ</a:t>
            </a:r>
            <a:r>
              <a:rPr lang="tr-TR" b="1" dirty="0" smtClean="0"/>
              <a:t> </a:t>
            </a:r>
            <a:r>
              <a:rPr lang="tr-TR" b="1" dirty="0" err="1" smtClean="0"/>
              <a:t>LEKSIK</a:t>
            </a:r>
            <a:r>
              <a:rPr lang="tr-TR" b="1" dirty="0" smtClean="0"/>
              <a:t>-</a:t>
            </a:r>
            <a:r>
              <a:rPr lang="tr-TR" b="1" dirty="0" err="1" smtClean="0"/>
              <a:t>GRAMMATIK</a:t>
            </a:r>
            <a:r>
              <a:rPr lang="tr-TR" b="1" dirty="0" smtClean="0"/>
              <a:t> </a:t>
            </a:r>
            <a:r>
              <a:rPr lang="tr-TR" b="1" dirty="0" err="1" smtClean="0"/>
              <a:t>AÝRATYNLYKLARY</a:t>
            </a:r>
            <a:r>
              <a:rPr lang="tr-TR" b="1" dirty="0" smtClean="0"/>
              <a:t> </a:t>
            </a:r>
            <a:endParaRPr lang="tr-TR" dirty="0"/>
          </a:p>
        </p:txBody>
      </p:sp>
      <p:sp>
        <p:nvSpPr>
          <p:cNvPr id="10" name="9 Dikdörtgen"/>
          <p:cNvSpPr/>
          <p:nvPr/>
        </p:nvSpPr>
        <p:spPr>
          <a:xfrm>
            <a:off x="899592" y="2348880"/>
            <a:ext cx="7344816" cy="2862322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just"/>
            <a:endParaRPr lang="tr-TR" dirty="0" smtClean="0"/>
          </a:p>
          <a:p>
            <a:pPr algn="just"/>
            <a:r>
              <a:rPr lang="tr-TR" dirty="0" smtClean="0"/>
              <a:t>Türkmen dilinde işlikleriň </a:t>
            </a:r>
            <a:r>
              <a:rPr lang="tr-TR" dirty="0" err="1" smtClean="0"/>
              <a:t>üçünji</a:t>
            </a:r>
            <a:r>
              <a:rPr lang="tr-TR" dirty="0" smtClean="0"/>
              <a:t> bir </a:t>
            </a:r>
            <a:r>
              <a:rPr lang="tr-TR" dirty="0" err="1" smtClean="0"/>
              <a:t>topary</a:t>
            </a:r>
            <a:r>
              <a:rPr lang="tr-TR" dirty="0" smtClean="0"/>
              <a:t> täsirini hem </a:t>
            </a:r>
            <a:r>
              <a:rPr lang="tr-TR" dirty="0" err="1" smtClean="0"/>
              <a:t>geçirýän</a:t>
            </a:r>
            <a:r>
              <a:rPr lang="tr-TR" dirty="0" smtClean="0"/>
              <a:t>, hem </a:t>
            </a:r>
            <a:r>
              <a:rPr lang="tr-TR" dirty="0" err="1" smtClean="0"/>
              <a:t>geçirmeýän</a:t>
            </a:r>
            <a:r>
              <a:rPr lang="tr-TR" dirty="0" smtClean="0"/>
              <a:t> işliklerdir. </a:t>
            </a:r>
          </a:p>
          <a:p>
            <a:pPr algn="just"/>
            <a:endParaRPr lang="tr-TR" dirty="0" smtClean="0"/>
          </a:p>
          <a:p>
            <a:pPr algn="just">
              <a:buFont typeface="Wingdings" pitchFamily="2" charset="2"/>
              <a:buChar char="ü"/>
            </a:pPr>
            <a:r>
              <a:rPr lang="tr-TR" dirty="0" smtClean="0">
                <a:solidFill>
                  <a:srgbClr val="FF0000"/>
                </a:solidFill>
              </a:rPr>
              <a:t> </a:t>
            </a:r>
            <a:r>
              <a:rPr lang="tr-TR" b="1" dirty="0" smtClean="0">
                <a:solidFill>
                  <a:srgbClr val="FF0000"/>
                </a:solidFill>
              </a:rPr>
              <a:t>gülle</a:t>
            </a:r>
            <a:r>
              <a:rPr lang="tr-TR" b="1" dirty="0" smtClean="0"/>
              <a:t>: </a:t>
            </a:r>
            <a:r>
              <a:rPr lang="tr-TR" b="1" dirty="0" err="1" smtClean="0"/>
              <a:t>Pagta</a:t>
            </a:r>
            <a:r>
              <a:rPr lang="tr-TR" b="1" dirty="0" smtClean="0"/>
              <a:t> </a:t>
            </a:r>
            <a:r>
              <a:rPr lang="tr-TR" b="1" dirty="0" err="1" smtClean="0"/>
              <a:t>gülledi</a:t>
            </a:r>
            <a:r>
              <a:rPr lang="tr-TR" b="1" dirty="0" smtClean="0"/>
              <a:t>. </a:t>
            </a:r>
            <a:r>
              <a:rPr lang="tr-TR" b="1" dirty="0" err="1" smtClean="0"/>
              <a:t>Keçäni</a:t>
            </a:r>
            <a:r>
              <a:rPr lang="tr-TR" b="1" dirty="0" smtClean="0"/>
              <a:t> </a:t>
            </a:r>
            <a:r>
              <a:rPr lang="tr-TR" b="1" dirty="0" err="1" smtClean="0"/>
              <a:t>güllediler</a:t>
            </a:r>
            <a:r>
              <a:rPr lang="tr-TR" b="1" dirty="0" smtClean="0"/>
              <a:t>.</a:t>
            </a:r>
          </a:p>
          <a:p>
            <a:pPr algn="just">
              <a:buFont typeface="Wingdings" pitchFamily="2" charset="2"/>
              <a:buChar char="ü"/>
            </a:pPr>
            <a:endParaRPr lang="tr-TR" b="1" dirty="0" smtClean="0"/>
          </a:p>
          <a:p>
            <a:pPr algn="just">
              <a:buFont typeface="Wingdings" pitchFamily="2" charset="2"/>
              <a:buChar char="ü"/>
            </a:pPr>
            <a:r>
              <a:rPr lang="tr-TR" b="1" dirty="0" smtClean="0">
                <a:solidFill>
                  <a:srgbClr val="FF0000"/>
                </a:solidFill>
              </a:rPr>
              <a:t> geç</a:t>
            </a:r>
            <a:r>
              <a:rPr lang="tr-TR" b="1" dirty="0" smtClean="0"/>
              <a:t>: </a:t>
            </a:r>
            <a:r>
              <a:rPr lang="tr-TR" b="1" dirty="0" err="1" smtClean="0"/>
              <a:t>Günäni</a:t>
            </a:r>
            <a:r>
              <a:rPr lang="tr-TR" b="1" dirty="0" smtClean="0"/>
              <a:t> geç. </a:t>
            </a:r>
            <a:r>
              <a:rPr lang="tr-TR" b="1" dirty="0" err="1" smtClean="0"/>
              <a:t>Ýoldan</a:t>
            </a:r>
            <a:r>
              <a:rPr lang="tr-TR" b="1" dirty="0" smtClean="0"/>
              <a:t> geç. </a:t>
            </a:r>
            <a:r>
              <a:rPr lang="tr-TR" b="1" dirty="0" err="1" smtClean="0"/>
              <a:t>Bergini</a:t>
            </a:r>
            <a:r>
              <a:rPr lang="tr-TR" b="1" dirty="0" smtClean="0"/>
              <a:t> geç. </a:t>
            </a:r>
          </a:p>
          <a:p>
            <a:pPr algn="just">
              <a:buFont typeface="Wingdings" pitchFamily="2" charset="2"/>
              <a:buChar char="ü"/>
            </a:pPr>
            <a:endParaRPr lang="tr-TR" dirty="0" smtClean="0"/>
          </a:p>
          <a:p>
            <a:pPr algn="just"/>
            <a:r>
              <a:rPr lang="tr-TR" dirty="0" smtClean="0"/>
              <a:t>Bu </a:t>
            </a:r>
            <a:r>
              <a:rPr lang="tr-TR" dirty="0" err="1" smtClean="0"/>
              <a:t>ýagdaý</a:t>
            </a:r>
            <a:r>
              <a:rPr lang="tr-TR" dirty="0" smtClean="0"/>
              <a:t> işlikleriň </a:t>
            </a:r>
            <a:r>
              <a:rPr lang="tr-TR" dirty="0" err="1" smtClean="0"/>
              <a:t>köpmanylylygy</a:t>
            </a:r>
            <a:r>
              <a:rPr lang="tr-TR" dirty="0" smtClean="0"/>
              <a:t> bilen </a:t>
            </a:r>
            <a:r>
              <a:rPr lang="tr-TR" dirty="0" err="1" smtClean="0"/>
              <a:t>baglydyr</a:t>
            </a:r>
            <a:r>
              <a:rPr lang="tr-TR" dirty="0" smtClean="0"/>
              <a:t>. </a:t>
            </a:r>
          </a:p>
          <a:p>
            <a:pPr algn="just"/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538559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1907704" y="908720"/>
            <a:ext cx="5040560" cy="61555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HAFTALIK DERSLER </a:t>
            </a:r>
          </a:p>
          <a:p>
            <a:pPr algn="ctr"/>
            <a:r>
              <a:rPr lang="tr-TR" sz="1600" b="1" dirty="0" smtClean="0"/>
              <a:t>13. </a:t>
            </a:r>
            <a:r>
              <a:rPr lang="tr-TR" sz="1600" b="1" dirty="0"/>
              <a:t>Hafta	</a:t>
            </a:r>
            <a:r>
              <a:rPr lang="tr-TR" sz="1600" dirty="0" smtClean="0"/>
              <a:t> </a:t>
            </a:r>
            <a:r>
              <a:rPr lang="tr-TR" sz="1600" b="1" dirty="0" smtClean="0"/>
              <a:t>Fiil ve fiil yapımı </a:t>
            </a:r>
            <a:endParaRPr lang="tr-TR" sz="1600" b="1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92280" y="836712"/>
            <a:ext cx="1085182" cy="1402202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905" y="806069"/>
            <a:ext cx="828092" cy="1237676"/>
          </a:xfrm>
          <a:prstGeom prst="rect">
            <a:avLst/>
          </a:prstGeom>
        </p:spPr>
      </p:pic>
      <p:sp>
        <p:nvSpPr>
          <p:cNvPr id="8" name="7 Dikdörtgen"/>
          <p:cNvSpPr/>
          <p:nvPr/>
        </p:nvSpPr>
        <p:spPr>
          <a:xfrm>
            <a:off x="2627784" y="1628800"/>
            <a:ext cx="3453446" cy="3693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tr-TR" b="1" dirty="0" smtClean="0"/>
              <a:t>II. </a:t>
            </a:r>
            <a:r>
              <a:rPr lang="tr-TR" b="1" dirty="0" err="1" smtClean="0"/>
              <a:t>Işlikleriň</a:t>
            </a:r>
            <a:r>
              <a:rPr lang="tr-TR" b="1" dirty="0" smtClean="0"/>
              <a:t> </a:t>
            </a:r>
            <a:r>
              <a:rPr lang="tr-TR" b="1" dirty="0" err="1" smtClean="0"/>
              <a:t>morfologik</a:t>
            </a:r>
            <a:r>
              <a:rPr lang="tr-TR" b="1" dirty="0" smtClean="0"/>
              <a:t> </a:t>
            </a:r>
            <a:r>
              <a:rPr lang="tr-TR" b="1" dirty="0" err="1" smtClean="0"/>
              <a:t>alamatlary</a:t>
            </a:r>
            <a:r>
              <a:rPr lang="tr-TR" b="1" dirty="0" smtClean="0"/>
              <a:t> </a:t>
            </a:r>
            <a:endParaRPr lang="tr-TR" dirty="0"/>
          </a:p>
        </p:txBody>
      </p:sp>
      <p:sp>
        <p:nvSpPr>
          <p:cNvPr id="11" name="10 Dikdörtgen"/>
          <p:cNvSpPr/>
          <p:nvPr/>
        </p:nvSpPr>
        <p:spPr>
          <a:xfrm>
            <a:off x="1187624" y="2348880"/>
            <a:ext cx="6696744" cy="3139321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just"/>
            <a:r>
              <a:rPr lang="tr-TR" b="1" dirty="0" err="1" smtClean="0"/>
              <a:t>Morfologik</a:t>
            </a:r>
            <a:r>
              <a:rPr lang="tr-TR" b="1" dirty="0" smtClean="0"/>
              <a:t> </a:t>
            </a:r>
            <a:r>
              <a:rPr lang="tr-TR" b="1" dirty="0" err="1" smtClean="0"/>
              <a:t>taýdan</a:t>
            </a:r>
            <a:r>
              <a:rPr lang="tr-TR" b="1" dirty="0" smtClean="0"/>
              <a:t> </a:t>
            </a:r>
            <a:r>
              <a:rPr lang="tr-TR" b="1" dirty="0" err="1" smtClean="0"/>
              <a:t>iň</a:t>
            </a:r>
            <a:r>
              <a:rPr lang="tr-TR" b="1" dirty="0" smtClean="0"/>
              <a:t> özboluşly hem </a:t>
            </a:r>
            <a:r>
              <a:rPr lang="tr-TR" b="1" dirty="0" err="1" smtClean="0"/>
              <a:t>çylşyrymly</a:t>
            </a:r>
            <a:r>
              <a:rPr lang="tr-TR" b="1" dirty="0" smtClean="0"/>
              <a:t> </a:t>
            </a:r>
            <a:r>
              <a:rPr lang="tr-TR" b="1" dirty="0" smtClean="0">
                <a:solidFill>
                  <a:srgbClr val="FF0000"/>
                </a:solidFill>
              </a:rPr>
              <a:t>söz </a:t>
            </a:r>
            <a:r>
              <a:rPr lang="tr-TR" b="1" dirty="0" err="1" smtClean="0">
                <a:solidFill>
                  <a:srgbClr val="FF0000"/>
                </a:solidFill>
              </a:rPr>
              <a:t>topary</a:t>
            </a:r>
            <a:r>
              <a:rPr lang="tr-TR" b="1" dirty="0" smtClean="0">
                <a:solidFill>
                  <a:srgbClr val="FF0000"/>
                </a:solidFill>
              </a:rPr>
              <a:t> işliklerdir.</a:t>
            </a:r>
          </a:p>
          <a:p>
            <a:pPr algn="just"/>
            <a:r>
              <a:rPr lang="tr-TR" dirty="0" smtClean="0"/>
              <a:t>Bu </a:t>
            </a:r>
            <a:r>
              <a:rPr lang="tr-TR" dirty="0" err="1" smtClean="0"/>
              <a:t>kategoriýanyň</a:t>
            </a:r>
            <a:r>
              <a:rPr lang="tr-TR" dirty="0" smtClean="0"/>
              <a:t> </a:t>
            </a:r>
            <a:r>
              <a:rPr lang="tr-TR" dirty="0" err="1" smtClean="0"/>
              <a:t>esasy</a:t>
            </a:r>
            <a:r>
              <a:rPr lang="tr-TR" dirty="0" smtClean="0"/>
              <a:t> </a:t>
            </a:r>
            <a:r>
              <a:rPr lang="tr-TR" dirty="0" err="1" smtClean="0"/>
              <a:t>aýratynlygy</a:t>
            </a:r>
            <a:r>
              <a:rPr lang="tr-TR" dirty="0" smtClean="0"/>
              <a:t>-da onuň köp sanly </a:t>
            </a:r>
            <a:r>
              <a:rPr lang="tr-TR" dirty="0" err="1" smtClean="0"/>
              <a:t>grammatik</a:t>
            </a:r>
            <a:r>
              <a:rPr lang="tr-TR" dirty="0" smtClean="0"/>
              <a:t> </a:t>
            </a:r>
            <a:r>
              <a:rPr lang="tr-TR" dirty="0" err="1" smtClean="0"/>
              <a:t>manylary</a:t>
            </a:r>
            <a:r>
              <a:rPr lang="tr-TR" dirty="0" smtClean="0"/>
              <a:t> özünde </a:t>
            </a:r>
            <a:r>
              <a:rPr lang="tr-TR" dirty="0" err="1" smtClean="0"/>
              <a:t>jemleýänligidir</a:t>
            </a:r>
            <a:r>
              <a:rPr lang="tr-TR" dirty="0" smtClean="0"/>
              <a:t>. </a:t>
            </a:r>
          </a:p>
          <a:p>
            <a:pPr algn="just"/>
            <a:r>
              <a:rPr lang="tr-TR" dirty="0" err="1" smtClean="0"/>
              <a:t>Işlikler</a:t>
            </a:r>
            <a:r>
              <a:rPr lang="tr-TR" dirty="0" smtClean="0"/>
              <a:t> </a:t>
            </a:r>
            <a:r>
              <a:rPr lang="tr-TR" dirty="0" err="1" smtClean="0"/>
              <a:t>aýdylýan</a:t>
            </a:r>
            <a:r>
              <a:rPr lang="tr-TR" dirty="0" smtClean="0"/>
              <a:t> </a:t>
            </a:r>
            <a:r>
              <a:rPr lang="tr-TR" dirty="0" err="1" smtClean="0"/>
              <a:t>zadyň</a:t>
            </a:r>
            <a:r>
              <a:rPr lang="tr-TR" dirty="0" smtClean="0"/>
              <a:t> </a:t>
            </a:r>
            <a:r>
              <a:rPr lang="tr-TR" dirty="0" err="1" smtClean="0"/>
              <a:t>gepleşige</a:t>
            </a:r>
            <a:r>
              <a:rPr lang="tr-TR" dirty="0" smtClean="0"/>
              <a:t> </a:t>
            </a:r>
            <a:r>
              <a:rPr lang="tr-TR" dirty="0" err="1" smtClean="0"/>
              <a:t>gatnaşyja</a:t>
            </a:r>
            <a:r>
              <a:rPr lang="tr-TR" dirty="0" smtClean="0"/>
              <a:t>, </a:t>
            </a:r>
            <a:r>
              <a:rPr lang="tr-TR" dirty="0" err="1" smtClean="0"/>
              <a:t>sözlenýän</a:t>
            </a:r>
            <a:r>
              <a:rPr lang="tr-TR" dirty="0" smtClean="0"/>
              <a:t> </a:t>
            </a:r>
            <a:r>
              <a:rPr lang="tr-TR" dirty="0" err="1" smtClean="0"/>
              <a:t>pursata</a:t>
            </a:r>
            <a:r>
              <a:rPr lang="tr-TR" dirty="0" smtClean="0"/>
              <a:t>, </a:t>
            </a:r>
            <a:r>
              <a:rPr lang="tr-TR" dirty="0" err="1" smtClean="0"/>
              <a:t>hakykata</a:t>
            </a:r>
            <a:r>
              <a:rPr lang="tr-TR" dirty="0" smtClean="0"/>
              <a:t> </a:t>
            </a:r>
            <a:r>
              <a:rPr lang="tr-TR" dirty="0" err="1" smtClean="0"/>
              <a:t>gatnaşygyny</a:t>
            </a:r>
            <a:r>
              <a:rPr lang="tr-TR" dirty="0" smtClean="0"/>
              <a:t> </a:t>
            </a:r>
            <a:r>
              <a:rPr lang="tr-TR" dirty="0" err="1" smtClean="0"/>
              <a:t>görkezýän</a:t>
            </a:r>
            <a:r>
              <a:rPr lang="tr-TR" dirty="0" smtClean="0"/>
              <a:t> </a:t>
            </a:r>
            <a:r>
              <a:rPr lang="tr-TR" dirty="0" err="1" smtClean="0"/>
              <a:t>grammatik</a:t>
            </a:r>
            <a:r>
              <a:rPr lang="tr-TR" dirty="0" smtClean="0"/>
              <a:t> </a:t>
            </a:r>
            <a:r>
              <a:rPr lang="tr-TR" dirty="0" err="1" smtClean="0"/>
              <a:t>kategoriýalary</a:t>
            </a:r>
            <a:r>
              <a:rPr lang="tr-TR" dirty="0" smtClean="0"/>
              <a:t> bilen </a:t>
            </a:r>
            <a:r>
              <a:rPr lang="tr-TR" dirty="0" err="1" smtClean="0"/>
              <a:t>häsiýetlenýärler</a:t>
            </a:r>
            <a:r>
              <a:rPr lang="tr-TR" dirty="0" smtClean="0"/>
              <a:t>. </a:t>
            </a:r>
          </a:p>
          <a:p>
            <a:pPr algn="just"/>
            <a:endParaRPr lang="tr-TR" dirty="0" smtClean="0"/>
          </a:p>
          <a:p>
            <a:pPr algn="just"/>
            <a:r>
              <a:rPr lang="tr-TR" dirty="0" err="1" smtClean="0"/>
              <a:t>Işlikler</a:t>
            </a:r>
            <a:r>
              <a:rPr lang="tr-TR" dirty="0" smtClean="0"/>
              <a:t> </a:t>
            </a:r>
            <a:r>
              <a:rPr lang="tr-TR" b="1" dirty="0" smtClean="0">
                <a:solidFill>
                  <a:srgbClr val="FF0000"/>
                </a:solidFill>
              </a:rPr>
              <a:t>söz </a:t>
            </a:r>
            <a:r>
              <a:rPr lang="tr-TR" b="1" dirty="0" err="1" smtClean="0">
                <a:solidFill>
                  <a:srgbClr val="FF0000"/>
                </a:solidFill>
              </a:rPr>
              <a:t>ýasaýjy</a:t>
            </a:r>
            <a:r>
              <a:rPr lang="tr-TR" b="1" dirty="0" smtClean="0">
                <a:solidFill>
                  <a:srgbClr val="FF0000"/>
                </a:solidFill>
              </a:rPr>
              <a:t> we şekil </a:t>
            </a:r>
            <a:r>
              <a:rPr lang="tr-TR" b="1" dirty="0" err="1" smtClean="0">
                <a:solidFill>
                  <a:srgbClr val="FF0000"/>
                </a:solidFill>
              </a:rPr>
              <a:t>ýasaýjy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dirty="0" err="1" smtClean="0"/>
              <a:t>ülňüleriň</a:t>
            </a:r>
            <a:r>
              <a:rPr lang="tr-TR" dirty="0" smtClean="0"/>
              <a:t> </a:t>
            </a:r>
            <a:r>
              <a:rPr lang="tr-TR" dirty="0" err="1" smtClean="0"/>
              <a:t>aýratyn</a:t>
            </a:r>
            <a:r>
              <a:rPr lang="tr-TR" dirty="0" smtClean="0"/>
              <a:t> </a:t>
            </a:r>
            <a:r>
              <a:rPr lang="tr-TR" dirty="0" err="1" smtClean="0"/>
              <a:t>ulgamy</a:t>
            </a:r>
            <a:r>
              <a:rPr lang="tr-TR" dirty="0" smtClean="0"/>
              <a:t> bilen </a:t>
            </a:r>
            <a:r>
              <a:rPr lang="tr-TR" dirty="0" err="1" smtClean="0"/>
              <a:t>häsiýetlenýär</a:t>
            </a:r>
            <a:r>
              <a:rPr lang="tr-TR" dirty="0" smtClean="0"/>
              <a:t>. </a:t>
            </a:r>
          </a:p>
          <a:p>
            <a:pPr algn="just"/>
            <a:r>
              <a:rPr lang="tr-TR" dirty="0" err="1" smtClean="0"/>
              <a:t>Şeýlelikde</a:t>
            </a:r>
            <a:r>
              <a:rPr lang="tr-TR" dirty="0" smtClean="0"/>
              <a:t>, her bir </a:t>
            </a:r>
            <a:r>
              <a:rPr lang="tr-TR" dirty="0" err="1" smtClean="0"/>
              <a:t>işlikde</a:t>
            </a:r>
            <a:r>
              <a:rPr lang="tr-TR" dirty="0" smtClean="0"/>
              <a:t> </a:t>
            </a:r>
            <a:r>
              <a:rPr lang="tr-TR" b="1" dirty="0" err="1" smtClean="0"/>
              <a:t>dereje</a:t>
            </a:r>
            <a:r>
              <a:rPr lang="tr-TR" b="1" dirty="0" smtClean="0"/>
              <a:t>, zaman, </a:t>
            </a:r>
            <a:r>
              <a:rPr lang="tr-TR" b="1" dirty="0" err="1" smtClean="0"/>
              <a:t>şahs</a:t>
            </a:r>
            <a:r>
              <a:rPr lang="tr-TR" b="1" dirty="0" smtClean="0"/>
              <a:t>, şekil, </a:t>
            </a:r>
            <a:r>
              <a:rPr lang="tr-TR" b="1" dirty="0" err="1" smtClean="0"/>
              <a:t>barlyk</a:t>
            </a:r>
            <a:r>
              <a:rPr lang="tr-TR" b="1" dirty="0" smtClean="0"/>
              <a:t> we </a:t>
            </a:r>
            <a:r>
              <a:rPr lang="tr-TR" b="1" dirty="0" err="1" smtClean="0"/>
              <a:t>ýokluk</a:t>
            </a:r>
            <a:r>
              <a:rPr lang="tr-TR" dirty="0" smtClean="0"/>
              <a:t>, </a:t>
            </a:r>
            <a:r>
              <a:rPr lang="tr-TR" b="1" dirty="0" err="1" smtClean="0"/>
              <a:t>ýöňkeme</a:t>
            </a:r>
            <a:r>
              <a:rPr lang="tr-TR" dirty="0" smtClean="0"/>
              <a:t> ýaly </a:t>
            </a:r>
            <a:r>
              <a:rPr lang="tr-TR" dirty="0" err="1" smtClean="0"/>
              <a:t>grammatik</a:t>
            </a:r>
            <a:r>
              <a:rPr lang="tr-TR" dirty="0" smtClean="0"/>
              <a:t> </a:t>
            </a:r>
            <a:r>
              <a:rPr lang="tr-TR" dirty="0" err="1" smtClean="0"/>
              <a:t>kategoriýalar</a:t>
            </a:r>
            <a:r>
              <a:rPr lang="tr-TR" dirty="0" smtClean="0"/>
              <a:t> </a:t>
            </a:r>
            <a:r>
              <a:rPr lang="tr-TR" dirty="0" err="1" smtClean="0"/>
              <a:t>jemlenip</a:t>
            </a:r>
            <a:r>
              <a:rPr lang="tr-TR" dirty="0" smtClean="0"/>
              <a:t> biler.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538559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1907704" y="908720"/>
            <a:ext cx="5040560" cy="61555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HAFTALIK DERSLER </a:t>
            </a:r>
          </a:p>
          <a:p>
            <a:pPr algn="ctr"/>
            <a:r>
              <a:rPr lang="tr-TR" sz="1600" b="1" dirty="0" smtClean="0"/>
              <a:t>13. </a:t>
            </a:r>
            <a:r>
              <a:rPr lang="tr-TR" sz="1600" b="1" dirty="0"/>
              <a:t>Hafta	</a:t>
            </a:r>
            <a:r>
              <a:rPr lang="tr-TR" sz="1600" dirty="0" smtClean="0"/>
              <a:t> </a:t>
            </a:r>
            <a:r>
              <a:rPr lang="tr-TR" sz="1600" b="1" dirty="0" smtClean="0"/>
              <a:t>Fiil ve fiil yapımı </a:t>
            </a:r>
            <a:endParaRPr lang="tr-TR" sz="1600" b="1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92280" y="836712"/>
            <a:ext cx="1085182" cy="1402202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905" y="806069"/>
            <a:ext cx="828092" cy="1237676"/>
          </a:xfrm>
          <a:prstGeom prst="rect">
            <a:avLst/>
          </a:prstGeom>
        </p:spPr>
      </p:pic>
      <p:sp>
        <p:nvSpPr>
          <p:cNvPr id="8" name="7 Dikdörtgen"/>
          <p:cNvSpPr/>
          <p:nvPr/>
        </p:nvSpPr>
        <p:spPr>
          <a:xfrm>
            <a:off x="2627784" y="1628800"/>
            <a:ext cx="3453446" cy="3693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tr-TR" b="1" dirty="0" smtClean="0"/>
              <a:t>II. </a:t>
            </a:r>
            <a:r>
              <a:rPr lang="tr-TR" b="1" dirty="0" err="1" smtClean="0"/>
              <a:t>Işlikleriň</a:t>
            </a:r>
            <a:r>
              <a:rPr lang="tr-TR" b="1" dirty="0" smtClean="0"/>
              <a:t> </a:t>
            </a:r>
            <a:r>
              <a:rPr lang="tr-TR" b="1" dirty="0" err="1" smtClean="0"/>
              <a:t>morfologik</a:t>
            </a:r>
            <a:r>
              <a:rPr lang="tr-TR" b="1" dirty="0" smtClean="0"/>
              <a:t> </a:t>
            </a:r>
            <a:r>
              <a:rPr lang="tr-TR" b="1" dirty="0" err="1" smtClean="0"/>
              <a:t>alamatlary</a:t>
            </a:r>
            <a:r>
              <a:rPr lang="tr-TR" b="1" dirty="0" smtClean="0"/>
              <a:t> </a:t>
            </a:r>
            <a:endParaRPr lang="tr-TR" dirty="0"/>
          </a:p>
        </p:txBody>
      </p:sp>
      <p:sp>
        <p:nvSpPr>
          <p:cNvPr id="9" name="8 Dikdörtgen"/>
          <p:cNvSpPr/>
          <p:nvPr/>
        </p:nvSpPr>
        <p:spPr>
          <a:xfrm>
            <a:off x="1043608" y="2276872"/>
            <a:ext cx="6912768" cy="341632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marL="342900" indent="-342900" algn="just"/>
            <a:r>
              <a:rPr lang="tr-TR" b="1" dirty="0" smtClean="0">
                <a:solidFill>
                  <a:srgbClr val="FF0000"/>
                </a:solidFill>
              </a:rPr>
              <a:t>1.</a:t>
            </a:r>
            <a:r>
              <a:rPr lang="tr-TR" b="1" dirty="0" err="1" smtClean="0">
                <a:solidFill>
                  <a:srgbClr val="FF0000"/>
                </a:solidFill>
              </a:rPr>
              <a:t>Diňe</a:t>
            </a:r>
            <a:r>
              <a:rPr lang="tr-TR" b="1" dirty="0" smtClean="0">
                <a:solidFill>
                  <a:srgbClr val="FF0000"/>
                </a:solidFill>
              </a:rPr>
              <a:t> işlik </a:t>
            </a:r>
            <a:r>
              <a:rPr lang="tr-TR" b="1" dirty="0" err="1" smtClean="0">
                <a:solidFill>
                  <a:srgbClr val="FF0000"/>
                </a:solidFill>
              </a:rPr>
              <a:t>ýaşaýjy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b="1" dirty="0" err="1" smtClean="0">
                <a:solidFill>
                  <a:srgbClr val="FF0000"/>
                </a:solidFill>
              </a:rPr>
              <a:t>hususy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b="1" dirty="0" err="1" smtClean="0">
                <a:solidFill>
                  <a:srgbClr val="FF0000"/>
                </a:solidFill>
              </a:rPr>
              <a:t>goşulmalara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b="1" dirty="0" err="1" smtClean="0">
                <a:solidFill>
                  <a:srgbClr val="FF0000"/>
                </a:solidFill>
              </a:rPr>
              <a:t>eýedir</a:t>
            </a:r>
            <a:r>
              <a:rPr lang="tr-TR" b="1" dirty="0" smtClean="0">
                <a:solidFill>
                  <a:srgbClr val="FF0000"/>
                </a:solidFill>
              </a:rPr>
              <a:t>. </a:t>
            </a:r>
          </a:p>
          <a:p>
            <a:pPr marL="342900" indent="-342900" algn="just"/>
            <a:r>
              <a:rPr lang="tr-TR" b="1" dirty="0" smtClean="0"/>
              <a:t>Olardan </a:t>
            </a:r>
          </a:p>
          <a:p>
            <a:pPr marL="342900" indent="-342900" algn="just">
              <a:buFont typeface="Wingdings" pitchFamily="2" charset="2"/>
              <a:buChar char="v"/>
            </a:pPr>
            <a:r>
              <a:rPr lang="tr-TR" b="1" dirty="0" smtClean="0"/>
              <a:t>-a/-e, </a:t>
            </a:r>
          </a:p>
          <a:p>
            <a:pPr marL="342900" indent="-342900" algn="just">
              <a:buFont typeface="Wingdings" pitchFamily="2" charset="2"/>
              <a:buChar char="v"/>
            </a:pPr>
            <a:r>
              <a:rPr lang="tr-TR" b="1" dirty="0" smtClean="0"/>
              <a:t>-la/-le, </a:t>
            </a:r>
          </a:p>
          <a:p>
            <a:pPr marL="342900" indent="-342900" algn="just">
              <a:buFont typeface="Wingdings" pitchFamily="2" charset="2"/>
              <a:buChar char="v"/>
            </a:pPr>
            <a:r>
              <a:rPr lang="tr-TR" b="1" dirty="0" smtClean="0"/>
              <a:t>-</a:t>
            </a:r>
            <a:r>
              <a:rPr lang="tr-TR" b="1" dirty="0" err="1" smtClean="0"/>
              <a:t>jar</a:t>
            </a:r>
            <a:r>
              <a:rPr lang="tr-TR" b="1" dirty="0" smtClean="0"/>
              <a:t>/-</a:t>
            </a:r>
            <a:r>
              <a:rPr lang="tr-TR" b="1" dirty="0" err="1" smtClean="0"/>
              <a:t>jer</a:t>
            </a:r>
            <a:r>
              <a:rPr lang="tr-TR" b="1" dirty="0" smtClean="0"/>
              <a:t>, </a:t>
            </a:r>
          </a:p>
          <a:p>
            <a:pPr marL="342900" indent="-342900" algn="just">
              <a:buFont typeface="Wingdings" pitchFamily="2" charset="2"/>
              <a:buChar char="v"/>
            </a:pPr>
            <a:r>
              <a:rPr lang="tr-TR" b="1" dirty="0" smtClean="0"/>
              <a:t>-al/-el, </a:t>
            </a:r>
          </a:p>
          <a:p>
            <a:pPr marL="342900" indent="-342900" algn="just">
              <a:buFont typeface="Wingdings" pitchFamily="2" charset="2"/>
              <a:buChar char="v"/>
            </a:pPr>
            <a:r>
              <a:rPr lang="tr-TR" b="1" dirty="0" smtClean="0"/>
              <a:t>-ar/-er we ş.m. </a:t>
            </a:r>
          </a:p>
          <a:p>
            <a:pPr marL="342900" indent="-342900" algn="just"/>
            <a:r>
              <a:rPr lang="tr-TR" dirty="0" smtClean="0"/>
              <a:t>İsimden  işlik </a:t>
            </a:r>
            <a:r>
              <a:rPr lang="tr-TR" dirty="0" err="1" smtClean="0"/>
              <a:t>ýasaýarlar</a:t>
            </a:r>
            <a:r>
              <a:rPr lang="tr-TR" dirty="0" smtClean="0"/>
              <a:t> hem-de </a:t>
            </a:r>
            <a:r>
              <a:rPr lang="tr-TR" dirty="0" err="1" smtClean="0"/>
              <a:t>işlikden</a:t>
            </a:r>
            <a:r>
              <a:rPr lang="tr-TR" dirty="0" smtClean="0"/>
              <a:t> işlik </a:t>
            </a:r>
            <a:r>
              <a:rPr lang="tr-TR" dirty="0" err="1" smtClean="0"/>
              <a:t>ýasaýan</a:t>
            </a:r>
            <a:r>
              <a:rPr lang="tr-TR" dirty="0" smtClean="0"/>
              <a:t> </a:t>
            </a:r>
          </a:p>
          <a:p>
            <a:pPr marL="342900" indent="-342900" algn="just">
              <a:buFont typeface="Wingdings" pitchFamily="2" charset="2"/>
              <a:buChar char="v"/>
            </a:pPr>
            <a:r>
              <a:rPr lang="tr-TR" b="1" dirty="0" smtClean="0"/>
              <a:t>-ala/-ele, </a:t>
            </a:r>
          </a:p>
          <a:p>
            <a:pPr marL="342900" indent="-342900" algn="just">
              <a:buFont typeface="Wingdings" pitchFamily="2" charset="2"/>
              <a:buChar char="v"/>
            </a:pPr>
            <a:r>
              <a:rPr lang="tr-TR" b="1" dirty="0" smtClean="0"/>
              <a:t>-mala/-mele, </a:t>
            </a:r>
          </a:p>
          <a:p>
            <a:pPr marL="342900" indent="-342900" algn="just">
              <a:buFont typeface="Wingdings" pitchFamily="2" charset="2"/>
              <a:buChar char="v"/>
            </a:pPr>
            <a:r>
              <a:rPr lang="tr-TR" b="1" dirty="0" smtClean="0"/>
              <a:t>-</a:t>
            </a:r>
            <a:r>
              <a:rPr lang="tr-TR" b="1" dirty="0" err="1" smtClean="0"/>
              <a:t>jakla</a:t>
            </a:r>
            <a:r>
              <a:rPr lang="tr-TR" b="1" dirty="0" smtClean="0"/>
              <a:t>/-</a:t>
            </a:r>
            <a:r>
              <a:rPr lang="tr-TR" b="1" dirty="0" err="1" smtClean="0"/>
              <a:t>jekle</a:t>
            </a:r>
            <a:r>
              <a:rPr lang="tr-TR" b="1" dirty="0" smtClean="0"/>
              <a:t> </a:t>
            </a:r>
          </a:p>
          <a:p>
            <a:pPr marL="342900" indent="-342900" algn="just"/>
            <a:r>
              <a:rPr lang="tr-TR" dirty="0" smtClean="0"/>
              <a:t>ýaly </a:t>
            </a:r>
            <a:r>
              <a:rPr lang="tr-TR" dirty="0" err="1" smtClean="0"/>
              <a:t>hususy</a:t>
            </a:r>
            <a:r>
              <a:rPr lang="tr-TR" dirty="0" smtClean="0"/>
              <a:t> </a:t>
            </a:r>
            <a:r>
              <a:rPr lang="tr-TR" dirty="0" err="1" smtClean="0"/>
              <a:t>asyl</a:t>
            </a:r>
            <a:r>
              <a:rPr lang="tr-TR" dirty="0" smtClean="0"/>
              <a:t> </a:t>
            </a:r>
            <a:r>
              <a:rPr lang="tr-TR" dirty="0" err="1" smtClean="0"/>
              <a:t>ýasaýjylary</a:t>
            </a:r>
            <a:r>
              <a:rPr lang="tr-TR" dirty="0" smtClean="0"/>
              <a:t> bar.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538559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1907704" y="908720"/>
            <a:ext cx="5040560" cy="61555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HAFTALIK DERSLER </a:t>
            </a:r>
          </a:p>
          <a:p>
            <a:pPr algn="ctr"/>
            <a:r>
              <a:rPr lang="tr-TR" sz="1600" b="1" dirty="0" smtClean="0"/>
              <a:t>13. </a:t>
            </a:r>
            <a:r>
              <a:rPr lang="tr-TR" sz="1600" b="1" dirty="0"/>
              <a:t>Hafta	</a:t>
            </a:r>
            <a:r>
              <a:rPr lang="tr-TR" sz="1600" dirty="0" smtClean="0"/>
              <a:t> </a:t>
            </a:r>
            <a:r>
              <a:rPr lang="tr-TR" sz="1600" b="1" dirty="0" smtClean="0"/>
              <a:t>Fiil ve fiil yapımı </a:t>
            </a:r>
            <a:endParaRPr lang="tr-TR" sz="1600" b="1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92280" y="836712"/>
            <a:ext cx="1085182" cy="1402202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905" y="806069"/>
            <a:ext cx="828092" cy="1237676"/>
          </a:xfrm>
          <a:prstGeom prst="rect">
            <a:avLst/>
          </a:prstGeom>
        </p:spPr>
      </p:pic>
      <p:sp>
        <p:nvSpPr>
          <p:cNvPr id="8" name="7 Dikdörtgen"/>
          <p:cNvSpPr/>
          <p:nvPr/>
        </p:nvSpPr>
        <p:spPr>
          <a:xfrm>
            <a:off x="2627784" y="1628800"/>
            <a:ext cx="3453446" cy="3693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tr-TR" b="1" dirty="0" smtClean="0"/>
              <a:t>II. </a:t>
            </a:r>
            <a:r>
              <a:rPr lang="tr-TR" b="1" dirty="0" err="1" smtClean="0"/>
              <a:t>Işlikleriň</a:t>
            </a:r>
            <a:r>
              <a:rPr lang="tr-TR" b="1" dirty="0" smtClean="0"/>
              <a:t> </a:t>
            </a:r>
            <a:r>
              <a:rPr lang="tr-TR" b="1" dirty="0" err="1" smtClean="0"/>
              <a:t>morfologik</a:t>
            </a:r>
            <a:r>
              <a:rPr lang="tr-TR" b="1" dirty="0" smtClean="0"/>
              <a:t> </a:t>
            </a:r>
            <a:r>
              <a:rPr lang="tr-TR" b="1" dirty="0" err="1" smtClean="0"/>
              <a:t>alamatlary</a:t>
            </a:r>
            <a:r>
              <a:rPr lang="tr-TR" b="1" dirty="0" smtClean="0"/>
              <a:t> </a:t>
            </a:r>
            <a:endParaRPr lang="tr-TR" dirty="0"/>
          </a:p>
        </p:txBody>
      </p:sp>
      <p:sp>
        <p:nvSpPr>
          <p:cNvPr id="10" name="9 Dikdörtgen"/>
          <p:cNvSpPr/>
          <p:nvPr/>
        </p:nvSpPr>
        <p:spPr>
          <a:xfrm>
            <a:off x="899592" y="2420888"/>
            <a:ext cx="7272808" cy="3139321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just"/>
            <a:endParaRPr lang="tr-TR" dirty="0" smtClean="0"/>
          </a:p>
          <a:p>
            <a:pPr algn="just"/>
            <a:r>
              <a:rPr lang="tr-TR" dirty="0" smtClean="0"/>
              <a:t>2.</a:t>
            </a:r>
            <a:r>
              <a:rPr lang="tr-TR" dirty="0" err="1" smtClean="0"/>
              <a:t>Işlikleriň</a:t>
            </a:r>
            <a:r>
              <a:rPr lang="tr-TR" dirty="0" smtClean="0"/>
              <a:t> </a:t>
            </a:r>
            <a:r>
              <a:rPr lang="tr-TR" dirty="0" err="1" smtClean="0"/>
              <a:t>diňe</a:t>
            </a:r>
            <a:r>
              <a:rPr lang="tr-TR" dirty="0" smtClean="0"/>
              <a:t> özüne degişli </a:t>
            </a:r>
            <a:r>
              <a:rPr lang="tr-TR" dirty="0" err="1" smtClean="0"/>
              <a:t>bolup</a:t>
            </a:r>
            <a:r>
              <a:rPr lang="tr-TR" dirty="0" smtClean="0"/>
              <a:t>, </a:t>
            </a:r>
            <a:r>
              <a:rPr lang="tr-TR" dirty="0" err="1" smtClean="0"/>
              <a:t>başga</a:t>
            </a:r>
            <a:r>
              <a:rPr lang="tr-TR" dirty="0" smtClean="0"/>
              <a:t> söz </a:t>
            </a:r>
            <a:r>
              <a:rPr lang="tr-TR" dirty="0" err="1" smtClean="0"/>
              <a:t>toparlarynda</a:t>
            </a:r>
            <a:r>
              <a:rPr lang="tr-TR" dirty="0" smtClean="0"/>
              <a:t> </a:t>
            </a:r>
            <a:r>
              <a:rPr lang="tr-TR" dirty="0" err="1" smtClean="0"/>
              <a:t>ulanylmaýan</a:t>
            </a:r>
            <a:r>
              <a:rPr lang="tr-TR" dirty="0" smtClean="0"/>
              <a:t> </a:t>
            </a:r>
            <a:r>
              <a:rPr lang="tr-TR" dirty="0" err="1" smtClean="0"/>
              <a:t>dereje</a:t>
            </a:r>
            <a:r>
              <a:rPr lang="tr-TR" dirty="0" smtClean="0"/>
              <a:t> </a:t>
            </a:r>
            <a:r>
              <a:rPr lang="tr-TR" dirty="0" err="1" smtClean="0"/>
              <a:t>goşulmalary</a:t>
            </a:r>
            <a:r>
              <a:rPr lang="tr-TR" dirty="0" smtClean="0"/>
              <a:t> bar. </a:t>
            </a:r>
          </a:p>
          <a:p>
            <a:pPr algn="just"/>
            <a:endParaRPr lang="tr-TR" dirty="0" smtClean="0"/>
          </a:p>
          <a:p>
            <a:pPr algn="just"/>
            <a:r>
              <a:rPr lang="tr-TR" dirty="0" smtClean="0"/>
              <a:t>3. </a:t>
            </a:r>
            <a:r>
              <a:rPr lang="tr-TR" dirty="0" err="1" smtClean="0"/>
              <a:t>Işlikler</a:t>
            </a:r>
            <a:r>
              <a:rPr lang="tr-TR" dirty="0" smtClean="0"/>
              <a:t> </a:t>
            </a:r>
            <a:r>
              <a:rPr lang="tr-TR" dirty="0" err="1" smtClean="0"/>
              <a:t>ýörite</a:t>
            </a:r>
            <a:r>
              <a:rPr lang="tr-TR" dirty="0" smtClean="0"/>
              <a:t> </a:t>
            </a:r>
            <a:r>
              <a:rPr lang="tr-TR" dirty="0" err="1" smtClean="0"/>
              <a:t>goşulmalar</a:t>
            </a:r>
            <a:r>
              <a:rPr lang="tr-TR" dirty="0" smtClean="0"/>
              <a:t> </a:t>
            </a:r>
            <a:r>
              <a:rPr lang="tr-TR" dirty="0" err="1" smtClean="0"/>
              <a:t>arkaly</a:t>
            </a:r>
            <a:r>
              <a:rPr lang="tr-TR" dirty="0" smtClean="0"/>
              <a:t> zaman </a:t>
            </a:r>
            <a:r>
              <a:rPr lang="tr-TR" dirty="0" err="1" smtClean="0"/>
              <a:t>aňladýarlar</a:t>
            </a:r>
            <a:r>
              <a:rPr lang="tr-TR" dirty="0" smtClean="0"/>
              <a:t>. </a:t>
            </a:r>
          </a:p>
          <a:p>
            <a:pPr algn="just"/>
            <a:endParaRPr lang="tr-TR" dirty="0" smtClean="0"/>
          </a:p>
          <a:p>
            <a:pPr algn="just"/>
            <a:r>
              <a:rPr lang="tr-TR" dirty="0" smtClean="0"/>
              <a:t>4. </a:t>
            </a:r>
            <a:r>
              <a:rPr lang="tr-TR" dirty="0" err="1" smtClean="0"/>
              <a:t>Işlikler</a:t>
            </a:r>
            <a:r>
              <a:rPr lang="tr-TR" dirty="0" smtClean="0"/>
              <a:t> </a:t>
            </a:r>
            <a:r>
              <a:rPr lang="tr-TR" dirty="0" err="1" smtClean="0"/>
              <a:t>birnäçe</a:t>
            </a:r>
            <a:r>
              <a:rPr lang="tr-TR" dirty="0" smtClean="0"/>
              <a:t> şekil </a:t>
            </a:r>
            <a:r>
              <a:rPr lang="tr-TR" dirty="0" err="1" smtClean="0"/>
              <a:t>ýasaýjy</a:t>
            </a:r>
            <a:r>
              <a:rPr lang="tr-TR" dirty="0" smtClean="0"/>
              <a:t> </a:t>
            </a:r>
            <a:r>
              <a:rPr lang="tr-TR" dirty="0" err="1" smtClean="0"/>
              <a:t>goşulmalar</a:t>
            </a:r>
            <a:r>
              <a:rPr lang="tr-TR" dirty="0" smtClean="0"/>
              <a:t> bilen sözleme </a:t>
            </a:r>
            <a:r>
              <a:rPr lang="tr-TR" dirty="0" err="1" smtClean="0"/>
              <a:t>baglanýarlar</a:t>
            </a:r>
            <a:r>
              <a:rPr lang="tr-TR" dirty="0" smtClean="0"/>
              <a:t>. </a:t>
            </a:r>
          </a:p>
          <a:p>
            <a:pPr algn="just"/>
            <a:endParaRPr lang="tr-TR" dirty="0" smtClean="0"/>
          </a:p>
          <a:p>
            <a:pPr algn="just"/>
            <a:r>
              <a:rPr lang="tr-TR" dirty="0" smtClean="0"/>
              <a:t>5. Her işlik </a:t>
            </a:r>
            <a:r>
              <a:rPr lang="tr-TR" dirty="0" err="1" smtClean="0"/>
              <a:t>şekili</a:t>
            </a:r>
            <a:r>
              <a:rPr lang="tr-TR" dirty="0" smtClean="0"/>
              <a:t> </a:t>
            </a:r>
            <a:r>
              <a:rPr lang="tr-TR" dirty="0" err="1" smtClean="0"/>
              <a:t>diňe</a:t>
            </a:r>
            <a:r>
              <a:rPr lang="tr-TR" dirty="0" smtClean="0"/>
              <a:t> özüne mahsus </a:t>
            </a:r>
            <a:r>
              <a:rPr lang="tr-TR" dirty="0" err="1" smtClean="0"/>
              <a:t>barlyk</a:t>
            </a:r>
            <a:r>
              <a:rPr lang="tr-TR" dirty="0" smtClean="0"/>
              <a:t> hem-de </a:t>
            </a:r>
            <a:r>
              <a:rPr lang="tr-TR" dirty="0" err="1" smtClean="0"/>
              <a:t>ýokluk</a:t>
            </a:r>
            <a:r>
              <a:rPr lang="tr-TR" dirty="0" smtClean="0"/>
              <a:t> </a:t>
            </a:r>
            <a:r>
              <a:rPr lang="tr-TR" dirty="0" err="1" smtClean="0"/>
              <a:t>galypynda</a:t>
            </a:r>
            <a:r>
              <a:rPr lang="tr-TR" dirty="0" smtClean="0"/>
              <a:t> </a:t>
            </a:r>
            <a:r>
              <a:rPr lang="tr-TR" dirty="0" err="1" smtClean="0"/>
              <a:t>ulanylýarlar</a:t>
            </a:r>
            <a:r>
              <a:rPr lang="tr-TR" dirty="0" smtClean="0"/>
              <a:t>. </a:t>
            </a:r>
          </a:p>
          <a:p>
            <a:pPr algn="just"/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538559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1907704" y="908720"/>
            <a:ext cx="5040560" cy="61555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HAFTALIK DERSLER </a:t>
            </a:r>
          </a:p>
          <a:p>
            <a:pPr algn="ctr"/>
            <a:r>
              <a:rPr lang="tr-TR" sz="1600" b="1" dirty="0" smtClean="0"/>
              <a:t>13. </a:t>
            </a:r>
            <a:r>
              <a:rPr lang="tr-TR" sz="1600" b="1" dirty="0"/>
              <a:t>Hafta	</a:t>
            </a:r>
            <a:r>
              <a:rPr lang="tr-TR" sz="1600" dirty="0" smtClean="0"/>
              <a:t> </a:t>
            </a:r>
            <a:r>
              <a:rPr lang="tr-TR" sz="1600" b="1" dirty="0" smtClean="0"/>
              <a:t>Fiil ve fiil yapımı </a:t>
            </a:r>
            <a:endParaRPr lang="tr-TR" sz="1600" b="1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92280" y="836712"/>
            <a:ext cx="1085182" cy="1402202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905" y="806069"/>
            <a:ext cx="828092" cy="1237676"/>
          </a:xfrm>
          <a:prstGeom prst="rect">
            <a:avLst/>
          </a:prstGeom>
        </p:spPr>
      </p:pic>
      <p:sp>
        <p:nvSpPr>
          <p:cNvPr id="8" name="7 Dikdörtgen"/>
          <p:cNvSpPr/>
          <p:nvPr/>
        </p:nvSpPr>
        <p:spPr>
          <a:xfrm>
            <a:off x="2627784" y="1628800"/>
            <a:ext cx="3453446" cy="3693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tr-TR" b="1" dirty="0" smtClean="0"/>
              <a:t>II. </a:t>
            </a:r>
            <a:r>
              <a:rPr lang="tr-TR" b="1" dirty="0" err="1" smtClean="0"/>
              <a:t>Işlikleriň</a:t>
            </a:r>
            <a:r>
              <a:rPr lang="tr-TR" b="1" dirty="0" smtClean="0"/>
              <a:t> </a:t>
            </a:r>
            <a:r>
              <a:rPr lang="tr-TR" b="1" dirty="0" err="1" smtClean="0"/>
              <a:t>morfologik</a:t>
            </a:r>
            <a:r>
              <a:rPr lang="tr-TR" b="1" dirty="0" smtClean="0"/>
              <a:t> </a:t>
            </a:r>
            <a:r>
              <a:rPr lang="tr-TR" b="1" dirty="0" err="1" smtClean="0"/>
              <a:t>alamatlary</a:t>
            </a:r>
            <a:r>
              <a:rPr lang="tr-TR" b="1" dirty="0" smtClean="0"/>
              <a:t> </a:t>
            </a:r>
            <a:endParaRPr lang="tr-TR" dirty="0"/>
          </a:p>
        </p:txBody>
      </p:sp>
      <p:sp>
        <p:nvSpPr>
          <p:cNvPr id="9" name="8 Dikdörtgen"/>
          <p:cNvSpPr/>
          <p:nvPr/>
        </p:nvSpPr>
        <p:spPr>
          <a:xfrm>
            <a:off x="1043608" y="2420888"/>
            <a:ext cx="6984776" cy="2862322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endParaRPr lang="tr-TR" b="1" dirty="0" smtClean="0"/>
          </a:p>
          <a:p>
            <a:pPr algn="just"/>
            <a:r>
              <a:rPr lang="tr-TR" b="1" dirty="0" smtClean="0"/>
              <a:t>6. </a:t>
            </a:r>
            <a:r>
              <a:rPr lang="tr-TR" b="1" dirty="0" err="1" smtClean="0"/>
              <a:t>Işlikleriň</a:t>
            </a:r>
            <a:r>
              <a:rPr lang="tr-TR" b="1" dirty="0" smtClean="0"/>
              <a:t> </a:t>
            </a:r>
            <a:r>
              <a:rPr lang="tr-TR" b="1" dirty="0" err="1" smtClean="0"/>
              <a:t>üýtgeýiş</a:t>
            </a:r>
            <a:r>
              <a:rPr lang="tr-TR" b="1" dirty="0" smtClean="0"/>
              <a:t> </a:t>
            </a:r>
            <a:r>
              <a:rPr lang="tr-TR" b="1" dirty="0" err="1" smtClean="0"/>
              <a:t>aýratynlygy</a:t>
            </a:r>
            <a:r>
              <a:rPr lang="tr-TR" b="1" dirty="0" smtClean="0"/>
              <a:t> </a:t>
            </a:r>
            <a:r>
              <a:rPr lang="tr-TR" b="1" dirty="0" err="1" smtClean="0"/>
              <a:t>beýleki</a:t>
            </a:r>
            <a:r>
              <a:rPr lang="tr-TR" b="1" dirty="0" smtClean="0"/>
              <a:t> söz </a:t>
            </a:r>
            <a:r>
              <a:rPr lang="tr-TR" b="1" dirty="0" err="1" smtClean="0"/>
              <a:t>toparlarynyňkydan</a:t>
            </a:r>
            <a:r>
              <a:rPr lang="tr-TR" b="1" dirty="0" smtClean="0"/>
              <a:t> has-da </a:t>
            </a:r>
            <a:r>
              <a:rPr lang="tr-TR" b="1" dirty="0" err="1" smtClean="0"/>
              <a:t>tapawutly</a:t>
            </a:r>
            <a:r>
              <a:rPr lang="tr-TR" b="1" dirty="0" smtClean="0"/>
              <a:t> </a:t>
            </a:r>
            <a:r>
              <a:rPr lang="tr-TR" b="1" dirty="0" err="1" smtClean="0"/>
              <a:t>bolup</a:t>
            </a:r>
            <a:r>
              <a:rPr lang="tr-TR" b="1" dirty="0" smtClean="0"/>
              <a:t>, işlikler </a:t>
            </a:r>
            <a:r>
              <a:rPr lang="tr-TR" b="1" dirty="0" err="1" smtClean="0"/>
              <a:t>şahs</a:t>
            </a:r>
            <a:r>
              <a:rPr lang="tr-TR" b="1" dirty="0" smtClean="0"/>
              <a:t> </a:t>
            </a:r>
            <a:r>
              <a:rPr lang="tr-TR" b="1" dirty="0" err="1" smtClean="0"/>
              <a:t>aňladýan</a:t>
            </a:r>
            <a:r>
              <a:rPr lang="tr-TR" b="1" dirty="0" smtClean="0"/>
              <a:t> ýa-da </a:t>
            </a:r>
            <a:r>
              <a:rPr lang="tr-TR" b="1" dirty="0" err="1" smtClean="0"/>
              <a:t>aňlatmaýan</a:t>
            </a:r>
            <a:r>
              <a:rPr lang="tr-TR" b="1" dirty="0" smtClean="0"/>
              <a:t> şekil </a:t>
            </a:r>
            <a:r>
              <a:rPr lang="tr-TR" b="1" dirty="0" err="1" smtClean="0"/>
              <a:t>ýasaýjylar</a:t>
            </a:r>
            <a:r>
              <a:rPr lang="tr-TR" b="1" dirty="0" smtClean="0"/>
              <a:t> </a:t>
            </a:r>
            <a:r>
              <a:rPr lang="tr-TR" b="1" dirty="0" err="1" smtClean="0"/>
              <a:t>arkaly</a:t>
            </a:r>
            <a:r>
              <a:rPr lang="tr-TR" b="1" dirty="0" smtClean="0"/>
              <a:t> hem-de </a:t>
            </a:r>
            <a:r>
              <a:rPr lang="tr-TR" b="1" dirty="0" err="1" smtClean="0"/>
              <a:t>ýörite</a:t>
            </a:r>
            <a:r>
              <a:rPr lang="tr-TR" b="1" dirty="0" smtClean="0"/>
              <a:t> işlik </a:t>
            </a:r>
            <a:r>
              <a:rPr lang="tr-TR" b="1" dirty="0" err="1" smtClean="0"/>
              <a:t>ýöňkemeleri</a:t>
            </a:r>
            <a:r>
              <a:rPr lang="tr-TR" b="1" dirty="0" smtClean="0"/>
              <a:t> </a:t>
            </a:r>
            <a:r>
              <a:rPr lang="tr-TR" b="1" dirty="0" err="1" smtClean="0"/>
              <a:t>arkaly</a:t>
            </a:r>
            <a:r>
              <a:rPr lang="tr-TR" b="1" dirty="0" smtClean="0"/>
              <a:t> </a:t>
            </a:r>
            <a:r>
              <a:rPr lang="tr-TR" b="1" dirty="0" err="1" smtClean="0"/>
              <a:t>üýtgeýärler</a:t>
            </a:r>
            <a:r>
              <a:rPr lang="tr-TR" b="1" dirty="0" smtClean="0"/>
              <a:t>. </a:t>
            </a:r>
          </a:p>
          <a:p>
            <a:endParaRPr lang="tr-TR" b="1" dirty="0" smtClean="0"/>
          </a:p>
          <a:p>
            <a:pPr algn="just"/>
            <a:r>
              <a:rPr lang="tr-TR" b="1" dirty="0" err="1" smtClean="0"/>
              <a:t>Işlikleriň</a:t>
            </a:r>
            <a:r>
              <a:rPr lang="tr-TR" b="1" dirty="0" smtClean="0"/>
              <a:t> </a:t>
            </a:r>
            <a:r>
              <a:rPr lang="tr-TR" b="1" dirty="0" err="1" smtClean="0"/>
              <a:t>üýtgemek</a:t>
            </a:r>
            <a:r>
              <a:rPr lang="tr-TR" b="1" dirty="0" smtClean="0"/>
              <a:t> </a:t>
            </a:r>
            <a:r>
              <a:rPr lang="tr-TR" b="1" dirty="0" err="1" smtClean="0"/>
              <a:t>ukyby</a:t>
            </a:r>
            <a:r>
              <a:rPr lang="tr-TR" b="1" dirty="0" smtClean="0"/>
              <a:t> has </a:t>
            </a:r>
            <a:r>
              <a:rPr lang="tr-TR" b="1" dirty="0" err="1" smtClean="0"/>
              <a:t>giňdir</a:t>
            </a:r>
            <a:r>
              <a:rPr lang="tr-TR" b="1" dirty="0" smtClean="0"/>
              <a:t>. </a:t>
            </a:r>
            <a:r>
              <a:rPr lang="tr-TR" b="1" dirty="0" err="1" smtClean="0"/>
              <a:t>Işlikler</a:t>
            </a:r>
            <a:r>
              <a:rPr lang="tr-TR" b="1" dirty="0" smtClean="0"/>
              <a:t> </a:t>
            </a:r>
            <a:r>
              <a:rPr lang="tr-TR" b="1" dirty="0" err="1" smtClean="0"/>
              <a:t>üýtgände</a:t>
            </a:r>
            <a:r>
              <a:rPr lang="tr-TR" b="1" dirty="0" smtClean="0"/>
              <a:t>, sözde </a:t>
            </a:r>
            <a:r>
              <a:rPr lang="tr-TR" b="1" dirty="0" err="1" smtClean="0"/>
              <a:t>täze</a:t>
            </a:r>
            <a:r>
              <a:rPr lang="tr-TR" b="1" dirty="0" smtClean="0"/>
              <a:t> leksik </a:t>
            </a:r>
            <a:r>
              <a:rPr lang="tr-TR" b="1" dirty="0" err="1" smtClean="0"/>
              <a:t>many</a:t>
            </a:r>
            <a:r>
              <a:rPr lang="tr-TR" b="1" dirty="0" smtClean="0"/>
              <a:t> ýüze </a:t>
            </a:r>
            <a:r>
              <a:rPr lang="tr-TR" b="1" dirty="0" err="1" smtClean="0"/>
              <a:t>çykman</a:t>
            </a:r>
            <a:r>
              <a:rPr lang="tr-TR" b="1" dirty="0" smtClean="0"/>
              <a:t>, sözüň </a:t>
            </a:r>
            <a:r>
              <a:rPr lang="tr-TR" b="1" dirty="0" err="1" smtClean="0"/>
              <a:t>grammatik</a:t>
            </a:r>
            <a:r>
              <a:rPr lang="tr-TR" b="1" dirty="0" smtClean="0"/>
              <a:t> </a:t>
            </a:r>
            <a:r>
              <a:rPr lang="tr-TR" b="1" dirty="0" err="1" smtClean="0"/>
              <a:t>manylary</a:t>
            </a:r>
            <a:r>
              <a:rPr lang="tr-TR" b="1" dirty="0" smtClean="0"/>
              <a:t> </a:t>
            </a:r>
            <a:r>
              <a:rPr lang="tr-TR" b="1" dirty="0" err="1" smtClean="0"/>
              <a:t>üýtgeýär</a:t>
            </a:r>
            <a:r>
              <a:rPr lang="tr-TR" b="1" dirty="0" smtClean="0"/>
              <a:t> hem-de </a:t>
            </a:r>
            <a:r>
              <a:rPr lang="tr-TR" b="1" dirty="0" err="1" smtClean="0"/>
              <a:t>gymyldy</a:t>
            </a:r>
            <a:r>
              <a:rPr lang="tr-TR" b="1" dirty="0" smtClean="0"/>
              <a:t>- </a:t>
            </a:r>
            <a:r>
              <a:rPr lang="tr-TR" b="1" dirty="0" err="1" smtClean="0"/>
              <a:t>hereketiň</a:t>
            </a:r>
            <a:r>
              <a:rPr lang="tr-TR" b="1" dirty="0" smtClean="0"/>
              <a:t> </a:t>
            </a:r>
            <a:r>
              <a:rPr lang="tr-TR" b="1" dirty="0" err="1" smtClean="0"/>
              <a:t>bolup</a:t>
            </a:r>
            <a:r>
              <a:rPr lang="tr-TR" b="1" dirty="0" smtClean="0"/>
              <a:t> geçişiniň </a:t>
            </a:r>
            <a:r>
              <a:rPr lang="tr-TR" b="1" dirty="0" err="1" smtClean="0"/>
              <a:t>dürli</a:t>
            </a:r>
            <a:r>
              <a:rPr lang="tr-TR" b="1" dirty="0" smtClean="0"/>
              <a:t> </a:t>
            </a:r>
            <a:r>
              <a:rPr lang="tr-TR" b="1" dirty="0" err="1" smtClean="0"/>
              <a:t>görnüşleri</a:t>
            </a:r>
            <a:r>
              <a:rPr lang="tr-TR" b="1" dirty="0" smtClean="0"/>
              <a:t>, </a:t>
            </a:r>
            <a:r>
              <a:rPr lang="tr-TR" b="1" dirty="0" err="1" smtClean="0"/>
              <a:t>ýagdaýlary</a:t>
            </a:r>
            <a:r>
              <a:rPr lang="tr-TR" b="1" dirty="0" smtClean="0"/>
              <a:t> </a:t>
            </a:r>
            <a:r>
              <a:rPr lang="tr-TR" b="1" dirty="0" err="1" smtClean="0"/>
              <a:t>aňladýarlar</a:t>
            </a:r>
            <a:r>
              <a:rPr lang="tr-TR" b="1" dirty="0" smtClean="0"/>
              <a:t>. </a:t>
            </a:r>
          </a:p>
          <a:p>
            <a:pPr algn="just"/>
            <a:endParaRPr lang="tr-TR" b="1" dirty="0"/>
          </a:p>
        </p:txBody>
      </p:sp>
    </p:spTree>
    <p:extLst>
      <p:ext uri="{BB962C8B-B14F-4D97-AF65-F5344CB8AC3E}">
        <p14:creationId xmlns:p14="http://schemas.microsoft.com/office/powerpoint/2010/main" val="538559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1907704" y="908720"/>
            <a:ext cx="5040560" cy="61555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HAFTALIK DERSLER </a:t>
            </a:r>
          </a:p>
          <a:p>
            <a:pPr algn="ctr"/>
            <a:r>
              <a:rPr lang="tr-TR" sz="1600" b="1" dirty="0" smtClean="0"/>
              <a:t>13. </a:t>
            </a:r>
            <a:r>
              <a:rPr lang="tr-TR" sz="1600" b="1" dirty="0"/>
              <a:t>Hafta	</a:t>
            </a:r>
            <a:r>
              <a:rPr lang="tr-TR" sz="1600" dirty="0" smtClean="0"/>
              <a:t> </a:t>
            </a:r>
            <a:r>
              <a:rPr lang="tr-TR" sz="1600" b="1" dirty="0" smtClean="0"/>
              <a:t>Fiil ve fiil yapımı </a:t>
            </a:r>
            <a:endParaRPr lang="tr-TR" sz="1600" b="1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92280" y="836712"/>
            <a:ext cx="1085182" cy="1402202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905" y="806069"/>
            <a:ext cx="828092" cy="1237676"/>
          </a:xfrm>
          <a:prstGeom prst="rect">
            <a:avLst/>
          </a:prstGeom>
        </p:spPr>
      </p:pic>
      <p:sp>
        <p:nvSpPr>
          <p:cNvPr id="10" name="9 Dikdörtgen"/>
          <p:cNvSpPr/>
          <p:nvPr/>
        </p:nvSpPr>
        <p:spPr>
          <a:xfrm>
            <a:off x="2771800" y="1772816"/>
            <a:ext cx="3071354" cy="3693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tr-TR" b="1" dirty="0" smtClean="0"/>
              <a:t>III. </a:t>
            </a:r>
            <a:r>
              <a:rPr lang="tr-TR" b="1" dirty="0" err="1" smtClean="0"/>
              <a:t>Işlikleriň</a:t>
            </a:r>
            <a:r>
              <a:rPr lang="tr-TR" b="1" dirty="0" smtClean="0"/>
              <a:t> </a:t>
            </a:r>
            <a:r>
              <a:rPr lang="tr-TR" b="1" dirty="0" err="1" smtClean="0"/>
              <a:t>sintaktik</a:t>
            </a:r>
            <a:r>
              <a:rPr lang="tr-TR" b="1" dirty="0" smtClean="0"/>
              <a:t> </a:t>
            </a:r>
            <a:r>
              <a:rPr lang="tr-TR" b="1" dirty="0" err="1" smtClean="0"/>
              <a:t>hyzmaty</a:t>
            </a:r>
            <a:r>
              <a:rPr lang="tr-TR" b="1" dirty="0" smtClean="0"/>
              <a:t> </a:t>
            </a:r>
            <a:endParaRPr lang="tr-TR" dirty="0"/>
          </a:p>
        </p:txBody>
      </p:sp>
      <p:sp>
        <p:nvSpPr>
          <p:cNvPr id="11" name="10 Dikdörtgen"/>
          <p:cNvSpPr/>
          <p:nvPr/>
        </p:nvSpPr>
        <p:spPr>
          <a:xfrm>
            <a:off x="971600" y="2420888"/>
            <a:ext cx="7056784" cy="2862322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just"/>
            <a:r>
              <a:rPr lang="tr-TR" dirty="0" smtClean="0"/>
              <a:t>Sözlemiň </a:t>
            </a:r>
            <a:r>
              <a:rPr lang="tr-TR" dirty="0" err="1" smtClean="0"/>
              <a:t>anyk</a:t>
            </a:r>
            <a:r>
              <a:rPr lang="tr-TR" dirty="0" smtClean="0"/>
              <a:t> hem </a:t>
            </a:r>
            <a:r>
              <a:rPr lang="tr-TR" dirty="0" err="1" smtClean="0"/>
              <a:t>düşnükli</a:t>
            </a:r>
            <a:r>
              <a:rPr lang="tr-TR" dirty="0" smtClean="0"/>
              <a:t> </a:t>
            </a:r>
            <a:r>
              <a:rPr lang="tr-TR" dirty="0" err="1" smtClean="0"/>
              <a:t>düzülmeginde</a:t>
            </a:r>
            <a:r>
              <a:rPr lang="tr-TR" dirty="0" smtClean="0"/>
              <a:t>, </a:t>
            </a:r>
            <a:r>
              <a:rPr lang="tr-TR" dirty="0" err="1" smtClean="0"/>
              <a:t>aýdyň</a:t>
            </a:r>
            <a:r>
              <a:rPr lang="tr-TR" dirty="0" smtClean="0"/>
              <a:t> </a:t>
            </a:r>
            <a:r>
              <a:rPr lang="tr-TR" dirty="0" err="1" smtClean="0"/>
              <a:t>şekillenmeginde</a:t>
            </a:r>
            <a:r>
              <a:rPr lang="tr-TR" dirty="0" smtClean="0"/>
              <a:t> we pikiriň </a:t>
            </a:r>
            <a:r>
              <a:rPr lang="tr-TR" dirty="0" err="1" smtClean="0"/>
              <a:t>esasyny</a:t>
            </a:r>
            <a:r>
              <a:rPr lang="tr-TR" dirty="0" smtClean="0"/>
              <a:t> </a:t>
            </a:r>
            <a:r>
              <a:rPr lang="tr-TR" dirty="0" err="1" smtClean="0"/>
              <a:t>aňlatmakda</a:t>
            </a:r>
            <a:r>
              <a:rPr lang="tr-TR" dirty="0" smtClean="0"/>
              <a:t> işlikleriň </a:t>
            </a:r>
            <a:r>
              <a:rPr lang="tr-TR" dirty="0" err="1" smtClean="0"/>
              <a:t>esasy</a:t>
            </a:r>
            <a:r>
              <a:rPr lang="tr-TR" dirty="0" smtClean="0"/>
              <a:t> orny bardyr. </a:t>
            </a:r>
          </a:p>
          <a:p>
            <a:pPr algn="just"/>
            <a:endParaRPr lang="tr-TR" dirty="0" smtClean="0"/>
          </a:p>
          <a:p>
            <a:pPr algn="just"/>
            <a:r>
              <a:rPr lang="tr-TR" dirty="0" smtClean="0"/>
              <a:t>Sözlemde işlikler </a:t>
            </a:r>
            <a:r>
              <a:rPr lang="tr-TR" b="1" dirty="0" err="1" smtClean="0">
                <a:solidFill>
                  <a:srgbClr val="FF0000"/>
                </a:solidFill>
              </a:rPr>
              <a:t>esasan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b="1" dirty="0" err="1" smtClean="0">
                <a:solidFill>
                  <a:srgbClr val="FF0000"/>
                </a:solidFill>
              </a:rPr>
              <a:t>habar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b="1" dirty="0" err="1" smtClean="0">
                <a:solidFill>
                  <a:srgbClr val="FF0000"/>
                </a:solidFill>
              </a:rPr>
              <a:t>bolýarlar</a:t>
            </a:r>
            <a:r>
              <a:rPr lang="tr-TR" dirty="0" smtClean="0"/>
              <a:t>. </a:t>
            </a:r>
          </a:p>
          <a:p>
            <a:pPr algn="just"/>
            <a:r>
              <a:rPr lang="tr-TR" dirty="0" err="1" smtClean="0"/>
              <a:t>Beýleki</a:t>
            </a:r>
            <a:r>
              <a:rPr lang="tr-TR" dirty="0" smtClean="0"/>
              <a:t> söz </a:t>
            </a:r>
            <a:r>
              <a:rPr lang="tr-TR" dirty="0" err="1" smtClean="0"/>
              <a:t>toparlary</a:t>
            </a:r>
            <a:r>
              <a:rPr lang="tr-TR" dirty="0" smtClean="0"/>
              <a:t> hem </a:t>
            </a:r>
            <a:r>
              <a:rPr lang="tr-TR" dirty="0" err="1" smtClean="0"/>
              <a:t>ulanylyşy</a:t>
            </a:r>
            <a:r>
              <a:rPr lang="tr-TR" dirty="0" smtClean="0"/>
              <a:t> </a:t>
            </a:r>
            <a:r>
              <a:rPr lang="tr-TR" dirty="0" err="1" smtClean="0"/>
              <a:t>taýdan</a:t>
            </a:r>
            <a:r>
              <a:rPr lang="tr-TR" dirty="0" smtClean="0"/>
              <a:t> </a:t>
            </a:r>
            <a:r>
              <a:rPr lang="tr-TR" b="1" dirty="0" smtClean="0"/>
              <a:t>sözlemiň </a:t>
            </a:r>
            <a:r>
              <a:rPr lang="tr-TR" b="1" dirty="0" err="1" smtClean="0"/>
              <a:t>habary</a:t>
            </a:r>
            <a:r>
              <a:rPr lang="tr-TR" b="1" dirty="0" smtClean="0"/>
              <a:t> </a:t>
            </a:r>
            <a:r>
              <a:rPr lang="tr-TR" b="1" dirty="0" err="1" smtClean="0"/>
              <a:t>hyzmatynda</a:t>
            </a:r>
            <a:r>
              <a:rPr lang="tr-TR" b="1" dirty="0" smtClean="0"/>
              <a:t> gelip bilerler. </a:t>
            </a:r>
          </a:p>
          <a:p>
            <a:pPr algn="just"/>
            <a:r>
              <a:rPr lang="tr-TR" dirty="0" err="1" smtClean="0"/>
              <a:t>Emma</a:t>
            </a:r>
            <a:r>
              <a:rPr lang="tr-TR" dirty="0" smtClean="0"/>
              <a:t> </a:t>
            </a:r>
            <a:r>
              <a:rPr lang="tr-TR" dirty="0" err="1" smtClean="0"/>
              <a:t>sintaktik</a:t>
            </a:r>
            <a:r>
              <a:rPr lang="tr-TR" dirty="0" smtClean="0"/>
              <a:t> </a:t>
            </a:r>
            <a:r>
              <a:rPr lang="tr-TR" dirty="0" err="1" smtClean="0"/>
              <a:t>nukdaýnazardan</a:t>
            </a:r>
            <a:r>
              <a:rPr lang="tr-TR" dirty="0" smtClean="0"/>
              <a:t> işlik söz </a:t>
            </a:r>
            <a:r>
              <a:rPr lang="tr-TR" dirty="0" err="1" smtClean="0"/>
              <a:t>toparynyň</a:t>
            </a:r>
            <a:r>
              <a:rPr lang="tr-TR" dirty="0" smtClean="0"/>
              <a:t> </a:t>
            </a:r>
            <a:r>
              <a:rPr lang="tr-TR" b="1" dirty="0" err="1" smtClean="0"/>
              <a:t>habar</a:t>
            </a:r>
            <a:r>
              <a:rPr lang="tr-TR" b="1" dirty="0" smtClean="0"/>
              <a:t> </a:t>
            </a:r>
            <a:r>
              <a:rPr lang="tr-TR" b="1" dirty="0" err="1" smtClean="0"/>
              <a:t>bolmak</a:t>
            </a:r>
            <a:r>
              <a:rPr lang="tr-TR" b="1" dirty="0" smtClean="0"/>
              <a:t> </a:t>
            </a:r>
            <a:r>
              <a:rPr lang="tr-TR" b="1" dirty="0" err="1" smtClean="0"/>
              <a:t>mümkinçiligi</a:t>
            </a:r>
            <a:r>
              <a:rPr lang="tr-TR" b="1" dirty="0" smtClean="0"/>
              <a:t> </a:t>
            </a:r>
            <a:r>
              <a:rPr lang="tr-TR" b="1" dirty="0" err="1" smtClean="0"/>
              <a:t>örän</a:t>
            </a:r>
            <a:r>
              <a:rPr lang="tr-TR" b="1" dirty="0" smtClean="0"/>
              <a:t> </a:t>
            </a:r>
            <a:r>
              <a:rPr lang="tr-TR" b="1" dirty="0" err="1" smtClean="0"/>
              <a:t>uludyr</a:t>
            </a:r>
            <a:r>
              <a:rPr lang="tr-TR" b="1" dirty="0" smtClean="0"/>
              <a:t>. </a:t>
            </a:r>
          </a:p>
          <a:p>
            <a:pPr algn="just"/>
            <a:r>
              <a:rPr lang="tr-TR" dirty="0" err="1" smtClean="0"/>
              <a:t>Işlikleriň</a:t>
            </a:r>
            <a:r>
              <a:rPr lang="tr-TR" dirty="0" smtClean="0"/>
              <a:t> </a:t>
            </a:r>
            <a:r>
              <a:rPr lang="tr-TR" b="1" dirty="0" smtClean="0">
                <a:solidFill>
                  <a:srgbClr val="FF0000"/>
                </a:solidFill>
              </a:rPr>
              <a:t>zaman şekilleri, </a:t>
            </a:r>
            <a:r>
              <a:rPr lang="tr-TR" b="1" dirty="0" err="1" smtClean="0">
                <a:solidFill>
                  <a:srgbClr val="FF0000"/>
                </a:solidFill>
              </a:rPr>
              <a:t>buýruk</a:t>
            </a:r>
            <a:r>
              <a:rPr lang="tr-TR" b="1" dirty="0" smtClean="0">
                <a:solidFill>
                  <a:srgbClr val="FF0000"/>
                </a:solidFill>
              </a:rPr>
              <a:t>, </a:t>
            </a:r>
            <a:r>
              <a:rPr lang="tr-TR" b="1" dirty="0" err="1" smtClean="0">
                <a:solidFill>
                  <a:srgbClr val="FF0000"/>
                </a:solidFill>
              </a:rPr>
              <a:t>hökmanlyk</a:t>
            </a:r>
            <a:r>
              <a:rPr lang="tr-TR" b="1" dirty="0" smtClean="0">
                <a:solidFill>
                  <a:srgbClr val="FF0000"/>
                </a:solidFill>
              </a:rPr>
              <a:t>, </a:t>
            </a:r>
            <a:r>
              <a:rPr lang="tr-TR" b="1" dirty="0" err="1" smtClean="0">
                <a:solidFill>
                  <a:srgbClr val="FF0000"/>
                </a:solidFill>
              </a:rPr>
              <a:t>hyýal</a:t>
            </a:r>
            <a:r>
              <a:rPr lang="tr-TR" b="1" dirty="0" smtClean="0">
                <a:solidFill>
                  <a:srgbClr val="FF0000"/>
                </a:solidFill>
              </a:rPr>
              <a:t> şekilleri </a:t>
            </a:r>
            <a:r>
              <a:rPr lang="tr-TR" dirty="0" smtClean="0"/>
              <a:t>we ş.m. </a:t>
            </a:r>
            <a:r>
              <a:rPr lang="tr-TR" b="1" dirty="0" err="1" smtClean="0"/>
              <a:t>habar</a:t>
            </a:r>
            <a:r>
              <a:rPr lang="tr-TR" b="1" dirty="0" smtClean="0"/>
              <a:t> </a:t>
            </a:r>
            <a:r>
              <a:rPr lang="tr-TR" b="1" dirty="0" err="1" smtClean="0"/>
              <a:t>bolup</a:t>
            </a:r>
            <a:r>
              <a:rPr lang="tr-TR" b="1" dirty="0" smtClean="0"/>
              <a:t> </a:t>
            </a:r>
            <a:r>
              <a:rPr lang="tr-TR" b="1" dirty="0" err="1" smtClean="0"/>
              <a:t>bilýärler</a:t>
            </a:r>
            <a:r>
              <a:rPr lang="tr-TR" dirty="0" smtClean="0"/>
              <a:t>.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538559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1907704" y="908720"/>
            <a:ext cx="5040560" cy="61555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HAFTALIK DERSLER </a:t>
            </a:r>
          </a:p>
          <a:p>
            <a:pPr algn="ctr"/>
            <a:r>
              <a:rPr lang="tr-TR" sz="1600" b="1" dirty="0" smtClean="0"/>
              <a:t>13. </a:t>
            </a:r>
            <a:r>
              <a:rPr lang="tr-TR" sz="1600" b="1" dirty="0"/>
              <a:t>Hafta	</a:t>
            </a:r>
            <a:r>
              <a:rPr lang="tr-TR" sz="1600" dirty="0" smtClean="0"/>
              <a:t> </a:t>
            </a:r>
            <a:r>
              <a:rPr lang="tr-TR" sz="1600" b="1" dirty="0" smtClean="0"/>
              <a:t>Fiil ve fiil yapımı </a:t>
            </a:r>
            <a:endParaRPr lang="tr-TR" sz="1600" b="1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92280" y="836712"/>
            <a:ext cx="1085182" cy="1402202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905" y="806069"/>
            <a:ext cx="828092" cy="1237676"/>
          </a:xfrm>
          <a:prstGeom prst="rect">
            <a:avLst/>
          </a:prstGeom>
        </p:spPr>
      </p:pic>
      <p:sp>
        <p:nvSpPr>
          <p:cNvPr id="10" name="9 Dikdörtgen"/>
          <p:cNvSpPr/>
          <p:nvPr/>
        </p:nvSpPr>
        <p:spPr>
          <a:xfrm>
            <a:off x="2771800" y="1772816"/>
            <a:ext cx="3071354" cy="3693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tr-TR" b="1" dirty="0" smtClean="0"/>
              <a:t>III. </a:t>
            </a:r>
            <a:r>
              <a:rPr lang="tr-TR" b="1" dirty="0" err="1" smtClean="0"/>
              <a:t>Işlikleriň</a:t>
            </a:r>
            <a:r>
              <a:rPr lang="tr-TR" b="1" dirty="0" smtClean="0"/>
              <a:t> </a:t>
            </a:r>
            <a:r>
              <a:rPr lang="tr-TR" b="1" dirty="0" err="1" smtClean="0"/>
              <a:t>sintaktik</a:t>
            </a:r>
            <a:r>
              <a:rPr lang="tr-TR" b="1" dirty="0" smtClean="0"/>
              <a:t> </a:t>
            </a:r>
            <a:r>
              <a:rPr lang="tr-TR" b="1" dirty="0" err="1" smtClean="0"/>
              <a:t>hyzmaty</a:t>
            </a:r>
            <a:r>
              <a:rPr lang="tr-TR" b="1" dirty="0" smtClean="0"/>
              <a:t> </a:t>
            </a:r>
            <a:endParaRPr lang="tr-TR" dirty="0"/>
          </a:p>
        </p:txBody>
      </p:sp>
      <p:sp>
        <p:nvSpPr>
          <p:cNvPr id="8" name="7 Dikdörtgen"/>
          <p:cNvSpPr/>
          <p:nvPr/>
        </p:nvSpPr>
        <p:spPr>
          <a:xfrm>
            <a:off x="1115616" y="2636912"/>
            <a:ext cx="6984776" cy="258532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just"/>
            <a:endParaRPr lang="tr-TR" dirty="0" smtClean="0"/>
          </a:p>
          <a:p>
            <a:pPr algn="just"/>
            <a:r>
              <a:rPr lang="tr-TR" dirty="0" err="1" smtClean="0"/>
              <a:t>Emma</a:t>
            </a:r>
            <a:r>
              <a:rPr lang="tr-TR" dirty="0" smtClean="0"/>
              <a:t> </a:t>
            </a:r>
            <a:r>
              <a:rPr lang="tr-TR" b="1" dirty="0" smtClean="0"/>
              <a:t>ortak işlikler sözlemde </a:t>
            </a:r>
            <a:r>
              <a:rPr lang="tr-TR" dirty="0" smtClean="0"/>
              <a:t>öz </a:t>
            </a:r>
            <a:r>
              <a:rPr lang="tr-TR" dirty="0" err="1" smtClean="0"/>
              <a:t>hyzmatynda</a:t>
            </a:r>
            <a:r>
              <a:rPr lang="tr-TR" dirty="0" smtClean="0"/>
              <a:t> gelende işlik </a:t>
            </a:r>
            <a:r>
              <a:rPr lang="tr-TR" b="1" dirty="0" err="1" smtClean="0"/>
              <a:t>aýyrgyçlary</a:t>
            </a:r>
            <a:r>
              <a:rPr lang="tr-TR" b="1" dirty="0" smtClean="0"/>
              <a:t> </a:t>
            </a:r>
            <a:r>
              <a:rPr lang="tr-TR" b="1" dirty="0" err="1" smtClean="0"/>
              <a:t>bolýarlar</a:t>
            </a:r>
            <a:r>
              <a:rPr lang="tr-TR" b="1" dirty="0" smtClean="0"/>
              <a:t> </a:t>
            </a:r>
            <a:r>
              <a:rPr lang="tr-TR" dirty="0" smtClean="0"/>
              <a:t>we </a:t>
            </a:r>
            <a:r>
              <a:rPr lang="tr-TR" b="1" dirty="0" err="1" smtClean="0"/>
              <a:t>subýekti</a:t>
            </a:r>
            <a:r>
              <a:rPr lang="tr-TR" b="1" dirty="0" smtClean="0"/>
              <a:t> </a:t>
            </a:r>
            <a:r>
              <a:rPr lang="tr-TR" b="1" dirty="0" err="1" smtClean="0"/>
              <a:t>aýyklaýarlar</a:t>
            </a:r>
            <a:r>
              <a:rPr lang="tr-TR" b="1" dirty="0" smtClean="0"/>
              <a:t>. </a:t>
            </a:r>
          </a:p>
          <a:p>
            <a:pPr algn="just"/>
            <a:endParaRPr lang="tr-TR" dirty="0" smtClean="0"/>
          </a:p>
          <a:p>
            <a:pPr algn="just"/>
            <a:r>
              <a:rPr lang="tr-TR" dirty="0" smtClean="0"/>
              <a:t>Sözlemde işliklere </a:t>
            </a:r>
            <a:r>
              <a:rPr lang="tr-TR" b="1" dirty="0" smtClean="0"/>
              <a:t>atlar, </a:t>
            </a:r>
            <a:r>
              <a:rPr lang="tr-TR" b="1" dirty="0" err="1" smtClean="0"/>
              <a:t>hallar</a:t>
            </a:r>
            <a:r>
              <a:rPr lang="tr-TR" b="1" dirty="0" smtClean="0"/>
              <a:t>, </a:t>
            </a:r>
            <a:r>
              <a:rPr lang="tr-TR" b="1" dirty="0" err="1" smtClean="0"/>
              <a:t>çalyşmalar</a:t>
            </a:r>
            <a:r>
              <a:rPr lang="tr-TR" b="1" dirty="0" smtClean="0"/>
              <a:t>, belli bir şekilde</a:t>
            </a:r>
            <a:r>
              <a:rPr lang="tr-TR" dirty="0" smtClean="0"/>
              <a:t> gelen işlikler bilen </a:t>
            </a:r>
            <a:r>
              <a:rPr lang="tr-TR" dirty="0" err="1" smtClean="0"/>
              <a:t>aýyklanýarlar</a:t>
            </a:r>
            <a:r>
              <a:rPr lang="tr-TR" dirty="0" smtClean="0"/>
              <a:t>. </a:t>
            </a:r>
          </a:p>
          <a:p>
            <a:pPr algn="just"/>
            <a:endParaRPr lang="tr-TR" dirty="0" smtClean="0"/>
          </a:p>
          <a:p>
            <a:pPr algn="just"/>
            <a:r>
              <a:rPr lang="tr-TR" dirty="0" err="1" smtClean="0"/>
              <a:t>Mydama</a:t>
            </a:r>
            <a:r>
              <a:rPr lang="tr-TR" dirty="0" smtClean="0"/>
              <a:t> </a:t>
            </a:r>
            <a:r>
              <a:rPr lang="tr-TR" b="1" dirty="0" err="1" smtClean="0"/>
              <a:t>işlige</a:t>
            </a:r>
            <a:r>
              <a:rPr lang="tr-TR" b="1" dirty="0" smtClean="0"/>
              <a:t> </a:t>
            </a:r>
            <a:r>
              <a:rPr lang="tr-TR" b="1" dirty="0" err="1" smtClean="0"/>
              <a:t>baglanýan</a:t>
            </a:r>
            <a:r>
              <a:rPr lang="tr-TR" b="1" dirty="0" smtClean="0"/>
              <a:t> hal işlik </a:t>
            </a:r>
            <a:r>
              <a:rPr lang="tr-TR" b="1" dirty="0" err="1" smtClean="0"/>
              <a:t>şekili</a:t>
            </a:r>
            <a:r>
              <a:rPr lang="tr-TR" b="1" dirty="0" smtClean="0"/>
              <a:t> hal-</a:t>
            </a:r>
            <a:r>
              <a:rPr lang="tr-TR" b="1" dirty="0" err="1" smtClean="0"/>
              <a:t>ýagdaý</a:t>
            </a:r>
            <a:r>
              <a:rPr lang="tr-TR" b="1" dirty="0" smtClean="0"/>
              <a:t> </a:t>
            </a:r>
            <a:r>
              <a:rPr lang="tr-TR" b="1" dirty="0" err="1" smtClean="0"/>
              <a:t>doldurgyjy</a:t>
            </a:r>
            <a:r>
              <a:rPr lang="tr-TR" b="1" dirty="0" smtClean="0"/>
              <a:t> </a:t>
            </a:r>
            <a:r>
              <a:rPr lang="tr-TR" dirty="0" err="1" smtClean="0"/>
              <a:t>bolýar</a:t>
            </a:r>
            <a:r>
              <a:rPr lang="tr-TR" dirty="0" smtClean="0"/>
              <a:t>. </a:t>
            </a:r>
          </a:p>
          <a:p>
            <a:pPr algn="just"/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538559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1907704" y="908720"/>
            <a:ext cx="5040560" cy="61555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HAFTALIK DERSLER </a:t>
            </a:r>
          </a:p>
          <a:p>
            <a:pPr algn="ctr"/>
            <a:r>
              <a:rPr lang="tr-TR" sz="1600" b="1" dirty="0" smtClean="0"/>
              <a:t>13. </a:t>
            </a:r>
            <a:r>
              <a:rPr lang="tr-TR" sz="1600" b="1" dirty="0"/>
              <a:t>Hafta	</a:t>
            </a:r>
            <a:r>
              <a:rPr lang="tr-TR" sz="1600" dirty="0" smtClean="0"/>
              <a:t> </a:t>
            </a:r>
            <a:r>
              <a:rPr lang="tr-TR" sz="1600" b="1" dirty="0" smtClean="0"/>
              <a:t>Fiil ve fiil yapımı </a:t>
            </a:r>
            <a:endParaRPr lang="tr-TR" sz="1600" b="1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92280" y="836712"/>
            <a:ext cx="1085182" cy="1402202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905" y="806069"/>
            <a:ext cx="828092" cy="1237676"/>
          </a:xfrm>
          <a:prstGeom prst="rect">
            <a:avLst/>
          </a:prstGeom>
        </p:spPr>
      </p:pic>
      <p:sp>
        <p:nvSpPr>
          <p:cNvPr id="10" name="9 Dikdörtgen"/>
          <p:cNvSpPr/>
          <p:nvPr/>
        </p:nvSpPr>
        <p:spPr>
          <a:xfrm>
            <a:off x="2771800" y="1772816"/>
            <a:ext cx="3071354" cy="3693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tr-TR" b="1" dirty="0" smtClean="0"/>
              <a:t>III. </a:t>
            </a:r>
            <a:r>
              <a:rPr lang="tr-TR" b="1" dirty="0" err="1" smtClean="0"/>
              <a:t>Işlikleriň</a:t>
            </a:r>
            <a:r>
              <a:rPr lang="tr-TR" b="1" dirty="0" smtClean="0"/>
              <a:t> </a:t>
            </a:r>
            <a:r>
              <a:rPr lang="tr-TR" b="1" dirty="0" err="1" smtClean="0"/>
              <a:t>sintaktik</a:t>
            </a:r>
            <a:r>
              <a:rPr lang="tr-TR" b="1" dirty="0" smtClean="0"/>
              <a:t> </a:t>
            </a:r>
            <a:r>
              <a:rPr lang="tr-TR" b="1" dirty="0" err="1" smtClean="0"/>
              <a:t>hyzmaty</a:t>
            </a:r>
            <a:r>
              <a:rPr lang="tr-TR" b="1" dirty="0" smtClean="0"/>
              <a:t> </a:t>
            </a:r>
            <a:endParaRPr lang="tr-TR" dirty="0"/>
          </a:p>
        </p:txBody>
      </p:sp>
      <p:sp>
        <p:nvSpPr>
          <p:cNvPr id="9" name="8 Dikdörtgen"/>
          <p:cNvSpPr/>
          <p:nvPr/>
        </p:nvSpPr>
        <p:spPr>
          <a:xfrm>
            <a:off x="1259632" y="2636912"/>
            <a:ext cx="6696744" cy="258532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just"/>
            <a:endParaRPr lang="tr-TR" b="1" dirty="0" smtClean="0">
              <a:solidFill>
                <a:srgbClr val="FF0000"/>
              </a:solidFill>
            </a:endParaRPr>
          </a:p>
          <a:p>
            <a:pPr algn="just"/>
            <a:r>
              <a:rPr lang="tr-TR" b="1" dirty="0" err="1" smtClean="0">
                <a:solidFill>
                  <a:srgbClr val="FF0000"/>
                </a:solidFill>
              </a:rPr>
              <a:t>Işligiň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b="1" dirty="0" err="1" smtClean="0">
                <a:solidFill>
                  <a:srgbClr val="FF0000"/>
                </a:solidFill>
              </a:rPr>
              <a:t>şert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b="1" dirty="0" err="1" smtClean="0">
                <a:solidFill>
                  <a:srgbClr val="FF0000"/>
                </a:solidFill>
              </a:rPr>
              <a:t>şekili</a:t>
            </a:r>
            <a:r>
              <a:rPr lang="tr-TR" dirty="0" smtClean="0"/>
              <a:t>, </a:t>
            </a:r>
          </a:p>
          <a:p>
            <a:pPr algn="just"/>
            <a:endParaRPr lang="tr-TR" dirty="0" smtClean="0"/>
          </a:p>
          <a:p>
            <a:pPr algn="just"/>
            <a:r>
              <a:rPr lang="tr-TR" dirty="0" err="1" smtClean="0"/>
              <a:t>esasan</a:t>
            </a:r>
            <a:r>
              <a:rPr lang="tr-TR" dirty="0" smtClean="0"/>
              <a:t>, </a:t>
            </a:r>
            <a:r>
              <a:rPr lang="tr-TR" dirty="0" err="1" smtClean="0"/>
              <a:t>eýerjeň</a:t>
            </a:r>
            <a:r>
              <a:rPr lang="tr-TR" dirty="0" smtClean="0"/>
              <a:t> sözlemiň </a:t>
            </a:r>
            <a:r>
              <a:rPr lang="tr-TR" dirty="0" err="1" smtClean="0"/>
              <a:t>habary</a:t>
            </a:r>
            <a:r>
              <a:rPr lang="tr-TR" dirty="0" smtClean="0"/>
              <a:t> ýa-da </a:t>
            </a:r>
            <a:r>
              <a:rPr lang="tr-TR" b="1" dirty="0" err="1" smtClean="0"/>
              <a:t>goşma</a:t>
            </a:r>
            <a:r>
              <a:rPr lang="tr-TR" b="1" dirty="0" smtClean="0"/>
              <a:t> </a:t>
            </a:r>
            <a:r>
              <a:rPr lang="tr-TR" b="1" dirty="0" err="1" smtClean="0"/>
              <a:t>işligiň</a:t>
            </a:r>
            <a:r>
              <a:rPr lang="tr-TR" b="1" dirty="0" smtClean="0"/>
              <a:t> </a:t>
            </a:r>
            <a:r>
              <a:rPr lang="tr-TR" dirty="0" err="1" smtClean="0"/>
              <a:t>işlikden</a:t>
            </a:r>
            <a:r>
              <a:rPr lang="tr-TR" dirty="0" smtClean="0"/>
              <a:t> bolan </a:t>
            </a:r>
            <a:r>
              <a:rPr lang="tr-TR" b="1" dirty="0" err="1" smtClean="0"/>
              <a:t>esasy</a:t>
            </a:r>
            <a:r>
              <a:rPr lang="tr-TR" b="1" dirty="0" smtClean="0"/>
              <a:t> sözi </a:t>
            </a:r>
            <a:r>
              <a:rPr lang="tr-TR" b="1" dirty="0" err="1" smtClean="0"/>
              <a:t>hökmünde</a:t>
            </a:r>
            <a:r>
              <a:rPr lang="tr-TR" b="1" dirty="0" smtClean="0"/>
              <a:t> </a:t>
            </a:r>
            <a:r>
              <a:rPr lang="tr-TR" b="1" dirty="0" err="1" smtClean="0"/>
              <a:t>ulanylyp</a:t>
            </a:r>
            <a:r>
              <a:rPr lang="tr-TR" b="1" dirty="0" smtClean="0"/>
              <a:t> </a:t>
            </a:r>
            <a:r>
              <a:rPr lang="tr-TR" b="1" dirty="0" err="1" smtClean="0"/>
              <a:t>bilner</a:t>
            </a:r>
            <a:r>
              <a:rPr lang="tr-TR" dirty="0" smtClean="0"/>
              <a:t>. </a:t>
            </a:r>
          </a:p>
          <a:p>
            <a:pPr algn="just"/>
            <a:endParaRPr lang="tr-TR" dirty="0" smtClean="0"/>
          </a:p>
          <a:p>
            <a:pPr algn="just"/>
            <a:r>
              <a:rPr lang="tr-TR" dirty="0" err="1" smtClean="0"/>
              <a:t>Emma</a:t>
            </a:r>
            <a:r>
              <a:rPr lang="tr-TR" dirty="0" smtClean="0"/>
              <a:t> </a:t>
            </a:r>
            <a:r>
              <a:rPr lang="tr-TR" dirty="0" err="1" smtClean="0"/>
              <a:t>käte</a:t>
            </a:r>
            <a:r>
              <a:rPr lang="tr-TR" dirty="0" smtClean="0"/>
              <a:t> </a:t>
            </a:r>
            <a:r>
              <a:rPr lang="tr-TR" b="1" dirty="0" err="1" smtClean="0"/>
              <a:t>arzuw</a:t>
            </a:r>
            <a:r>
              <a:rPr lang="tr-TR" b="1" dirty="0" smtClean="0"/>
              <a:t> </a:t>
            </a:r>
            <a:r>
              <a:rPr lang="tr-TR" b="1" dirty="0" err="1" smtClean="0"/>
              <a:t>aňladýan</a:t>
            </a:r>
            <a:r>
              <a:rPr lang="tr-TR" b="1" dirty="0" smtClean="0"/>
              <a:t> sözlemiň </a:t>
            </a:r>
            <a:r>
              <a:rPr lang="tr-TR" dirty="0" smtClean="0"/>
              <a:t>(</a:t>
            </a:r>
            <a:r>
              <a:rPr lang="tr-TR" dirty="0" err="1" smtClean="0"/>
              <a:t>gutarnykly</a:t>
            </a:r>
            <a:r>
              <a:rPr lang="tr-TR" dirty="0" smtClean="0"/>
              <a:t> sözlemiň) </a:t>
            </a:r>
            <a:r>
              <a:rPr lang="tr-TR" b="1" dirty="0" err="1" smtClean="0"/>
              <a:t>habary</a:t>
            </a:r>
            <a:r>
              <a:rPr lang="tr-TR" b="1" dirty="0" smtClean="0"/>
              <a:t> hem </a:t>
            </a:r>
            <a:r>
              <a:rPr lang="tr-TR" b="1" dirty="0" err="1" smtClean="0"/>
              <a:t>bolup</a:t>
            </a:r>
            <a:r>
              <a:rPr lang="tr-TR" b="1" dirty="0" smtClean="0"/>
              <a:t> biler</a:t>
            </a:r>
            <a:r>
              <a:rPr lang="tr-TR" dirty="0" smtClean="0"/>
              <a:t>. </a:t>
            </a:r>
          </a:p>
          <a:p>
            <a:pPr algn="just"/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538559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3059832" y="1392759"/>
            <a:ext cx="3420380" cy="369332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r>
              <a:rPr lang="tr-TR" b="1" dirty="0"/>
              <a:t>Bahar Dönemi </a:t>
            </a:r>
            <a:r>
              <a:rPr lang="tr-TR" b="1" dirty="0" smtClean="0"/>
              <a:t>/ Doktora Dersi </a:t>
            </a:r>
          </a:p>
        </p:txBody>
      </p:sp>
      <p:sp>
        <p:nvSpPr>
          <p:cNvPr id="7" name="Dikdörtgen 6"/>
          <p:cNvSpPr/>
          <p:nvPr/>
        </p:nvSpPr>
        <p:spPr>
          <a:xfrm>
            <a:off x="2231740" y="4365104"/>
            <a:ext cx="4464496" cy="369332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r>
              <a:rPr lang="tr-TR" b="1" dirty="0" smtClean="0"/>
              <a:t>Ders Adı:  Türkmen Türkçesi Grameri II</a:t>
            </a:r>
          </a:p>
        </p:txBody>
      </p:sp>
      <p:sp>
        <p:nvSpPr>
          <p:cNvPr id="8" name="Dikdörtgen 7"/>
          <p:cNvSpPr/>
          <p:nvPr/>
        </p:nvSpPr>
        <p:spPr>
          <a:xfrm>
            <a:off x="3275856" y="3068960"/>
            <a:ext cx="2376264" cy="369332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r>
              <a:rPr lang="tr-TR" b="1" dirty="0" smtClean="0"/>
              <a:t>Ders Kodu:  04016208</a:t>
            </a: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76256" y="1124744"/>
            <a:ext cx="1225402" cy="140214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1907704" y="908720"/>
            <a:ext cx="5040560" cy="61555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HAFTALIK DERSLER </a:t>
            </a:r>
          </a:p>
          <a:p>
            <a:pPr algn="ctr"/>
            <a:r>
              <a:rPr lang="tr-TR" sz="1600" b="1" dirty="0" smtClean="0"/>
              <a:t>13. </a:t>
            </a:r>
            <a:r>
              <a:rPr lang="tr-TR" sz="1600" b="1" dirty="0"/>
              <a:t>Hafta	</a:t>
            </a:r>
            <a:r>
              <a:rPr lang="tr-TR" sz="1600" dirty="0" smtClean="0"/>
              <a:t> </a:t>
            </a:r>
            <a:r>
              <a:rPr lang="tr-TR" sz="1600" b="1" dirty="0" smtClean="0"/>
              <a:t>Fiil ve fiil yapımı </a:t>
            </a:r>
            <a:endParaRPr lang="tr-TR" sz="1600" b="1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92280" y="836712"/>
            <a:ext cx="1085182" cy="1402202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905" y="806069"/>
            <a:ext cx="828092" cy="1237676"/>
          </a:xfrm>
          <a:prstGeom prst="rect">
            <a:avLst/>
          </a:prstGeom>
        </p:spPr>
      </p:pic>
      <p:sp>
        <p:nvSpPr>
          <p:cNvPr id="10" name="9 Dikdörtgen"/>
          <p:cNvSpPr/>
          <p:nvPr/>
        </p:nvSpPr>
        <p:spPr>
          <a:xfrm>
            <a:off x="2771800" y="1772816"/>
            <a:ext cx="3071354" cy="3693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tr-TR" b="1" dirty="0" smtClean="0"/>
              <a:t>III. </a:t>
            </a:r>
            <a:r>
              <a:rPr lang="tr-TR" b="1" dirty="0" err="1" smtClean="0"/>
              <a:t>Işlikleriň</a:t>
            </a:r>
            <a:r>
              <a:rPr lang="tr-TR" b="1" dirty="0" smtClean="0"/>
              <a:t> </a:t>
            </a:r>
            <a:r>
              <a:rPr lang="tr-TR" b="1" dirty="0" err="1" smtClean="0"/>
              <a:t>sintaktik</a:t>
            </a:r>
            <a:r>
              <a:rPr lang="tr-TR" b="1" dirty="0" smtClean="0"/>
              <a:t> </a:t>
            </a:r>
            <a:r>
              <a:rPr lang="tr-TR" b="1" dirty="0" err="1" smtClean="0"/>
              <a:t>hyzmaty</a:t>
            </a:r>
            <a:r>
              <a:rPr lang="tr-TR" b="1" dirty="0" smtClean="0"/>
              <a:t> </a:t>
            </a:r>
            <a:endParaRPr lang="tr-TR" dirty="0"/>
          </a:p>
        </p:txBody>
      </p:sp>
      <p:sp>
        <p:nvSpPr>
          <p:cNvPr id="8" name="7 Dikdörtgen"/>
          <p:cNvSpPr/>
          <p:nvPr/>
        </p:nvSpPr>
        <p:spPr>
          <a:xfrm>
            <a:off x="971600" y="2420888"/>
            <a:ext cx="7128792" cy="3139321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just"/>
            <a:r>
              <a:rPr lang="tr-TR" dirty="0" err="1" smtClean="0"/>
              <a:t>Işligiň</a:t>
            </a:r>
            <a:r>
              <a:rPr lang="tr-TR" dirty="0" smtClean="0"/>
              <a:t> </a:t>
            </a:r>
            <a:r>
              <a:rPr lang="tr-TR" dirty="0" err="1" smtClean="0"/>
              <a:t>nämälim</a:t>
            </a:r>
            <a:r>
              <a:rPr lang="tr-TR" dirty="0" smtClean="0"/>
              <a:t> </a:t>
            </a:r>
            <a:r>
              <a:rPr lang="tr-TR" dirty="0" err="1" smtClean="0"/>
              <a:t>şekili</a:t>
            </a:r>
            <a:r>
              <a:rPr lang="tr-TR" dirty="0" smtClean="0"/>
              <a:t> </a:t>
            </a:r>
            <a:r>
              <a:rPr lang="tr-TR" dirty="0" err="1" smtClean="0"/>
              <a:t>düýp</a:t>
            </a:r>
            <a:r>
              <a:rPr lang="tr-TR" dirty="0" smtClean="0"/>
              <a:t> </a:t>
            </a:r>
            <a:r>
              <a:rPr lang="tr-TR" dirty="0" err="1" smtClean="0"/>
              <a:t>işlige</a:t>
            </a:r>
            <a:r>
              <a:rPr lang="tr-TR" dirty="0" smtClean="0"/>
              <a:t> </a:t>
            </a:r>
            <a:r>
              <a:rPr lang="tr-TR" dirty="0" err="1" smtClean="0"/>
              <a:t>goşulyp</a:t>
            </a:r>
            <a:r>
              <a:rPr lang="tr-TR" dirty="0" smtClean="0"/>
              <a:t>, </a:t>
            </a:r>
            <a:r>
              <a:rPr lang="tr-TR" dirty="0" err="1" smtClean="0"/>
              <a:t>hereket</a:t>
            </a:r>
            <a:r>
              <a:rPr lang="tr-TR" dirty="0" smtClean="0"/>
              <a:t>-iş </a:t>
            </a:r>
            <a:r>
              <a:rPr lang="tr-TR" dirty="0" err="1" smtClean="0"/>
              <a:t>adyny</a:t>
            </a:r>
            <a:r>
              <a:rPr lang="tr-TR" dirty="0" smtClean="0"/>
              <a:t> </a:t>
            </a:r>
            <a:r>
              <a:rPr lang="tr-TR" dirty="0" err="1" smtClean="0"/>
              <a:t>bildirýän</a:t>
            </a:r>
            <a:r>
              <a:rPr lang="tr-TR" dirty="0" smtClean="0"/>
              <a:t> </a:t>
            </a:r>
            <a:r>
              <a:rPr lang="tr-TR" dirty="0" err="1" smtClean="0"/>
              <a:t>ýasama</a:t>
            </a:r>
            <a:r>
              <a:rPr lang="tr-TR" dirty="0" smtClean="0"/>
              <a:t> ady </a:t>
            </a:r>
            <a:r>
              <a:rPr lang="tr-TR" dirty="0" err="1" smtClean="0"/>
              <a:t>hasyl</a:t>
            </a:r>
            <a:r>
              <a:rPr lang="tr-TR" dirty="0" smtClean="0"/>
              <a:t> edýär, atlar bilen işlikleriň </a:t>
            </a:r>
            <a:r>
              <a:rPr lang="tr-TR" dirty="0" err="1" smtClean="0"/>
              <a:t>häsiýetlerini</a:t>
            </a:r>
            <a:r>
              <a:rPr lang="tr-TR" dirty="0" smtClean="0"/>
              <a:t> özünde </a:t>
            </a:r>
            <a:r>
              <a:rPr lang="tr-TR" dirty="0" err="1" smtClean="0"/>
              <a:t>jemleýän</a:t>
            </a:r>
            <a:r>
              <a:rPr lang="tr-TR" dirty="0" smtClean="0"/>
              <a:t> </a:t>
            </a:r>
            <a:r>
              <a:rPr lang="tr-TR" dirty="0" err="1" smtClean="0"/>
              <a:t>ýasama</a:t>
            </a:r>
            <a:r>
              <a:rPr lang="tr-TR" dirty="0" smtClean="0"/>
              <a:t> sözi </a:t>
            </a:r>
            <a:r>
              <a:rPr lang="tr-TR" dirty="0" err="1" smtClean="0"/>
              <a:t>hasyl</a:t>
            </a:r>
            <a:r>
              <a:rPr lang="tr-TR" dirty="0" smtClean="0"/>
              <a:t> edýär. </a:t>
            </a:r>
          </a:p>
          <a:p>
            <a:pPr algn="just"/>
            <a:endParaRPr lang="tr-TR" dirty="0" smtClean="0"/>
          </a:p>
          <a:p>
            <a:pPr algn="just"/>
            <a:r>
              <a:rPr lang="tr-TR" b="1" dirty="0" smtClean="0">
                <a:solidFill>
                  <a:srgbClr val="FF0000"/>
                </a:solidFill>
              </a:rPr>
              <a:t>Şol </a:t>
            </a:r>
            <a:r>
              <a:rPr lang="tr-TR" b="1" dirty="0" err="1" smtClean="0">
                <a:solidFill>
                  <a:srgbClr val="FF0000"/>
                </a:solidFill>
              </a:rPr>
              <a:t>sebäpli</a:t>
            </a:r>
            <a:r>
              <a:rPr lang="tr-TR" b="1" dirty="0" smtClean="0">
                <a:solidFill>
                  <a:srgbClr val="FF0000"/>
                </a:solidFill>
              </a:rPr>
              <a:t> -</a:t>
            </a:r>
            <a:r>
              <a:rPr lang="tr-TR" b="1" dirty="0" err="1" smtClean="0">
                <a:solidFill>
                  <a:srgbClr val="FF0000"/>
                </a:solidFill>
              </a:rPr>
              <a:t>mak</a:t>
            </a:r>
            <a:r>
              <a:rPr lang="tr-TR" b="1" dirty="0" smtClean="0">
                <a:solidFill>
                  <a:srgbClr val="FF0000"/>
                </a:solidFill>
              </a:rPr>
              <a:t>/-</a:t>
            </a:r>
            <a:r>
              <a:rPr lang="tr-TR" b="1" dirty="0" err="1" smtClean="0">
                <a:solidFill>
                  <a:srgbClr val="FF0000"/>
                </a:solidFill>
              </a:rPr>
              <a:t>mek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b="1" dirty="0" err="1" smtClean="0">
                <a:solidFill>
                  <a:srgbClr val="FF0000"/>
                </a:solidFill>
              </a:rPr>
              <a:t>goşulmasyny</a:t>
            </a:r>
            <a:r>
              <a:rPr lang="tr-TR" b="1" dirty="0" smtClean="0">
                <a:solidFill>
                  <a:srgbClr val="FF0000"/>
                </a:solidFill>
              </a:rPr>
              <a:t> kabul eden işlikler </a:t>
            </a:r>
            <a:r>
              <a:rPr lang="tr-TR" b="1" dirty="0" smtClean="0"/>
              <a:t>sözlemde atlar ýaly </a:t>
            </a:r>
            <a:r>
              <a:rPr lang="tr-TR" b="1" dirty="0" err="1" smtClean="0"/>
              <a:t>ulanylyp</a:t>
            </a:r>
            <a:r>
              <a:rPr lang="tr-TR" b="1" dirty="0" smtClean="0"/>
              <a:t> hem-de </a:t>
            </a:r>
            <a:r>
              <a:rPr lang="tr-TR" b="1" dirty="0" err="1" smtClean="0"/>
              <a:t>eýe</a:t>
            </a:r>
            <a:r>
              <a:rPr lang="tr-TR" b="1" dirty="0" smtClean="0"/>
              <a:t> </a:t>
            </a:r>
            <a:r>
              <a:rPr lang="tr-TR" b="1" dirty="0" err="1" smtClean="0"/>
              <a:t>hyzmatynda</a:t>
            </a:r>
            <a:r>
              <a:rPr lang="tr-TR" b="1" dirty="0" smtClean="0"/>
              <a:t> gelip </a:t>
            </a:r>
            <a:r>
              <a:rPr lang="tr-TR" b="1" dirty="0" err="1" smtClean="0"/>
              <a:t>bilýärler</a:t>
            </a:r>
            <a:r>
              <a:rPr lang="tr-TR" b="1" dirty="0" smtClean="0"/>
              <a:t>. </a:t>
            </a:r>
          </a:p>
          <a:p>
            <a:pPr algn="just"/>
            <a:endParaRPr lang="tr-TR" b="1" dirty="0" smtClean="0"/>
          </a:p>
          <a:p>
            <a:pPr algn="just"/>
            <a:r>
              <a:rPr lang="tr-TR" dirty="0" err="1" smtClean="0"/>
              <a:t>Şeýlelikde</a:t>
            </a:r>
            <a:r>
              <a:rPr lang="tr-TR" dirty="0" smtClean="0"/>
              <a:t>, işlikler öz şekilleriniň </a:t>
            </a:r>
            <a:r>
              <a:rPr lang="tr-TR" dirty="0" err="1" smtClean="0"/>
              <a:t>köpdürlüdigine</a:t>
            </a:r>
            <a:r>
              <a:rPr lang="tr-TR" dirty="0" smtClean="0"/>
              <a:t> </a:t>
            </a:r>
            <a:r>
              <a:rPr lang="tr-TR" dirty="0" err="1" smtClean="0"/>
              <a:t>görä</a:t>
            </a:r>
            <a:r>
              <a:rPr lang="tr-TR" dirty="0" smtClean="0"/>
              <a:t>, sözlemiň islendik </a:t>
            </a:r>
            <a:r>
              <a:rPr lang="tr-TR" dirty="0" err="1" smtClean="0"/>
              <a:t>agzasy</a:t>
            </a:r>
            <a:r>
              <a:rPr lang="tr-TR" dirty="0" smtClean="0"/>
              <a:t> </a:t>
            </a:r>
            <a:r>
              <a:rPr lang="tr-TR" dirty="0" err="1" smtClean="0"/>
              <a:t>bolup</a:t>
            </a:r>
            <a:r>
              <a:rPr lang="tr-TR" dirty="0" smtClean="0"/>
              <a:t> bilýän, </a:t>
            </a:r>
            <a:r>
              <a:rPr lang="tr-TR" dirty="0" err="1" smtClean="0"/>
              <a:t>esasy</a:t>
            </a:r>
            <a:r>
              <a:rPr lang="tr-TR" dirty="0" smtClean="0"/>
              <a:t>, </a:t>
            </a:r>
            <a:r>
              <a:rPr lang="tr-TR" dirty="0" err="1" smtClean="0"/>
              <a:t>kategorial</a:t>
            </a:r>
            <a:r>
              <a:rPr lang="tr-TR" dirty="0" smtClean="0"/>
              <a:t> </a:t>
            </a:r>
            <a:r>
              <a:rPr lang="tr-TR" dirty="0" err="1" smtClean="0"/>
              <a:t>hyzmaty</a:t>
            </a:r>
            <a:r>
              <a:rPr lang="tr-TR" dirty="0" smtClean="0"/>
              <a:t> </a:t>
            </a:r>
            <a:r>
              <a:rPr lang="tr-TR" dirty="0" err="1" smtClean="0"/>
              <a:t>habaryň</a:t>
            </a:r>
            <a:r>
              <a:rPr lang="tr-TR" dirty="0" smtClean="0"/>
              <a:t> </a:t>
            </a:r>
            <a:r>
              <a:rPr lang="tr-TR" dirty="0" err="1" smtClean="0"/>
              <a:t>wezipesini</a:t>
            </a:r>
            <a:r>
              <a:rPr lang="tr-TR" dirty="0" smtClean="0"/>
              <a:t> </a:t>
            </a:r>
            <a:r>
              <a:rPr lang="tr-TR" dirty="0" err="1" smtClean="0"/>
              <a:t>ýerine</a:t>
            </a:r>
            <a:r>
              <a:rPr lang="tr-TR" dirty="0" smtClean="0"/>
              <a:t> </a:t>
            </a:r>
            <a:r>
              <a:rPr lang="tr-TR" dirty="0" err="1" smtClean="0"/>
              <a:t>ýetirmek</a:t>
            </a:r>
            <a:r>
              <a:rPr lang="tr-TR" dirty="0" smtClean="0"/>
              <a:t> bolan söz </a:t>
            </a:r>
            <a:r>
              <a:rPr lang="tr-TR" dirty="0" err="1" smtClean="0"/>
              <a:t>toparydyr</a:t>
            </a:r>
            <a:r>
              <a:rPr lang="tr-TR" dirty="0" smtClean="0"/>
              <a:t>. </a:t>
            </a:r>
          </a:p>
          <a:p>
            <a:pPr algn="just"/>
            <a:r>
              <a:rPr lang="tr-TR" dirty="0" err="1" smtClean="0"/>
              <a:t>Işlikler</a:t>
            </a:r>
            <a:r>
              <a:rPr lang="tr-TR" dirty="0" smtClean="0"/>
              <a:t>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538559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2267744" y="1124744"/>
            <a:ext cx="5040560" cy="4585871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HAFTALIK DERSLER </a:t>
            </a:r>
          </a:p>
          <a:p>
            <a:pPr algn="ctr"/>
            <a:endParaRPr lang="tr-TR" b="1" dirty="0" smtClean="0">
              <a:solidFill>
                <a:srgbClr val="FF0000"/>
              </a:solidFill>
            </a:endParaRPr>
          </a:p>
          <a:p>
            <a:r>
              <a:rPr lang="tr-TR" sz="1600" dirty="0" smtClean="0"/>
              <a:t>1</a:t>
            </a:r>
            <a:r>
              <a:rPr lang="tr-TR" sz="1600" dirty="0"/>
              <a:t>. Hafta	Ad ve ad yapımı</a:t>
            </a:r>
          </a:p>
          <a:p>
            <a:r>
              <a:rPr lang="tr-TR" sz="1600" dirty="0"/>
              <a:t>2. Hafta	Çokluk kategorisi</a:t>
            </a:r>
          </a:p>
          <a:p>
            <a:r>
              <a:rPr lang="tr-TR" sz="1600" dirty="0"/>
              <a:t>3. Hafta	İyelik kategorisi</a:t>
            </a:r>
          </a:p>
          <a:p>
            <a:r>
              <a:rPr lang="tr-TR" sz="1600" dirty="0"/>
              <a:t>4. Hafta	Durum kategorisi</a:t>
            </a:r>
          </a:p>
          <a:p>
            <a:r>
              <a:rPr lang="tr-TR" sz="1600" dirty="0"/>
              <a:t>5. Hafta	Bildirme kategorisi</a:t>
            </a:r>
          </a:p>
          <a:p>
            <a:r>
              <a:rPr lang="tr-TR" sz="1600" dirty="0"/>
              <a:t>6. Hafta	Zamirler</a:t>
            </a:r>
          </a:p>
          <a:p>
            <a:r>
              <a:rPr lang="tr-TR" sz="1600" dirty="0"/>
              <a:t>7. Hafta	Sıfatlar</a:t>
            </a:r>
          </a:p>
          <a:p>
            <a:r>
              <a:rPr lang="tr-TR" sz="1600" dirty="0"/>
              <a:t>8. Hafta	Ara sınav</a:t>
            </a:r>
          </a:p>
          <a:p>
            <a:r>
              <a:rPr lang="tr-TR" sz="1600" dirty="0"/>
              <a:t>9. Hafta	Sayılar ve </a:t>
            </a:r>
            <a:r>
              <a:rPr lang="tr-TR" sz="1600" dirty="0" err="1"/>
              <a:t>numeratifler</a:t>
            </a:r>
            <a:endParaRPr lang="tr-TR" sz="1600" dirty="0"/>
          </a:p>
          <a:p>
            <a:r>
              <a:rPr lang="tr-TR" sz="1600" dirty="0"/>
              <a:t>10. Hafta	Zarflar</a:t>
            </a:r>
          </a:p>
          <a:p>
            <a:r>
              <a:rPr lang="tr-TR" sz="1600" dirty="0"/>
              <a:t>11. Hafta	Edatlar, parçacıklar, </a:t>
            </a:r>
            <a:r>
              <a:rPr lang="tr-TR" sz="1600" dirty="0" err="1"/>
              <a:t>modal</a:t>
            </a:r>
            <a:r>
              <a:rPr lang="tr-TR" sz="1600" dirty="0"/>
              <a:t> sözcükler</a:t>
            </a:r>
          </a:p>
          <a:p>
            <a:r>
              <a:rPr lang="tr-TR" sz="1600" dirty="0"/>
              <a:t>12. Hafta	Fiil ve fiil yapımı</a:t>
            </a:r>
          </a:p>
          <a:p>
            <a:r>
              <a:rPr lang="tr-TR" sz="1600" dirty="0"/>
              <a:t>13. Hafta	Kişi, zaman, görünüş, kılınış</a:t>
            </a:r>
          </a:p>
          <a:p>
            <a:r>
              <a:rPr lang="tr-TR" sz="1600" dirty="0"/>
              <a:t>14. Hafta	Tasarlama kipleri</a:t>
            </a:r>
          </a:p>
          <a:p>
            <a:r>
              <a:rPr lang="tr-TR" sz="1600" dirty="0"/>
              <a:t>15. Hafta	Ünlemler</a:t>
            </a:r>
          </a:p>
          <a:p>
            <a:r>
              <a:rPr lang="tr-TR" sz="1600" dirty="0"/>
              <a:t>16. Hafta	Sınav</a:t>
            </a:r>
          </a:p>
        </p:txBody>
      </p:sp>
    </p:spTree>
    <p:extLst>
      <p:ext uri="{BB962C8B-B14F-4D97-AF65-F5344CB8AC3E}">
        <p14:creationId xmlns:p14="http://schemas.microsoft.com/office/powerpoint/2010/main" val="38279838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1907704" y="908720"/>
            <a:ext cx="5040560" cy="61555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HAFTALIK DERSLER </a:t>
            </a:r>
          </a:p>
          <a:p>
            <a:pPr algn="ctr"/>
            <a:r>
              <a:rPr lang="tr-TR" sz="1600" b="1" dirty="0" smtClean="0"/>
              <a:t>13. </a:t>
            </a:r>
            <a:r>
              <a:rPr lang="tr-TR" sz="1600" b="1" dirty="0"/>
              <a:t>Hafta	</a:t>
            </a:r>
            <a:r>
              <a:rPr lang="tr-TR" sz="1600" dirty="0" smtClean="0"/>
              <a:t> </a:t>
            </a:r>
            <a:r>
              <a:rPr lang="tr-TR" sz="1600" b="1" dirty="0" smtClean="0"/>
              <a:t>Fiil ve fiil yapımı </a:t>
            </a:r>
            <a:endParaRPr lang="tr-TR" sz="1600" b="1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92280" y="836712"/>
            <a:ext cx="1085182" cy="1402202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905" y="806069"/>
            <a:ext cx="828092" cy="1237676"/>
          </a:xfrm>
          <a:prstGeom prst="rect">
            <a:avLst/>
          </a:prstGeom>
        </p:spPr>
      </p:pic>
      <p:sp>
        <p:nvSpPr>
          <p:cNvPr id="9" name="8 Dikdörtgen"/>
          <p:cNvSpPr/>
          <p:nvPr/>
        </p:nvSpPr>
        <p:spPr>
          <a:xfrm>
            <a:off x="2123728" y="1628800"/>
            <a:ext cx="4950296" cy="369332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just"/>
            <a:r>
              <a:rPr lang="tr-TR" b="1" dirty="0" err="1" smtClean="0"/>
              <a:t>IŞLIKLERIŇ</a:t>
            </a:r>
            <a:r>
              <a:rPr lang="tr-TR" b="1" dirty="0" smtClean="0"/>
              <a:t> </a:t>
            </a:r>
            <a:r>
              <a:rPr lang="tr-TR" b="1" dirty="0" err="1" smtClean="0"/>
              <a:t>LEKSIK</a:t>
            </a:r>
            <a:r>
              <a:rPr lang="tr-TR" b="1" dirty="0" smtClean="0"/>
              <a:t>-</a:t>
            </a:r>
            <a:r>
              <a:rPr lang="tr-TR" b="1" dirty="0" err="1" smtClean="0"/>
              <a:t>GRAMMATIK</a:t>
            </a:r>
            <a:r>
              <a:rPr lang="tr-TR" b="1" dirty="0" smtClean="0"/>
              <a:t> </a:t>
            </a:r>
            <a:r>
              <a:rPr lang="tr-TR" b="1" dirty="0" err="1" smtClean="0"/>
              <a:t>AÝRATYNLYKLARY</a:t>
            </a:r>
            <a:r>
              <a:rPr lang="tr-TR" b="1" dirty="0" smtClean="0"/>
              <a:t> </a:t>
            </a:r>
            <a:endParaRPr lang="tr-TR" dirty="0"/>
          </a:p>
        </p:txBody>
      </p:sp>
      <p:sp>
        <p:nvSpPr>
          <p:cNvPr id="10" name="9 Dikdörtgen"/>
          <p:cNvSpPr/>
          <p:nvPr/>
        </p:nvSpPr>
        <p:spPr>
          <a:xfrm>
            <a:off x="971600" y="2276872"/>
            <a:ext cx="7200800" cy="341632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just"/>
            <a:r>
              <a:rPr lang="tr-TR" dirty="0" err="1" smtClean="0"/>
              <a:t>Zatlaryň</a:t>
            </a:r>
            <a:r>
              <a:rPr lang="tr-TR" dirty="0" smtClean="0"/>
              <a:t>, şahsyň </a:t>
            </a:r>
            <a:r>
              <a:rPr lang="tr-TR" dirty="0" err="1" smtClean="0"/>
              <a:t>hereketini</a:t>
            </a:r>
            <a:r>
              <a:rPr lang="tr-TR" dirty="0" smtClean="0"/>
              <a:t>, </a:t>
            </a:r>
            <a:r>
              <a:rPr lang="tr-TR" dirty="0" err="1" smtClean="0"/>
              <a:t>gymyldysyny</a:t>
            </a:r>
            <a:r>
              <a:rPr lang="tr-TR" dirty="0" smtClean="0"/>
              <a:t> (</a:t>
            </a:r>
            <a:r>
              <a:rPr lang="tr-TR" dirty="0" err="1" smtClean="0"/>
              <a:t>ýöre</a:t>
            </a:r>
            <a:r>
              <a:rPr lang="tr-TR" dirty="0" smtClean="0"/>
              <a:t>, git, gel) we </a:t>
            </a:r>
            <a:r>
              <a:rPr lang="tr-TR" dirty="0" err="1" smtClean="0"/>
              <a:t>hereket</a:t>
            </a:r>
            <a:r>
              <a:rPr lang="tr-TR" dirty="0" smtClean="0"/>
              <a:t> </a:t>
            </a:r>
            <a:r>
              <a:rPr lang="tr-TR" dirty="0" err="1" smtClean="0"/>
              <a:t>ýagdaýyny</a:t>
            </a:r>
            <a:r>
              <a:rPr lang="tr-TR" dirty="0" smtClean="0"/>
              <a:t> (ekmek, </a:t>
            </a:r>
            <a:r>
              <a:rPr lang="tr-TR" dirty="0" err="1" smtClean="0"/>
              <a:t>eremek</a:t>
            </a:r>
            <a:r>
              <a:rPr lang="tr-TR" dirty="0" smtClean="0"/>
              <a:t>, </a:t>
            </a:r>
            <a:r>
              <a:rPr lang="tr-TR" dirty="0" err="1" smtClean="0"/>
              <a:t>doňmak</a:t>
            </a:r>
            <a:r>
              <a:rPr lang="tr-TR" dirty="0" smtClean="0"/>
              <a:t>) </a:t>
            </a:r>
            <a:r>
              <a:rPr lang="tr-TR" dirty="0" err="1" smtClean="0"/>
              <a:t>görkezýän</a:t>
            </a:r>
            <a:r>
              <a:rPr lang="tr-TR" dirty="0" smtClean="0"/>
              <a:t> sözlere </a:t>
            </a:r>
            <a:r>
              <a:rPr lang="tr-TR" b="1" dirty="0" smtClean="0"/>
              <a:t>işlik </a:t>
            </a:r>
            <a:r>
              <a:rPr lang="tr-TR" dirty="0" err="1" smtClean="0"/>
              <a:t>diýilýär</a:t>
            </a:r>
            <a:r>
              <a:rPr lang="tr-TR" b="1" dirty="0" smtClean="0"/>
              <a:t>. </a:t>
            </a:r>
          </a:p>
          <a:p>
            <a:pPr algn="just"/>
            <a:r>
              <a:rPr lang="tr-TR" dirty="0" smtClean="0"/>
              <a:t>Hereketi ýa-da onuň geçiş </a:t>
            </a:r>
            <a:r>
              <a:rPr lang="tr-TR" dirty="0" err="1" smtClean="0"/>
              <a:t>ýagdaýyny</a:t>
            </a:r>
            <a:r>
              <a:rPr lang="tr-TR" dirty="0" smtClean="0"/>
              <a:t>, </a:t>
            </a:r>
            <a:r>
              <a:rPr lang="tr-TR" dirty="0" err="1" smtClean="0"/>
              <a:t>alamatlaryň</a:t>
            </a:r>
            <a:r>
              <a:rPr lang="tr-TR" dirty="0" smtClean="0"/>
              <a:t> ýüze </a:t>
            </a:r>
            <a:r>
              <a:rPr lang="tr-TR" dirty="0" err="1" smtClean="0"/>
              <a:t>çykmagyny</a:t>
            </a:r>
            <a:r>
              <a:rPr lang="tr-TR" dirty="0" smtClean="0"/>
              <a:t>, </a:t>
            </a:r>
            <a:r>
              <a:rPr lang="tr-TR" dirty="0" err="1" smtClean="0"/>
              <a:t>üýtgemegini</a:t>
            </a:r>
            <a:r>
              <a:rPr lang="tr-TR" dirty="0" smtClean="0"/>
              <a:t>, bir adama ýa-da bir </a:t>
            </a:r>
            <a:r>
              <a:rPr lang="tr-TR" dirty="0" err="1" smtClean="0"/>
              <a:t>zada</a:t>
            </a:r>
            <a:r>
              <a:rPr lang="tr-TR" dirty="0" smtClean="0"/>
              <a:t> bolan </a:t>
            </a:r>
            <a:r>
              <a:rPr lang="tr-TR" dirty="0" err="1" smtClean="0"/>
              <a:t>gatnaşygy</a:t>
            </a:r>
            <a:r>
              <a:rPr lang="tr-TR" dirty="0" smtClean="0"/>
              <a:t> </a:t>
            </a:r>
            <a:r>
              <a:rPr lang="tr-TR" dirty="0" err="1" smtClean="0"/>
              <a:t>gymyldy</a:t>
            </a:r>
            <a:r>
              <a:rPr lang="tr-TR" dirty="0" smtClean="0"/>
              <a:t>-</a:t>
            </a:r>
            <a:r>
              <a:rPr lang="tr-TR" dirty="0" err="1" smtClean="0"/>
              <a:t>hereket</a:t>
            </a:r>
            <a:r>
              <a:rPr lang="tr-TR" dirty="0" smtClean="0"/>
              <a:t> </a:t>
            </a:r>
            <a:r>
              <a:rPr lang="tr-TR" dirty="0" err="1" smtClean="0"/>
              <a:t>hökmünde</a:t>
            </a:r>
            <a:r>
              <a:rPr lang="tr-TR" dirty="0" smtClean="0"/>
              <a:t> </a:t>
            </a:r>
            <a:r>
              <a:rPr lang="tr-TR" dirty="0" err="1" smtClean="0"/>
              <a:t>aňladýan</a:t>
            </a:r>
            <a:r>
              <a:rPr lang="tr-TR" dirty="0" smtClean="0"/>
              <a:t> söz </a:t>
            </a:r>
            <a:r>
              <a:rPr lang="tr-TR" dirty="0" err="1" smtClean="0"/>
              <a:t>topary</a:t>
            </a:r>
            <a:r>
              <a:rPr lang="tr-TR" dirty="0" smtClean="0"/>
              <a:t> bolan işlikler dilde uly </a:t>
            </a:r>
            <a:r>
              <a:rPr lang="tr-TR" dirty="0" err="1" smtClean="0"/>
              <a:t>ähmiýete</a:t>
            </a:r>
            <a:r>
              <a:rPr lang="tr-TR" dirty="0" smtClean="0"/>
              <a:t> </a:t>
            </a:r>
            <a:r>
              <a:rPr lang="tr-TR" dirty="0" err="1" smtClean="0"/>
              <a:t>eýedir</a:t>
            </a:r>
            <a:r>
              <a:rPr lang="tr-TR" dirty="0" smtClean="0"/>
              <a:t>, köp </a:t>
            </a:r>
            <a:r>
              <a:rPr lang="tr-TR" dirty="0" err="1" smtClean="0"/>
              <a:t>taraply</a:t>
            </a:r>
            <a:r>
              <a:rPr lang="tr-TR" dirty="0" smtClean="0"/>
              <a:t> hem </a:t>
            </a:r>
            <a:r>
              <a:rPr lang="tr-TR" dirty="0" err="1" smtClean="0"/>
              <a:t>giň</a:t>
            </a:r>
            <a:r>
              <a:rPr lang="tr-TR" dirty="0" smtClean="0"/>
              <a:t> </a:t>
            </a:r>
            <a:r>
              <a:rPr lang="tr-TR" dirty="0" err="1" smtClean="0"/>
              <a:t>ulanylýan</a:t>
            </a:r>
            <a:r>
              <a:rPr lang="tr-TR" dirty="0" smtClean="0"/>
              <a:t> söz </a:t>
            </a:r>
            <a:r>
              <a:rPr lang="tr-TR" dirty="0" err="1" smtClean="0"/>
              <a:t>toparydyr</a:t>
            </a:r>
            <a:r>
              <a:rPr lang="tr-TR" dirty="0" smtClean="0"/>
              <a:t>.</a:t>
            </a:r>
            <a:r>
              <a:rPr lang="tr-TR" b="1" dirty="0" smtClean="0"/>
              <a:t>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err="1" smtClean="0"/>
              <a:t>turmak</a:t>
            </a:r>
            <a:r>
              <a:rPr lang="tr-TR" b="1" dirty="0" smtClean="0"/>
              <a:t>,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smtClean="0"/>
              <a:t>işlemek,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smtClean="0"/>
              <a:t>çekmek,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err="1" smtClean="0"/>
              <a:t>halamak</a:t>
            </a:r>
            <a:r>
              <a:rPr lang="tr-TR" b="1" dirty="0" smtClean="0"/>
              <a:t>,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err="1" smtClean="0"/>
              <a:t>şatlanmak</a:t>
            </a:r>
            <a:r>
              <a:rPr lang="tr-TR" b="1" dirty="0" smtClean="0"/>
              <a:t>,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err="1" smtClean="0"/>
              <a:t>garalmak</a:t>
            </a:r>
            <a:r>
              <a:rPr lang="tr-TR" b="1" dirty="0" smtClean="0"/>
              <a:t>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538559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1907704" y="908720"/>
            <a:ext cx="5040560" cy="61555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HAFTALIK DERSLER </a:t>
            </a:r>
          </a:p>
          <a:p>
            <a:pPr algn="ctr"/>
            <a:r>
              <a:rPr lang="tr-TR" sz="1600" b="1" dirty="0" smtClean="0"/>
              <a:t>13. </a:t>
            </a:r>
            <a:r>
              <a:rPr lang="tr-TR" sz="1600" b="1" dirty="0"/>
              <a:t>Hafta	</a:t>
            </a:r>
            <a:r>
              <a:rPr lang="tr-TR" sz="1600" dirty="0" smtClean="0"/>
              <a:t> </a:t>
            </a:r>
            <a:r>
              <a:rPr lang="tr-TR" sz="1600" b="1" dirty="0" smtClean="0"/>
              <a:t>Fiil ve fiil yapımı </a:t>
            </a:r>
            <a:endParaRPr lang="tr-TR" sz="1600" b="1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92280" y="836712"/>
            <a:ext cx="1085182" cy="1402202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905" y="806069"/>
            <a:ext cx="828092" cy="1237676"/>
          </a:xfrm>
          <a:prstGeom prst="rect">
            <a:avLst/>
          </a:prstGeom>
        </p:spPr>
      </p:pic>
      <p:sp>
        <p:nvSpPr>
          <p:cNvPr id="9" name="8 Dikdörtgen"/>
          <p:cNvSpPr/>
          <p:nvPr/>
        </p:nvSpPr>
        <p:spPr>
          <a:xfrm>
            <a:off x="2123728" y="1628800"/>
            <a:ext cx="4950296" cy="369332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just"/>
            <a:r>
              <a:rPr lang="tr-TR" b="1" dirty="0" err="1" smtClean="0"/>
              <a:t>IŞLIKLERIŇ</a:t>
            </a:r>
            <a:r>
              <a:rPr lang="tr-TR" b="1" dirty="0" smtClean="0"/>
              <a:t> </a:t>
            </a:r>
            <a:r>
              <a:rPr lang="tr-TR" b="1" dirty="0" err="1" smtClean="0"/>
              <a:t>LEKSIK</a:t>
            </a:r>
            <a:r>
              <a:rPr lang="tr-TR" b="1" dirty="0" smtClean="0"/>
              <a:t>-</a:t>
            </a:r>
            <a:r>
              <a:rPr lang="tr-TR" b="1" dirty="0" err="1" smtClean="0"/>
              <a:t>GRAMMATIK</a:t>
            </a:r>
            <a:r>
              <a:rPr lang="tr-TR" b="1" dirty="0" smtClean="0"/>
              <a:t> </a:t>
            </a:r>
            <a:r>
              <a:rPr lang="tr-TR" b="1" dirty="0" err="1" smtClean="0"/>
              <a:t>AÝRATYNLYKLARY</a:t>
            </a:r>
            <a:r>
              <a:rPr lang="tr-TR" b="1" dirty="0" smtClean="0"/>
              <a:t> </a:t>
            </a:r>
            <a:endParaRPr lang="tr-TR" dirty="0"/>
          </a:p>
        </p:txBody>
      </p:sp>
      <p:sp>
        <p:nvSpPr>
          <p:cNvPr id="8" name="7 Dikdörtgen"/>
          <p:cNvSpPr/>
          <p:nvPr/>
        </p:nvSpPr>
        <p:spPr>
          <a:xfrm>
            <a:off x="899592" y="2564904"/>
            <a:ext cx="7272808" cy="2308324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marL="342900" indent="-342900"/>
            <a:r>
              <a:rPr lang="tr-TR" b="1" dirty="0" smtClean="0">
                <a:solidFill>
                  <a:srgbClr val="FF0000"/>
                </a:solidFill>
              </a:rPr>
              <a:t>1.Bir </a:t>
            </a:r>
            <a:r>
              <a:rPr lang="tr-TR" b="1" dirty="0" err="1" smtClean="0">
                <a:solidFill>
                  <a:srgbClr val="FF0000"/>
                </a:solidFill>
              </a:rPr>
              <a:t>zadyň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b="1" dirty="0" err="1" smtClean="0">
                <a:solidFill>
                  <a:srgbClr val="FF0000"/>
                </a:solidFill>
              </a:rPr>
              <a:t>gymyldy</a:t>
            </a:r>
            <a:r>
              <a:rPr lang="tr-TR" b="1" dirty="0" smtClean="0">
                <a:solidFill>
                  <a:srgbClr val="FF0000"/>
                </a:solidFill>
              </a:rPr>
              <a:t>-</a:t>
            </a:r>
            <a:r>
              <a:rPr lang="tr-TR" b="1" dirty="0" err="1" smtClean="0">
                <a:solidFill>
                  <a:srgbClr val="FF0000"/>
                </a:solidFill>
              </a:rPr>
              <a:t>hereketini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b="1" dirty="0" err="1" smtClean="0">
                <a:solidFill>
                  <a:srgbClr val="FF0000"/>
                </a:solidFill>
              </a:rPr>
              <a:t>atlandyrýarlar</a:t>
            </a:r>
            <a:r>
              <a:rPr lang="tr-TR" dirty="0" smtClean="0"/>
              <a:t>: </a:t>
            </a:r>
          </a:p>
          <a:p>
            <a:pPr marL="342900" indent="-342900"/>
            <a:endParaRPr lang="tr-TR" dirty="0" smtClean="0"/>
          </a:p>
          <a:p>
            <a:pPr marL="342900" indent="-342900"/>
            <a:r>
              <a:rPr lang="tr-TR" b="1" dirty="0" err="1" smtClean="0"/>
              <a:t>çykmak</a:t>
            </a:r>
            <a:r>
              <a:rPr lang="tr-TR" b="1" dirty="0" smtClean="0"/>
              <a:t>, </a:t>
            </a:r>
            <a:r>
              <a:rPr lang="tr-TR" b="1" dirty="0" err="1" smtClean="0"/>
              <a:t>turmak</a:t>
            </a:r>
            <a:r>
              <a:rPr lang="tr-TR" b="1" dirty="0" smtClean="0"/>
              <a:t>, oturmak, durmak, çalmak, </a:t>
            </a:r>
            <a:r>
              <a:rPr lang="tr-TR" b="1" dirty="0" err="1" smtClean="0"/>
              <a:t>gonmak</a:t>
            </a:r>
            <a:r>
              <a:rPr lang="tr-TR" b="1" dirty="0" smtClean="0"/>
              <a:t>... </a:t>
            </a:r>
          </a:p>
          <a:p>
            <a:pPr marL="342900" indent="-342900"/>
            <a:endParaRPr lang="tr-TR" b="1" dirty="0" smtClean="0"/>
          </a:p>
          <a:p>
            <a:pPr algn="just"/>
            <a:r>
              <a:rPr lang="tr-TR" b="1" dirty="0" smtClean="0">
                <a:solidFill>
                  <a:srgbClr val="FF0000"/>
                </a:solidFill>
              </a:rPr>
              <a:t>2.</a:t>
            </a:r>
            <a:r>
              <a:rPr lang="tr-TR" b="1" dirty="0" err="1" smtClean="0">
                <a:solidFill>
                  <a:srgbClr val="FF0000"/>
                </a:solidFill>
              </a:rPr>
              <a:t>Ýagdaýy</a:t>
            </a:r>
            <a:r>
              <a:rPr lang="tr-TR" b="1" dirty="0" smtClean="0">
                <a:solidFill>
                  <a:srgbClr val="FF0000"/>
                </a:solidFill>
              </a:rPr>
              <a:t> we onuň </a:t>
            </a:r>
            <a:r>
              <a:rPr lang="tr-TR" b="1" dirty="0" err="1" smtClean="0">
                <a:solidFill>
                  <a:srgbClr val="FF0000"/>
                </a:solidFill>
              </a:rPr>
              <a:t>üýtgemegini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b="1" dirty="0" err="1" smtClean="0">
                <a:solidFill>
                  <a:srgbClr val="FF0000"/>
                </a:solidFill>
              </a:rPr>
              <a:t>aňladýarlar</a:t>
            </a:r>
            <a:r>
              <a:rPr lang="tr-TR" dirty="0" smtClean="0"/>
              <a:t>: </a:t>
            </a:r>
          </a:p>
          <a:p>
            <a:pPr algn="just"/>
            <a:endParaRPr lang="tr-TR" dirty="0" smtClean="0"/>
          </a:p>
          <a:p>
            <a:pPr algn="just"/>
            <a:r>
              <a:rPr lang="tr-TR" b="1" dirty="0" err="1" smtClean="0"/>
              <a:t>ýagmak</a:t>
            </a:r>
            <a:r>
              <a:rPr lang="tr-TR" b="1" dirty="0" smtClean="0"/>
              <a:t>, </a:t>
            </a:r>
            <a:r>
              <a:rPr lang="tr-TR" b="1" dirty="0" err="1" smtClean="0"/>
              <a:t>eremek</a:t>
            </a:r>
            <a:r>
              <a:rPr lang="tr-TR" b="1" dirty="0" smtClean="0"/>
              <a:t>, </a:t>
            </a:r>
            <a:r>
              <a:rPr lang="tr-TR" b="1" dirty="0" err="1" smtClean="0"/>
              <a:t>doňmak</a:t>
            </a:r>
            <a:r>
              <a:rPr lang="tr-TR" b="1" dirty="0" smtClean="0"/>
              <a:t>, </a:t>
            </a:r>
            <a:r>
              <a:rPr lang="tr-TR" b="1" dirty="0" err="1" smtClean="0"/>
              <a:t>açylmak</a:t>
            </a:r>
            <a:r>
              <a:rPr lang="tr-TR" b="1" dirty="0" smtClean="0"/>
              <a:t>, </a:t>
            </a:r>
            <a:r>
              <a:rPr lang="tr-TR" b="1" dirty="0" err="1" smtClean="0"/>
              <a:t>ýatmak</a:t>
            </a:r>
            <a:r>
              <a:rPr lang="tr-TR" b="1" dirty="0" smtClean="0"/>
              <a:t>, sürmek, </a:t>
            </a:r>
            <a:r>
              <a:rPr lang="tr-TR" b="1" dirty="0" err="1" smtClean="0"/>
              <a:t>garalmak</a:t>
            </a:r>
            <a:r>
              <a:rPr lang="tr-TR" b="1" dirty="0" smtClean="0"/>
              <a:t>, </a:t>
            </a:r>
          </a:p>
          <a:p>
            <a:pPr algn="just"/>
            <a:r>
              <a:rPr lang="tr-TR" b="1" dirty="0" smtClean="0"/>
              <a:t>tutulmak, </a:t>
            </a:r>
            <a:r>
              <a:rPr lang="tr-TR" b="1" dirty="0" err="1" smtClean="0"/>
              <a:t>turşamak</a:t>
            </a:r>
            <a:r>
              <a:rPr lang="tr-TR" b="1" dirty="0" smtClean="0"/>
              <a:t>... </a:t>
            </a:r>
            <a:endParaRPr lang="tr-TR" b="1" dirty="0"/>
          </a:p>
        </p:txBody>
      </p:sp>
    </p:spTree>
    <p:extLst>
      <p:ext uri="{BB962C8B-B14F-4D97-AF65-F5344CB8AC3E}">
        <p14:creationId xmlns:p14="http://schemas.microsoft.com/office/powerpoint/2010/main" val="538559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1907704" y="908720"/>
            <a:ext cx="5040560" cy="61555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HAFTALIK DERSLER </a:t>
            </a:r>
          </a:p>
          <a:p>
            <a:pPr algn="ctr"/>
            <a:r>
              <a:rPr lang="tr-TR" sz="1600" b="1" dirty="0" smtClean="0"/>
              <a:t>13. </a:t>
            </a:r>
            <a:r>
              <a:rPr lang="tr-TR" sz="1600" b="1" dirty="0"/>
              <a:t>Hafta	</a:t>
            </a:r>
            <a:r>
              <a:rPr lang="tr-TR" sz="1600" dirty="0" smtClean="0"/>
              <a:t> </a:t>
            </a:r>
            <a:r>
              <a:rPr lang="tr-TR" sz="1600" b="1" dirty="0" smtClean="0"/>
              <a:t>Fiil ve fiil yapımı </a:t>
            </a:r>
            <a:endParaRPr lang="tr-TR" sz="1600" b="1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92280" y="836712"/>
            <a:ext cx="1085182" cy="1402202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905" y="806069"/>
            <a:ext cx="828092" cy="1237676"/>
          </a:xfrm>
          <a:prstGeom prst="rect">
            <a:avLst/>
          </a:prstGeom>
        </p:spPr>
      </p:pic>
      <p:sp>
        <p:nvSpPr>
          <p:cNvPr id="9" name="8 Dikdörtgen"/>
          <p:cNvSpPr/>
          <p:nvPr/>
        </p:nvSpPr>
        <p:spPr>
          <a:xfrm>
            <a:off x="2123728" y="1628800"/>
            <a:ext cx="4950296" cy="369332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just"/>
            <a:r>
              <a:rPr lang="tr-TR" b="1" dirty="0" err="1" smtClean="0"/>
              <a:t>IŞLIKLERIŇ</a:t>
            </a:r>
            <a:r>
              <a:rPr lang="tr-TR" b="1" dirty="0" smtClean="0"/>
              <a:t> </a:t>
            </a:r>
            <a:r>
              <a:rPr lang="tr-TR" b="1" dirty="0" err="1" smtClean="0"/>
              <a:t>LEKSIK</a:t>
            </a:r>
            <a:r>
              <a:rPr lang="tr-TR" b="1" dirty="0" smtClean="0"/>
              <a:t>-</a:t>
            </a:r>
            <a:r>
              <a:rPr lang="tr-TR" b="1" dirty="0" err="1" smtClean="0"/>
              <a:t>GRAMMATIK</a:t>
            </a:r>
            <a:r>
              <a:rPr lang="tr-TR" b="1" dirty="0" smtClean="0"/>
              <a:t> </a:t>
            </a:r>
            <a:r>
              <a:rPr lang="tr-TR" b="1" dirty="0" err="1" smtClean="0"/>
              <a:t>AÝRATYNLYKLARY</a:t>
            </a:r>
            <a:r>
              <a:rPr lang="tr-TR" b="1" dirty="0" smtClean="0"/>
              <a:t> </a:t>
            </a:r>
            <a:endParaRPr lang="tr-TR" dirty="0"/>
          </a:p>
        </p:txBody>
      </p:sp>
      <p:sp>
        <p:nvSpPr>
          <p:cNvPr id="10" name="9 Dikdörtgen"/>
          <p:cNvSpPr/>
          <p:nvPr/>
        </p:nvSpPr>
        <p:spPr>
          <a:xfrm>
            <a:off x="1043608" y="2276872"/>
            <a:ext cx="6912768" cy="341632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just"/>
            <a:r>
              <a:rPr lang="tr-TR" b="1" dirty="0" smtClean="0">
                <a:solidFill>
                  <a:srgbClr val="FF0000"/>
                </a:solidFill>
              </a:rPr>
              <a:t>3.Kimdir birine ýa-da </a:t>
            </a:r>
            <a:r>
              <a:rPr lang="tr-TR" b="1" dirty="0" err="1" smtClean="0">
                <a:solidFill>
                  <a:srgbClr val="FF0000"/>
                </a:solidFill>
              </a:rPr>
              <a:t>nämedir</a:t>
            </a:r>
            <a:r>
              <a:rPr lang="tr-TR" b="1" dirty="0" smtClean="0">
                <a:solidFill>
                  <a:srgbClr val="FF0000"/>
                </a:solidFill>
              </a:rPr>
              <a:t> bir </a:t>
            </a:r>
            <a:r>
              <a:rPr lang="tr-TR" b="1" dirty="0" err="1" smtClean="0">
                <a:solidFill>
                  <a:srgbClr val="FF0000"/>
                </a:solidFill>
              </a:rPr>
              <a:t>zada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b="1" dirty="0" err="1" smtClean="0">
                <a:solidFill>
                  <a:srgbClr val="FF0000"/>
                </a:solidFill>
              </a:rPr>
              <a:t>gatnaşygy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b="1" dirty="0" err="1" smtClean="0">
                <a:solidFill>
                  <a:srgbClr val="FF0000"/>
                </a:solidFill>
              </a:rPr>
              <a:t>bildirýärler</a:t>
            </a:r>
            <a:r>
              <a:rPr lang="tr-TR" dirty="0" smtClean="0"/>
              <a:t>: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err="1" smtClean="0"/>
              <a:t>hasaplamak</a:t>
            </a:r>
            <a:r>
              <a:rPr lang="tr-TR" b="1" dirty="0" smtClean="0"/>
              <a:t>, </a:t>
            </a:r>
          </a:p>
          <a:p>
            <a:pPr algn="just">
              <a:buFont typeface="Wingdings" pitchFamily="2" charset="2"/>
              <a:buChar char="ü"/>
            </a:pPr>
            <a:endParaRPr lang="tr-TR" b="1" dirty="0" smtClean="0"/>
          </a:p>
          <a:p>
            <a:pPr algn="just">
              <a:buFont typeface="Wingdings" pitchFamily="2" charset="2"/>
              <a:buChar char="ü"/>
            </a:pPr>
            <a:r>
              <a:rPr lang="tr-TR" b="1" dirty="0" err="1" smtClean="0"/>
              <a:t>gynanmak</a:t>
            </a:r>
            <a:r>
              <a:rPr lang="tr-TR" b="1" dirty="0" smtClean="0"/>
              <a:t>, </a:t>
            </a:r>
          </a:p>
          <a:p>
            <a:pPr algn="just">
              <a:buFont typeface="Wingdings" pitchFamily="2" charset="2"/>
              <a:buChar char="ü"/>
            </a:pPr>
            <a:endParaRPr lang="tr-TR" b="1" dirty="0" smtClean="0"/>
          </a:p>
          <a:p>
            <a:pPr algn="just">
              <a:buFont typeface="Wingdings" pitchFamily="2" charset="2"/>
              <a:buChar char="ü"/>
            </a:pPr>
            <a:r>
              <a:rPr lang="tr-TR" b="1" dirty="0" err="1" smtClean="0"/>
              <a:t>garşylamak</a:t>
            </a:r>
            <a:r>
              <a:rPr lang="tr-TR" b="1" dirty="0" smtClean="0"/>
              <a:t>, </a:t>
            </a:r>
          </a:p>
          <a:p>
            <a:pPr algn="just">
              <a:buFont typeface="Wingdings" pitchFamily="2" charset="2"/>
              <a:buChar char="ü"/>
            </a:pPr>
            <a:endParaRPr lang="tr-TR" b="1" dirty="0" smtClean="0"/>
          </a:p>
          <a:p>
            <a:pPr algn="just">
              <a:buFont typeface="Wingdings" pitchFamily="2" charset="2"/>
              <a:buChar char="ü"/>
            </a:pPr>
            <a:r>
              <a:rPr lang="tr-TR" b="1" dirty="0" err="1" smtClean="0"/>
              <a:t>ugratmak</a:t>
            </a:r>
            <a:r>
              <a:rPr lang="tr-TR" b="1" dirty="0" smtClean="0"/>
              <a:t>, </a:t>
            </a:r>
          </a:p>
          <a:p>
            <a:pPr algn="just">
              <a:buFont typeface="Wingdings" pitchFamily="2" charset="2"/>
              <a:buChar char="ü"/>
            </a:pPr>
            <a:endParaRPr lang="tr-TR" b="1" dirty="0" smtClean="0"/>
          </a:p>
          <a:p>
            <a:pPr algn="just">
              <a:buFont typeface="Wingdings" pitchFamily="2" charset="2"/>
              <a:buChar char="ü"/>
            </a:pPr>
            <a:r>
              <a:rPr lang="tr-TR" b="1" dirty="0" err="1" smtClean="0"/>
              <a:t>kowmak</a:t>
            </a:r>
            <a:r>
              <a:rPr lang="tr-TR" b="1" dirty="0" smtClean="0"/>
              <a:t>, </a:t>
            </a:r>
          </a:p>
          <a:p>
            <a:pPr algn="just">
              <a:buFont typeface="Wingdings" pitchFamily="2" charset="2"/>
              <a:buChar char="ü"/>
            </a:pPr>
            <a:endParaRPr lang="tr-TR" b="1" dirty="0" smtClean="0"/>
          </a:p>
          <a:p>
            <a:pPr algn="just">
              <a:buFont typeface="Wingdings" pitchFamily="2" charset="2"/>
              <a:buChar char="ü"/>
            </a:pPr>
            <a:r>
              <a:rPr lang="tr-TR" b="1" dirty="0" err="1" smtClean="0"/>
              <a:t>soramak</a:t>
            </a:r>
            <a:r>
              <a:rPr lang="tr-TR" b="1" dirty="0" smtClean="0"/>
              <a:t>... . </a:t>
            </a:r>
            <a:endParaRPr lang="tr-TR" b="1" dirty="0"/>
          </a:p>
        </p:txBody>
      </p:sp>
    </p:spTree>
    <p:extLst>
      <p:ext uri="{BB962C8B-B14F-4D97-AF65-F5344CB8AC3E}">
        <p14:creationId xmlns:p14="http://schemas.microsoft.com/office/powerpoint/2010/main" val="538559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1907704" y="908720"/>
            <a:ext cx="5040560" cy="61555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HAFTALIK DERSLER </a:t>
            </a:r>
          </a:p>
          <a:p>
            <a:pPr algn="ctr"/>
            <a:r>
              <a:rPr lang="tr-TR" sz="1600" b="1" dirty="0" smtClean="0"/>
              <a:t>13. </a:t>
            </a:r>
            <a:r>
              <a:rPr lang="tr-TR" sz="1600" b="1" dirty="0"/>
              <a:t>Hafta	</a:t>
            </a:r>
            <a:r>
              <a:rPr lang="tr-TR" sz="1600" dirty="0" smtClean="0"/>
              <a:t> </a:t>
            </a:r>
            <a:r>
              <a:rPr lang="tr-TR" sz="1600" b="1" dirty="0" smtClean="0"/>
              <a:t>Fiil ve fiil yapımı </a:t>
            </a:r>
            <a:endParaRPr lang="tr-TR" sz="1600" b="1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92280" y="836712"/>
            <a:ext cx="1085182" cy="1402202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905" y="806069"/>
            <a:ext cx="828092" cy="1237676"/>
          </a:xfrm>
          <a:prstGeom prst="rect">
            <a:avLst/>
          </a:prstGeom>
        </p:spPr>
      </p:pic>
      <p:sp>
        <p:nvSpPr>
          <p:cNvPr id="9" name="8 Dikdörtgen"/>
          <p:cNvSpPr/>
          <p:nvPr/>
        </p:nvSpPr>
        <p:spPr>
          <a:xfrm>
            <a:off x="2123728" y="1628800"/>
            <a:ext cx="4950296" cy="369332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just"/>
            <a:r>
              <a:rPr lang="tr-TR" b="1" dirty="0" err="1" smtClean="0"/>
              <a:t>IŞLIKLERIŇ</a:t>
            </a:r>
            <a:r>
              <a:rPr lang="tr-TR" b="1" dirty="0" smtClean="0"/>
              <a:t> </a:t>
            </a:r>
            <a:r>
              <a:rPr lang="tr-TR" b="1" dirty="0" err="1" smtClean="0"/>
              <a:t>LEKSIK</a:t>
            </a:r>
            <a:r>
              <a:rPr lang="tr-TR" b="1" dirty="0" smtClean="0"/>
              <a:t>-</a:t>
            </a:r>
            <a:r>
              <a:rPr lang="tr-TR" b="1" dirty="0" err="1" smtClean="0"/>
              <a:t>GRAMMATIK</a:t>
            </a:r>
            <a:r>
              <a:rPr lang="tr-TR" b="1" dirty="0" smtClean="0"/>
              <a:t> </a:t>
            </a:r>
            <a:r>
              <a:rPr lang="tr-TR" b="1" dirty="0" err="1" smtClean="0"/>
              <a:t>AÝRATYNLYKLARY</a:t>
            </a:r>
            <a:r>
              <a:rPr lang="tr-TR" b="1" dirty="0" smtClean="0"/>
              <a:t> </a:t>
            </a:r>
            <a:endParaRPr lang="tr-TR" dirty="0"/>
          </a:p>
        </p:txBody>
      </p:sp>
      <p:sp>
        <p:nvSpPr>
          <p:cNvPr id="8" name="7 Dikdörtgen"/>
          <p:cNvSpPr/>
          <p:nvPr/>
        </p:nvSpPr>
        <p:spPr>
          <a:xfrm>
            <a:off x="899592" y="2636912"/>
            <a:ext cx="7128792" cy="258532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just"/>
            <a:endParaRPr lang="tr-TR" dirty="0" smtClean="0"/>
          </a:p>
          <a:p>
            <a:pPr algn="just"/>
            <a:r>
              <a:rPr lang="tr-TR" dirty="0" smtClean="0"/>
              <a:t>Türkmen dilinde işlikler </a:t>
            </a:r>
            <a:r>
              <a:rPr lang="tr-TR" b="1" dirty="0" err="1" smtClean="0">
                <a:solidFill>
                  <a:srgbClr val="FF0000"/>
                </a:solidFill>
              </a:rPr>
              <a:t>many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b="1" dirty="0" err="1" smtClean="0">
                <a:solidFill>
                  <a:srgbClr val="FF0000"/>
                </a:solidFill>
              </a:rPr>
              <a:t>taýdan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b="1" dirty="0" smtClean="0"/>
              <a:t>iki esasa </a:t>
            </a:r>
            <a:r>
              <a:rPr lang="tr-TR" b="1" dirty="0" err="1" smtClean="0"/>
              <a:t>görä</a:t>
            </a:r>
            <a:r>
              <a:rPr lang="tr-TR" b="1" dirty="0" smtClean="0"/>
              <a:t> </a:t>
            </a:r>
            <a:r>
              <a:rPr lang="tr-TR" b="1" dirty="0" err="1" smtClean="0"/>
              <a:t>bölünýärler</a:t>
            </a:r>
            <a:r>
              <a:rPr lang="tr-TR" dirty="0" smtClean="0"/>
              <a:t>: </a:t>
            </a:r>
          </a:p>
          <a:p>
            <a:pPr algn="just"/>
            <a:endParaRPr lang="tr-TR" dirty="0" smtClean="0"/>
          </a:p>
          <a:p>
            <a:pPr marL="342900" indent="-342900" algn="just"/>
            <a:r>
              <a:rPr lang="tr-TR" b="1" dirty="0" smtClean="0"/>
              <a:t>1.</a:t>
            </a:r>
            <a:r>
              <a:rPr lang="tr-TR" b="1" dirty="0" err="1" smtClean="0"/>
              <a:t>Hereket</a:t>
            </a:r>
            <a:r>
              <a:rPr lang="tr-TR" b="1" dirty="0" smtClean="0"/>
              <a:t> (dinamik) </a:t>
            </a:r>
            <a:r>
              <a:rPr lang="tr-TR" b="1" dirty="0" smtClean="0">
                <a:solidFill>
                  <a:srgbClr val="FF0000"/>
                </a:solidFill>
              </a:rPr>
              <a:t>işlikler</a:t>
            </a:r>
            <a:r>
              <a:rPr lang="tr-TR" dirty="0" smtClean="0"/>
              <a:t>i we </a:t>
            </a:r>
            <a:r>
              <a:rPr lang="tr-TR" b="1" dirty="0" err="1" smtClean="0"/>
              <a:t>hereket</a:t>
            </a:r>
            <a:r>
              <a:rPr lang="tr-TR" b="1" dirty="0" smtClean="0"/>
              <a:t> </a:t>
            </a:r>
            <a:r>
              <a:rPr lang="tr-TR" b="1" dirty="0" err="1" smtClean="0"/>
              <a:t>düşünjesini</a:t>
            </a:r>
            <a:r>
              <a:rPr lang="tr-TR" b="1" dirty="0" smtClean="0"/>
              <a:t> </a:t>
            </a:r>
            <a:r>
              <a:rPr lang="tr-TR" b="1" dirty="0" err="1" smtClean="0"/>
              <a:t>bildirýän</a:t>
            </a:r>
            <a:r>
              <a:rPr lang="tr-TR" b="1" dirty="0" smtClean="0"/>
              <a:t> (statik) </a:t>
            </a:r>
            <a:r>
              <a:rPr lang="tr-TR" b="1" dirty="0" smtClean="0">
                <a:solidFill>
                  <a:srgbClr val="FF0000"/>
                </a:solidFill>
              </a:rPr>
              <a:t>işlikler </a:t>
            </a:r>
          </a:p>
          <a:p>
            <a:pPr marL="342900" indent="-342900"/>
            <a:endParaRPr lang="tr-TR" dirty="0" smtClean="0"/>
          </a:p>
          <a:p>
            <a:pPr algn="just"/>
            <a:r>
              <a:rPr lang="tr-TR" b="1" dirty="0" smtClean="0"/>
              <a:t>2. Täsirini </a:t>
            </a:r>
            <a:r>
              <a:rPr lang="tr-TR" b="1" dirty="0" err="1" smtClean="0"/>
              <a:t>geçirýän</a:t>
            </a:r>
            <a:r>
              <a:rPr lang="tr-TR" b="1" dirty="0" smtClean="0"/>
              <a:t> we </a:t>
            </a:r>
            <a:r>
              <a:rPr lang="tr-TR" b="1" dirty="0" err="1" smtClean="0"/>
              <a:t>geçirmeýän</a:t>
            </a:r>
            <a:r>
              <a:rPr lang="tr-TR" dirty="0" smtClean="0"/>
              <a:t> islikler </a:t>
            </a:r>
          </a:p>
          <a:p>
            <a:pPr algn="just"/>
            <a:endParaRPr lang="tr-TR" dirty="0" smtClean="0"/>
          </a:p>
          <a:p>
            <a:pPr algn="just"/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538559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1907704" y="908720"/>
            <a:ext cx="5040560" cy="61555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HAFTALIK DERSLER </a:t>
            </a:r>
          </a:p>
          <a:p>
            <a:pPr algn="ctr"/>
            <a:r>
              <a:rPr lang="tr-TR" sz="1600" b="1" dirty="0" smtClean="0"/>
              <a:t>13. </a:t>
            </a:r>
            <a:r>
              <a:rPr lang="tr-TR" sz="1600" b="1" dirty="0"/>
              <a:t>Hafta	</a:t>
            </a:r>
            <a:r>
              <a:rPr lang="tr-TR" sz="1600" dirty="0" smtClean="0"/>
              <a:t> </a:t>
            </a:r>
            <a:r>
              <a:rPr lang="tr-TR" sz="1600" b="1" dirty="0" smtClean="0"/>
              <a:t>Fiil ve fiil yapımı </a:t>
            </a:r>
            <a:endParaRPr lang="tr-TR" sz="1600" b="1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92280" y="836712"/>
            <a:ext cx="1085182" cy="1402202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905" y="806069"/>
            <a:ext cx="828092" cy="1237676"/>
          </a:xfrm>
          <a:prstGeom prst="rect">
            <a:avLst/>
          </a:prstGeom>
        </p:spPr>
      </p:pic>
      <p:sp>
        <p:nvSpPr>
          <p:cNvPr id="9" name="8 Dikdörtgen"/>
          <p:cNvSpPr/>
          <p:nvPr/>
        </p:nvSpPr>
        <p:spPr>
          <a:xfrm>
            <a:off x="2123728" y="1628800"/>
            <a:ext cx="4950296" cy="369332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just"/>
            <a:r>
              <a:rPr lang="tr-TR" b="1" dirty="0" err="1" smtClean="0"/>
              <a:t>IŞLIKLERIŇ</a:t>
            </a:r>
            <a:r>
              <a:rPr lang="tr-TR" b="1" dirty="0" smtClean="0"/>
              <a:t> </a:t>
            </a:r>
            <a:r>
              <a:rPr lang="tr-TR" b="1" dirty="0" err="1" smtClean="0"/>
              <a:t>LEKSIK</a:t>
            </a:r>
            <a:r>
              <a:rPr lang="tr-TR" b="1" dirty="0" smtClean="0"/>
              <a:t>-</a:t>
            </a:r>
            <a:r>
              <a:rPr lang="tr-TR" b="1" dirty="0" err="1" smtClean="0"/>
              <a:t>GRAMMATIK</a:t>
            </a:r>
            <a:r>
              <a:rPr lang="tr-TR" b="1" dirty="0" smtClean="0"/>
              <a:t> </a:t>
            </a:r>
            <a:r>
              <a:rPr lang="tr-TR" b="1" dirty="0" err="1" smtClean="0"/>
              <a:t>AÝRATYNLYKLARY</a:t>
            </a:r>
            <a:r>
              <a:rPr lang="tr-TR" b="1" dirty="0" smtClean="0"/>
              <a:t> </a:t>
            </a:r>
            <a:endParaRPr lang="tr-TR" dirty="0"/>
          </a:p>
        </p:txBody>
      </p:sp>
      <p:sp>
        <p:nvSpPr>
          <p:cNvPr id="10" name="9 Dikdörtgen"/>
          <p:cNvSpPr/>
          <p:nvPr/>
        </p:nvSpPr>
        <p:spPr>
          <a:xfrm>
            <a:off x="1475656" y="2274838"/>
            <a:ext cx="6480720" cy="3139321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just"/>
            <a:r>
              <a:rPr lang="tr-TR" b="1" dirty="0" smtClean="0">
                <a:solidFill>
                  <a:srgbClr val="FF0000"/>
                </a:solidFill>
              </a:rPr>
              <a:t>1.</a:t>
            </a:r>
            <a:r>
              <a:rPr lang="tr-TR" b="1" dirty="0" err="1" smtClean="0">
                <a:solidFill>
                  <a:srgbClr val="FF0000"/>
                </a:solidFill>
              </a:rPr>
              <a:t>Hereket</a:t>
            </a:r>
            <a:r>
              <a:rPr lang="tr-TR" b="1" dirty="0" smtClean="0">
                <a:solidFill>
                  <a:srgbClr val="FF0000"/>
                </a:solidFill>
              </a:rPr>
              <a:t> işlikleri. </a:t>
            </a:r>
          </a:p>
          <a:p>
            <a:pPr algn="just"/>
            <a:endParaRPr lang="tr-TR" b="1" dirty="0" smtClean="0">
              <a:solidFill>
                <a:srgbClr val="FF0000"/>
              </a:solidFill>
            </a:endParaRPr>
          </a:p>
          <a:p>
            <a:pPr algn="just"/>
            <a:r>
              <a:rPr lang="tr-TR" dirty="0" smtClean="0"/>
              <a:t>Dinamik işlikler </a:t>
            </a:r>
            <a:r>
              <a:rPr lang="tr-TR" dirty="0" err="1" smtClean="0"/>
              <a:t>başgaça</a:t>
            </a:r>
            <a:r>
              <a:rPr lang="tr-TR" dirty="0" smtClean="0"/>
              <a:t> </a:t>
            </a:r>
            <a:r>
              <a:rPr lang="tr-TR" dirty="0" err="1" smtClean="0"/>
              <a:t>hakyky</a:t>
            </a:r>
            <a:r>
              <a:rPr lang="tr-TR" dirty="0" smtClean="0"/>
              <a:t> işlikler ýa-da </a:t>
            </a:r>
            <a:r>
              <a:rPr lang="tr-TR" dirty="0" err="1" smtClean="0"/>
              <a:t>hereket</a:t>
            </a:r>
            <a:r>
              <a:rPr lang="tr-TR" dirty="0" smtClean="0"/>
              <a:t> işlikleri </a:t>
            </a:r>
            <a:r>
              <a:rPr lang="tr-TR" dirty="0" err="1" smtClean="0"/>
              <a:t>diýlip</a:t>
            </a:r>
            <a:r>
              <a:rPr lang="tr-TR" dirty="0" smtClean="0"/>
              <a:t> hem </a:t>
            </a:r>
            <a:r>
              <a:rPr lang="tr-TR" dirty="0" err="1" smtClean="0"/>
              <a:t>atlandyrylýarlar</a:t>
            </a:r>
            <a:r>
              <a:rPr lang="tr-TR" dirty="0" smtClean="0"/>
              <a:t>. </a:t>
            </a:r>
          </a:p>
          <a:p>
            <a:pPr algn="just"/>
            <a:r>
              <a:rPr lang="tr-TR" dirty="0" err="1" smtClean="0"/>
              <a:t>Beýle</a:t>
            </a:r>
            <a:r>
              <a:rPr lang="tr-TR" dirty="0" smtClean="0"/>
              <a:t> </a:t>
            </a:r>
            <a:r>
              <a:rPr lang="tr-TR" dirty="0" err="1" smtClean="0"/>
              <a:t>gymyldy</a:t>
            </a:r>
            <a:r>
              <a:rPr lang="tr-TR" dirty="0" smtClean="0"/>
              <a:t> </a:t>
            </a:r>
            <a:r>
              <a:rPr lang="tr-TR" dirty="0" err="1" smtClean="0"/>
              <a:t>zadyň</a:t>
            </a:r>
            <a:r>
              <a:rPr lang="tr-TR" dirty="0" smtClean="0"/>
              <a:t> </a:t>
            </a:r>
            <a:r>
              <a:rPr lang="tr-TR" dirty="0" err="1" smtClean="0"/>
              <a:t>hereket</a:t>
            </a:r>
            <a:r>
              <a:rPr lang="tr-TR" dirty="0" smtClean="0"/>
              <a:t> </a:t>
            </a:r>
            <a:r>
              <a:rPr lang="tr-TR" dirty="0" err="1" smtClean="0"/>
              <a:t>netijesinde</a:t>
            </a:r>
            <a:r>
              <a:rPr lang="tr-TR" dirty="0" smtClean="0"/>
              <a:t> bir </a:t>
            </a:r>
            <a:r>
              <a:rPr lang="tr-TR" dirty="0" err="1" smtClean="0"/>
              <a:t>ýerden</a:t>
            </a:r>
            <a:r>
              <a:rPr lang="tr-TR" dirty="0" smtClean="0"/>
              <a:t> </a:t>
            </a:r>
            <a:r>
              <a:rPr lang="tr-TR" dirty="0" err="1" smtClean="0"/>
              <a:t>ikinji</a:t>
            </a:r>
            <a:r>
              <a:rPr lang="tr-TR" dirty="0" smtClean="0"/>
              <a:t> bir </a:t>
            </a:r>
            <a:r>
              <a:rPr lang="tr-TR" dirty="0" err="1" smtClean="0"/>
              <a:t>ýere</a:t>
            </a:r>
            <a:r>
              <a:rPr lang="tr-TR" dirty="0" smtClean="0"/>
              <a:t> </a:t>
            </a:r>
            <a:r>
              <a:rPr lang="tr-TR" dirty="0" err="1" smtClean="0"/>
              <a:t>ornuny</a:t>
            </a:r>
            <a:r>
              <a:rPr lang="tr-TR" dirty="0" smtClean="0"/>
              <a:t> </a:t>
            </a:r>
            <a:r>
              <a:rPr lang="tr-TR" dirty="0" err="1" smtClean="0"/>
              <a:t>üýtgetmegi</a:t>
            </a:r>
            <a:r>
              <a:rPr lang="tr-TR" dirty="0" smtClean="0"/>
              <a:t> bilen </a:t>
            </a:r>
            <a:r>
              <a:rPr lang="tr-TR" dirty="0" err="1" smtClean="0"/>
              <a:t>bagly</a:t>
            </a:r>
            <a:r>
              <a:rPr lang="tr-TR" dirty="0" smtClean="0"/>
              <a:t> </a:t>
            </a:r>
            <a:r>
              <a:rPr lang="tr-TR" dirty="0" err="1" smtClean="0"/>
              <a:t>bolýar</a:t>
            </a:r>
            <a:r>
              <a:rPr lang="tr-TR" dirty="0" smtClean="0"/>
              <a:t>. </a:t>
            </a:r>
          </a:p>
          <a:p>
            <a:pPr algn="just"/>
            <a:r>
              <a:rPr lang="tr-TR" dirty="0" err="1" smtClean="0"/>
              <a:t>Munda</a:t>
            </a:r>
            <a:r>
              <a:rPr lang="tr-TR" dirty="0" smtClean="0"/>
              <a:t> </a:t>
            </a:r>
            <a:r>
              <a:rPr lang="tr-TR" dirty="0" err="1" smtClean="0"/>
              <a:t>esasan</a:t>
            </a:r>
            <a:r>
              <a:rPr lang="tr-TR" dirty="0" smtClean="0"/>
              <a:t>, göze </a:t>
            </a:r>
            <a:r>
              <a:rPr lang="tr-TR" dirty="0" err="1" smtClean="0"/>
              <a:t>görünýän</a:t>
            </a:r>
            <a:r>
              <a:rPr lang="tr-TR" dirty="0" smtClean="0"/>
              <a:t> </a:t>
            </a:r>
            <a:r>
              <a:rPr lang="tr-TR" dirty="0" err="1" smtClean="0"/>
              <a:t>hereket</a:t>
            </a:r>
            <a:r>
              <a:rPr lang="tr-TR" dirty="0" smtClean="0"/>
              <a:t> nazarda </a:t>
            </a:r>
            <a:r>
              <a:rPr lang="tr-TR" dirty="0" err="1" smtClean="0"/>
              <a:t>tutulýar</a:t>
            </a:r>
            <a:r>
              <a:rPr lang="tr-TR" dirty="0" smtClean="0"/>
              <a:t>. </a:t>
            </a:r>
          </a:p>
          <a:p>
            <a:pPr algn="just"/>
            <a:endParaRPr lang="tr-TR" dirty="0" smtClean="0"/>
          </a:p>
          <a:p>
            <a:pPr algn="just">
              <a:buFont typeface="Wingdings" pitchFamily="2" charset="2"/>
              <a:buChar char="ü"/>
            </a:pPr>
            <a:r>
              <a:rPr lang="tr-TR" b="1" i="1" dirty="0" err="1" smtClean="0"/>
              <a:t>Maşyn</a:t>
            </a:r>
            <a:r>
              <a:rPr lang="tr-TR" b="1" i="1" dirty="0" smtClean="0"/>
              <a:t> </a:t>
            </a:r>
            <a:r>
              <a:rPr lang="tr-TR" b="1" i="1" dirty="0" err="1" smtClean="0"/>
              <a:t>ýöreýär</a:t>
            </a:r>
            <a:r>
              <a:rPr lang="tr-TR" b="1" i="1" dirty="0" smtClean="0"/>
              <a:t>.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i="1" dirty="0" smtClean="0"/>
              <a:t>Ol </a:t>
            </a:r>
            <a:r>
              <a:rPr lang="tr-TR" b="1" i="1" dirty="0" err="1" smtClean="0"/>
              <a:t>ýerinden</a:t>
            </a:r>
            <a:r>
              <a:rPr lang="tr-TR" b="1" i="1" dirty="0" smtClean="0"/>
              <a:t> </a:t>
            </a:r>
            <a:r>
              <a:rPr lang="tr-TR" b="1" i="1" dirty="0" err="1" smtClean="0"/>
              <a:t>turdy</a:t>
            </a:r>
            <a:r>
              <a:rPr lang="tr-TR" b="1" i="1" dirty="0" smtClean="0"/>
              <a:t>.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i="1" dirty="0" err="1" smtClean="0"/>
              <a:t>Talyplar</a:t>
            </a:r>
            <a:r>
              <a:rPr lang="tr-TR" b="1" i="1" dirty="0" smtClean="0"/>
              <a:t> geldiler</a:t>
            </a:r>
            <a:r>
              <a:rPr lang="tr-TR" i="1" dirty="0" smtClean="0"/>
              <a:t>.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538559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1907704" y="908720"/>
            <a:ext cx="5040560" cy="61555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HAFTALIK DERSLER </a:t>
            </a:r>
          </a:p>
          <a:p>
            <a:pPr algn="ctr"/>
            <a:r>
              <a:rPr lang="tr-TR" sz="1600" b="1" dirty="0" smtClean="0"/>
              <a:t>13. </a:t>
            </a:r>
            <a:r>
              <a:rPr lang="tr-TR" sz="1600" b="1" dirty="0"/>
              <a:t>Hafta	</a:t>
            </a:r>
            <a:r>
              <a:rPr lang="tr-TR" sz="1600" dirty="0" smtClean="0"/>
              <a:t> </a:t>
            </a:r>
            <a:r>
              <a:rPr lang="tr-TR" sz="1600" b="1" dirty="0" smtClean="0"/>
              <a:t>Fiil ve fiil yapımı </a:t>
            </a:r>
            <a:endParaRPr lang="tr-TR" sz="1600" b="1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92280" y="836712"/>
            <a:ext cx="1085182" cy="1402202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905" y="806069"/>
            <a:ext cx="828092" cy="1237676"/>
          </a:xfrm>
          <a:prstGeom prst="rect">
            <a:avLst/>
          </a:prstGeom>
        </p:spPr>
      </p:pic>
      <p:sp>
        <p:nvSpPr>
          <p:cNvPr id="9" name="8 Dikdörtgen"/>
          <p:cNvSpPr/>
          <p:nvPr/>
        </p:nvSpPr>
        <p:spPr>
          <a:xfrm>
            <a:off x="2123728" y="1628800"/>
            <a:ext cx="4950296" cy="369332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just"/>
            <a:r>
              <a:rPr lang="tr-TR" b="1" dirty="0" err="1" smtClean="0"/>
              <a:t>IŞLIKLERIŇ</a:t>
            </a:r>
            <a:r>
              <a:rPr lang="tr-TR" b="1" dirty="0" smtClean="0"/>
              <a:t> </a:t>
            </a:r>
            <a:r>
              <a:rPr lang="tr-TR" b="1" dirty="0" err="1" smtClean="0"/>
              <a:t>LEKSIK</a:t>
            </a:r>
            <a:r>
              <a:rPr lang="tr-TR" b="1" dirty="0" smtClean="0"/>
              <a:t>-</a:t>
            </a:r>
            <a:r>
              <a:rPr lang="tr-TR" b="1" dirty="0" err="1" smtClean="0"/>
              <a:t>GRAMMATIK</a:t>
            </a:r>
            <a:r>
              <a:rPr lang="tr-TR" b="1" dirty="0" smtClean="0"/>
              <a:t> </a:t>
            </a:r>
            <a:r>
              <a:rPr lang="tr-TR" b="1" dirty="0" err="1" smtClean="0"/>
              <a:t>AÝRATYNLYKLARY</a:t>
            </a:r>
            <a:r>
              <a:rPr lang="tr-TR" b="1" dirty="0" smtClean="0"/>
              <a:t> </a:t>
            </a:r>
            <a:endParaRPr lang="tr-TR" dirty="0"/>
          </a:p>
        </p:txBody>
      </p:sp>
      <p:sp>
        <p:nvSpPr>
          <p:cNvPr id="8" name="7 Dikdörtgen"/>
          <p:cNvSpPr/>
          <p:nvPr/>
        </p:nvSpPr>
        <p:spPr>
          <a:xfrm>
            <a:off x="971600" y="2274838"/>
            <a:ext cx="6912768" cy="341632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just"/>
            <a:r>
              <a:rPr lang="tr-TR" b="1" dirty="0" smtClean="0">
                <a:solidFill>
                  <a:srgbClr val="FF0000"/>
                </a:solidFill>
              </a:rPr>
              <a:t>2. </a:t>
            </a:r>
            <a:r>
              <a:rPr lang="tr-TR" b="1" dirty="0" err="1" smtClean="0">
                <a:solidFill>
                  <a:srgbClr val="FF0000"/>
                </a:solidFill>
              </a:rPr>
              <a:t>Hereket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b="1" dirty="0" err="1" smtClean="0">
                <a:solidFill>
                  <a:srgbClr val="FF0000"/>
                </a:solidFill>
              </a:rPr>
              <a:t>düşünjesini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b="1" dirty="0" err="1" smtClean="0">
                <a:solidFill>
                  <a:srgbClr val="FF0000"/>
                </a:solidFill>
              </a:rPr>
              <a:t>bildirýän</a:t>
            </a:r>
            <a:r>
              <a:rPr lang="tr-TR" b="1" dirty="0" smtClean="0">
                <a:solidFill>
                  <a:srgbClr val="FF0000"/>
                </a:solidFill>
              </a:rPr>
              <a:t> işlikler. </a:t>
            </a:r>
          </a:p>
          <a:p>
            <a:pPr algn="just"/>
            <a:endParaRPr lang="tr-TR" b="1" dirty="0" smtClean="0">
              <a:solidFill>
                <a:srgbClr val="FF0000"/>
              </a:solidFill>
            </a:endParaRPr>
          </a:p>
          <a:p>
            <a:pPr algn="just"/>
            <a:r>
              <a:rPr lang="tr-TR" dirty="0" smtClean="0"/>
              <a:t>Statik işlikler göze </a:t>
            </a:r>
            <a:r>
              <a:rPr lang="tr-TR" dirty="0" err="1" smtClean="0"/>
              <a:t>görünmeýän</a:t>
            </a:r>
            <a:r>
              <a:rPr lang="tr-TR" dirty="0" smtClean="0"/>
              <a:t> hereketi </a:t>
            </a:r>
            <a:r>
              <a:rPr lang="tr-TR" dirty="0" err="1" smtClean="0"/>
              <a:t>aňladýarlar</a:t>
            </a:r>
            <a:r>
              <a:rPr lang="tr-TR" dirty="0" smtClean="0"/>
              <a:t>. </a:t>
            </a:r>
          </a:p>
          <a:p>
            <a:pPr algn="just"/>
            <a:r>
              <a:rPr lang="tr-TR" dirty="0" err="1" smtClean="0"/>
              <a:t>Asuda</a:t>
            </a:r>
            <a:r>
              <a:rPr lang="tr-TR" dirty="0" smtClean="0"/>
              <a:t> </a:t>
            </a:r>
            <a:r>
              <a:rPr lang="tr-TR" dirty="0" err="1" smtClean="0"/>
              <a:t>halda</a:t>
            </a:r>
            <a:r>
              <a:rPr lang="tr-TR" dirty="0" smtClean="0"/>
              <a:t> duran </a:t>
            </a:r>
            <a:r>
              <a:rPr lang="tr-TR" dirty="0" err="1" smtClean="0"/>
              <a:t>zatlaryň</a:t>
            </a:r>
            <a:r>
              <a:rPr lang="tr-TR" dirty="0" smtClean="0"/>
              <a:t> </a:t>
            </a:r>
            <a:r>
              <a:rPr lang="tr-TR" dirty="0" err="1" smtClean="0"/>
              <a:t>hemişe</a:t>
            </a:r>
            <a:r>
              <a:rPr lang="tr-TR" dirty="0" smtClean="0"/>
              <a:t> </a:t>
            </a:r>
            <a:r>
              <a:rPr lang="tr-TR" dirty="0" err="1" smtClean="0"/>
              <a:t>hereketdedigi</a:t>
            </a:r>
            <a:r>
              <a:rPr lang="tr-TR" dirty="0" smtClean="0"/>
              <a:t> bilen </a:t>
            </a:r>
            <a:r>
              <a:rPr lang="tr-TR" dirty="0" err="1" smtClean="0"/>
              <a:t>bagly</a:t>
            </a:r>
            <a:r>
              <a:rPr lang="tr-TR" dirty="0" smtClean="0"/>
              <a:t> </a:t>
            </a:r>
            <a:r>
              <a:rPr lang="tr-TR" dirty="0" err="1" smtClean="0"/>
              <a:t>düşünjä</a:t>
            </a:r>
            <a:r>
              <a:rPr lang="tr-TR" dirty="0" smtClean="0"/>
              <a:t> </a:t>
            </a:r>
            <a:r>
              <a:rPr lang="tr-TR" dirty="0" err="1" smtClean="0"/>
              <a:t>görä</a:t>
            </a:r>
            <a:r>
              <a:rPr lang="tr-TR" dirty="0" smtClean="0"/>
              <a:t> </a:t>
            </a:r>
            <a:r>
              <a:rPr lang="tr-TR" dirty="0" err="1" smtClean="0"/>
              <a:t>predmetler</a:t>
            </a:r>
            <a:r>
              <a:rPr lang="tr-TR" dirty="0" smtClean="0"/>
              <a:t> hiç </a:t>
            </a:r>
            <a:r>
              <a:rPr lang="tr-TR" dirty="0" err="1" smtClean="0"/>
              <a:t>hili</a:t>
            </a:r>
            <a:r>
              <a:rPr lang="tr-TR" dirty="0" smtClean="0"/>
              <a:t> </a:t>
            </a:r>
            <a:r>
              <a:rPr lang="tr-TR" dirty="0" err="1" smtClean="0"/>
              <a:t>hereket</a:t>
            </a:r>
            <a:r>
              <a:rPr lang="tr-TR" dirty="0" smtClean="0"/>
              <a:t> etmese-de </a:t>
            </a:r>
            <a:r>
              <a:rPr lang="tr-TR" dirty="0" err="1" smtClean="0"/>
              <a:t>olaryň</a:t>
            </a:r>
            <a:r>
              <a:rPr lang="tr-TR" dirty="0" smtClean="0"/>
              <a:t> içinde </a:t>
            </a:r>
            <a:r>
              <a:rPr lang="tr-TR" dirty="0" err="1" smtClean="0"/>
              <a:t>dürli</a:t>
            </a:r>
            <a:r>
              <a:rPr lang="tr-TR" dirty="0" smtClean="0"/>
              <a:t> prosesler </a:t>
            </a:r>
            <a:r>
              <a:rPr lang="tr-TR" dirty="0" err="1" smtClean="0"/>
              <a:t>dowam</a:t>
            </a:r>
            <a:r>
              <a:rPr lang="tr-TR" dirty="0" smtClean="0"/>
              <a:t> edýär. </a:t>
            </a:r>
          </a:p>
          <a:p>
            <a:pPr algn="just"/>
            <a:endParaRPr lang="tr-TR" b="1" dirty="0" smtClean="0"/>
          </a:p>
          <a:p>
            <a:pPr algn="just">
              <a:buFont typeface="Wingdings" pitchFamily="2" charset="2"/>
              <a:buChar char="ü"/>
            </a:pPr>
            <a:r>
              <a:rPr lang="tr-TR" b="1" dirty="0" smtClean="0"/>
              <a:t> </a:t>
            </a:r>
            <a:r>
              <a:rPr lang="tr-TR" b="1" i="1" dirty="0" smtClean="0"/>
              <a:t>Agaç </a:t>
            </a:r>
            <a:r>
              <a:rPr lang="tr-TR" b="1" i="1" dirty="0" err="1" smtClean="0"/>
              <a:t>ösýär</a:t>
            </a:r>
            <a:r>
              <a:rPr lang="tr-TR" b="1" i="1" dirty="0" smtClean="0"/>
              <a:t>.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i="1" dirty="0" smtClean="0"/>
              <a:t>Adam </a:t>
            </a:r>
            <a:r>
              <a:rPr lang="tr-TR" b="1" i="1" dirty="0" err="1" smtClean="0"/>
              <a:t>oýlanýar</a:t>
            </a:r>
            <a:r>
              <a:rPr lang="tr-TR" b="1" i="1" dirty="0" smtClean="0"/>
              <a:t>.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i="1" dirty="0" err="1" smtClean="0"/>
              <a:t>Çaga</a:t>
            </a:r>
            <a:r>
              <a:rPr lang="tr-TR" b="1" i="1" dirty="0" smtClean="0"/>
              <a:t> </a:t>
            </a:r>
            <a:r>
              <a:rPr lang="tr-TR" b="1" i="1" dirty="0" err="1" smtClean="0"/>
              <a:t>ulalýar</a:t>
            </a:r>
            <a:r>
              <a:rPr lang="tr-TR" b="1" i="1" dirty="0" smtClean="0"/>
              <a:t>.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i="1" dirty="0" smtClean="0"/>
              <a:t>Oglan </a:t>
            </a:r>
            <a:r>
              <a:rPr lang="tr-TR" b="1" i="1" dirty="0" err="1" smtClean="0"/>
              <a:t>dymýar</a:t>
            </a:r>
            <a:r>
              <a:rPr lang="tr-TR" b="1" i="1" dirty="0" smtClean="0"/>
              <a:t>.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i="1" dirty="0" smtClean="0"/>
              <a:t>Gyz şol </a:t>
            </a:r>
            <a:r>
              <a:rPr lang="tr-TR" b="1" i="1" dirty="0" err="1" smtClean="0"/>
              <a:t>wakany</a:t>
            </a:r>
            <a:r>
              <a:rPr lang="tr-TR" b="1" i="1" dirty="0" smtClean="0"/>
              <a:t> </a:t>
            </a:r>
            <a:r>
              <a:rPr lang="tr-TR" b="1" i="1" dirty="0" err="1" smtClean="0"/>
              <a:t>ýatlady</a:t>
            </a:r>
            <a:r>
              <a:rPr lang="tr-TR" b="1" i="1" dirty="0" smtClean="0"/>
              <a:t>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538559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a Tasarımı">
  <a:themeElements>
    <a:clrScheme name="Açılar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lga Biçimi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2025</TotalTime>
  <Words>1056</Words>
  <Application>Microsoft Office PowerPoint</Application>
  <PresentationFormat>Ekran Gösterisi (4:3)</PresentationFormat>
  <Paragraphs>204</Paragraphs>
  <Slides>20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20</vt:i4>
      </vt:variant>
    </vt:vector>
  </HeadingPairs>
  <TitlesOfParts>
    <vt:vector size="24" baseType="lpstr">
      <vt:lpstr>Arial</vt:lpstr>
      <vt:lpstr>Calibri</vt:lpstr>
      <vt:lpstr>Wingdings</vt:lpstr>
      <vt:lpstr>Moda Tasarımı</vt:lpstr>
      <vt:lpstr>ANKARA ÜNİVERSİTESİ DİL VE TARİH-COĞRAFYA FAKÜLTESİ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Pc</dc:creator>
  <cp:lastModifiedBy>Windows Kullanıcısı</cp:lastModifiedBy>
  <cp:revision>282</cp:revision>
  <dcterms:created xsi:type="dcterms:W3CDTF">2016-09-19T14:10:52Z</dcterms:created>
  <dcterms:modified xsi:type="dcterms:W3CDTF">2018-04-24T06:38:14Z</dcterms:modified>
</cp:coreProperties>
</file>