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tr-TR"/>
              <a:t>Asıl başlık stili için tıklatın</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1D7F4D04-2BF8-45DC-AF50-A343FE856618}" type="datetimeFigureOut">
              <a:rPr lang="tr-TR" smtClean="0"/>
              <a:t>23.04.2020</a:t>
            </a:fld>
            <a:endParaRPr lang="tr-TR"/>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tr-TR"/>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4980E9EE-7475-486D-8BCA-446EBC66DA77}" type="slidenum">
              <a:rPr lang="tr-TR" smtClean="0"/>
              <a:t>‹#›</a:t>
            </a:fld>
            <a:endParaRPr lang="tr-TR"/>
          </a:p>
        </p:txBody>
      </p:sp>
    </p:spTree>
    <p:extLst>
      <p:ext uri="{BB962C8B-B14F-4D97-AF65-F5344CB8AC3E}">
        <p14:creationId xmlns:p14="http://schemas.microsoft.com/office/powerpoint/2010/main" val="5508440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1D7F4D04-2BF8-45DC-AF50-A343FE856618}" type="datetimeFigureOut">
              <a:rPr lang="tr-TR" smtClean="0"/>
              <a:t>23.04.2020</a:t>
            </a:fld>
            <a:endParaRPr lang="tr-TR"/>
          </a:p>
        </p:txBody>
      </p:sp>
      <p:sp>
        <p:nvSpPr>
          <p:cNvPr id="6" name="Footer Placeholder 5"/>
          <p:cNvSpPr>
            <a:spLocks noGrp="1"/>
          </p:cNvSpPr>
          <p:nvPr>
            <p:ph type="ftr" sz="quarter" idx="11"/>
          </p:nvPr>
        </p:nvSpPr>
        <p:spPr/>
        <p:txBody>
          <a:bodyPr/>
          <a:lstStyle/>
          <a:p>
            <a:endParaRPr lang="tr-T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4980E9EE-7475-486D-8BCA-446EBC66DA77}" type="slidenum">
              <a:rPr lang="tr-TR" smtClean="0"/>
              <a:t>‹#›</a:t>
            </a:fld>
            <a:endParaRPr lang="tr-TR"/>
          </a:p>
        </p:txBody>
      </p:sp>
    </p:spTree>
    <p:extLst>
      <p:ext uri="{BB962C8B-B14F-4D97-AF65-F5344CB8AC3E}">
        <p14:creationId xmlns:p14="http://schemas.microsoft.com/office/powerpoint/2010/main" val="41958894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tr-TR"/>
              <a:t>Asıl başlık stili için tıklatın</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1D7F4D04-2BF8-45DC-AF50-A343FE856618}" type="datetimeFigureOut">
              <a:rPr lang="tr-TR" smtClean="0"/>
              <a:t>23.04.2020</a:t>
            </a:fld>
            <a:endParaRPr lang="tr-TR"/>
          </a:p>
        </p:txBody>
      </p:sp>
      <p:sp>
        <p:nvSpPr>
          <p:cNvPr id="5" name="Footer Placeholder 4"/>
          <p:cNvSpPr>
            <a:spLocks noGrp="1"/>
          </p:cNvSpPr>
          <p:nvPr>
            <p:ph type="ftr" sz="quarter" idx="11"/>
          </p:nvPr>
        </p:nvSpPr>
        <p:spPr/>
        <p:txBody>
          <a:bodyPr/>
          <a:lstStyle/>
          <a:p>
            <a:endParaRPr lang="tr-T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4980E9EE-7475-486D-8BCA-446EBC66DA77}" type="slidenum">
              <a:rPr lang="tr-TR" smtClean="0"/>
              <a:t>‹#›</a:t>
            </a:fld>
            <a:endParaRPr lang="tr-TR"/>
          </a:p>
        </p:txBody>
      </p:sp>
    </p:spTree>
    <p:extLst>
      <p:ext uri="{BB962C8B-B14F-4D97-AF65-F5344CB8AC3E}">
        <p14:creationId xmlns:p14="http://schemas.microsoft.com/office/powerpoint/2010/main" val="26152826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tr-TR"/>
              <a:t>Asıl başlık stili için tıklatın</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1D7F4D04-2BF8-45DC-AF50-A343FE856618}" type="datetimeFigureOut">
              <a:rPr lang="tr-TR" smtClean="0"/>
              <a:t>23.04.2020</a:t>
            </a:fld>
            <a:endParaRPr lang="tr-TR"/>
          </a:p>
        </p:txBody>
      </p:sp>
      <p:sp>
        <p:nvSpPr>
          <p:cNvPr id="5" name="Footer Placeholder 4"/>
          <p:cNvSpPr>
            <a:spLocks noGrp="1"/>
          </p:cNvSpPr>
          <p:nvPr>
            <p:ph type="ftr" sz="quarter" idx="11"/>
          </p:nvPr>
        </p:nvSpPr>
        <p:spPr/>
        <p:txBody>
          <a:bodyPr/>
          <a:lstStyle/>
          <a:p>
            <a:endParaRPr lang="tr-TR"/>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4980E9EE-7475-486D-8BCA-446EBC66DA77}" type="slidenum">
              <a:rPr lang="tr-TR" smtClean="0"/>
              <a:t>‹#›</a:t>
            </a:fld>
            <a:endParaRPr lang="tr-TR"/>
          </a:p>
        </p:txBody>
      </p:sp>
    </p:spTree>
    <p:extLst>
      <p:ext uri="{BB962C8B-B14F-4D97-AF65-F5344CB8AC3E}">
        <p14:creationId xmlns:p14="http://schemas.microsoft.com/office/powerpoint/2010/main" val="10987751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1D7F4D04-2BF8-45DC-AF50-A343FE856618}" type="datetimeFigureOut">
              <a:rPr lang="tr-TR" smtClean="0"/>
              <a:t>23.04.2020</a:t>
            </a:fld>
            <a:endParaRPr lang="tr-TR"/>
          </a:p>
        </p:txBody>
      </p:sp>
      <p:sp>
        <p:nvSpPr>
          <p:cNvPr id="5" name="Footer Placeholder 4"/>
          <p:cNvSpPr>
            <a:spLocks noGrp="1"/>
          </p:cNvSpPr>
          <p:nvPr>
            <p:ph type="ftr" sz="quarter" idx="11"/>
          </p:nvPr>
        </p:nvSpPr>
        <p:spPr/>
        <p:txBody>
          <a:bodyPr/>
          <a:lstStyle/>
          <a:p>
            <a:endParaRPr lang="tr-T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4980E9EE-7475-486D-8BCA-446EBC66DA77}" type="slidenum">
              <a:rPr lang="tr-TR" smtClean="0"/>
              <a:t>‹#›</a:t>
            </a:fld>
            <a:endParaRPr lang="tr-TR"/>
          </a:p>
        </p:txBody>
      </p:sp>
    </p:spTree>
    <p:extLst>
      <p:ext uri="{BB962C8B-B14F-4D97-AF65-F5344CB8AC3E}">
        <p14:creationId xmlns:p14="http://schemas.microsoft.com/office/powerpoint/2010/main" val="34133532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tr-TR"/>
              <a:t>Asıl başlık stili için tıklatın</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1D7F4D04-2BF8-45DC-AF50-A343FE856618}" type="datetimeFigureOut">
              <a:rPr lang="tr-TR" smtClean="0"/>
              <a:t>23.04.2020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4980E9EE-7475-486D-8BCA-446EBC66DA77}" type="slidenum">
              <a:rPr lang="tr-TR" smtClean="0"/>
              <a:t>‹#›</a:t>
            </a:fld>
            <a:endParaRPr lang="tr-TR"/>
          </a:p>
        </p:txBody>
      </p:sp>
    </p:spTree>
    <p:extLst>
      <p:ext uri="{BB962C8B-B14F-4D97-AF65-F5344CB8AC3E}">
        <p14:creationId xmlns:p14="http://schemas.microsoft.com/office/powerpoint/2010/main" val="36955318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tr-TR"/>
              <a:t>Asıl başlık stili için tıklatın</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1D7F4D04-2BF8-45DC-AF50-A343FE856618}" type="datetimeFigureOut">
              <a:rPr lang="tr-TR" smtClean="0"/>
              <a:t>23.04.2020</a:t>
            </a:fld>
            <a:endParaRPr lang="tr-TR"/>
          </a:p>
        </p:txBody>
      </p:sp>
      <p:sp>
        <p:nvSpPr>
          <p:cNvPr id="8" name="Footer Placeholder 7"/>
          <p:cNvSpPr>
            <a:spLocks noGrp="1"/>
          </p:cNvSpPr>
          <p:nvPr>
            <p:ph type="ftr" sz="quarter" idx="11"/>
          </p:nvPr>
        </p:nvSpPr>
        <p:spPr>
          <a:xfrm>
            <a:off x="561111" y="6391838"/>
            <a:ext cx="3644282" cy="304801"/>
          </a:xfrm>
        </p:spPr>
        <p:txBody>
          <a:bodyPr/>
          <a:lstStyle/>
          <a:p>
            <a:endParaRPr lang="tr-TR"/>
          </a:p>
        </p:txBody>
      </p:sp>
      <p:sp>
        <p:nvSpPr>
          <p:cNvPr id="9" name="Slide Number Placeholder 8"/>
          <p:cNvSpPr>
            <a:spLocks noGrp="1"/>
          </p:cNvSpPr>
          <p:nvPr>
            <p:ph type="sldNum" sz="quarter" idx="12"/>
          </p:nvPr>
        </p:nvSpPr>
        <p:spPr/>
        <p:txBody>
          <a:bodyPr/>
          <a:lstStyle/>
          <a:p>
            <a:fld id="{4980E9EE-7475-486D-8BCA-446EBC66DA77}" type="slidenum">
              <a:rPr lang="tr-TR" smtClean="0"/>
              <a:t>‹#›</a:t>
            </a:fld>
            <a:endParaRPr lang="tr-TR"/>
          </a:p>
        </p:txBody>
      </p:sp>
    </p:spTree>
    <p:extLst>
      <p:ext uri="{BB962C8B-B14F-4D97-AF65-F5344CB8AC3E}">
        <p14:creationId xmlns:p14="http://schemas.microsoft.com/office/powerpoint/2010/main" val="37941848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1D7F4D04-2BF8-45DC-AF50-A343FE856618}" type="datetimeFigureOut">
              <a:rPr lang="tr-TR" smtClean="0"/>
              <a:t>23.04.2020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980E9EE-7475-486D-8BCA-446EBC66DA77}" type="slidenum">
              <a:rPr lang="tr-TR" smtClean="0"/>
              <a:t>‹#›</a:t>
            </a:fld>
            <a:endParaRPr lang="tr-TR"/>
          </a:p>
        </p:txBody>
      </p:sp>
    </p:spTree>
    <p:extLst>
      <p:ext uri="{BB962C8B-B14F-4D97-AF65-F5344CB8AC3E}">
        <p14:creationId xmlns:p14="http://schemas.microsoft.com/office/powerpoint/2010/main" val="2919438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tr-TR"/>
              <a:t>Asıl başlık stili için tıklatın</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1D7F4D04-2BF8-45DC-AF50-A343FE856618}" type="datetimeFigureOut">
              <a:rPr lang="tr-TR" smtClean="0"/>
              <a:t>23.04.2020</a:t>
            </a:fld>
            <a:endParaRPr lang="tr-TR"/>
          </a:p>
        </p:txBody>
      </p:sp>
      <p:sp>
        <p:nvSpPr>
          <p:cNvPr id="5" name="Footer Placeholder 4"/>
          <p:cNvSpPr>
            <a:spLocks noGrp="1"/>
          </p:cNvSpPr>
          <p:nvPr>
            <p:ph type="ftr" sz="quarter" idx="11"/>
          </p:nvPr>
        </p:nvSpPr>
        <p:spPr/>
        <p:txBody>
          <a:bodyPr/>
          <a:lstStyle/>
          <a:p>
            <a:endParaRPr lang="tr-T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4980E9EE-7475-486D-8BCA-446EBC66DA77}" type="slidenum">
              <a:rPr lang="tr-TR" smtClean="0"/>
              <a:t>‹#›</a:t>
            </a:fld>
            <a:endParaRPr lang="tr-TR"/>
          </a:p>
        </p:txBody>
      </p:sp>
    </p:spTree>
    <p:extLst>
      <p:ext uri="{BB962C8B-B14F-4D97-AF65-F5344CB8AC3E}">
        <p14:creationId xmlns:p14="http://schemas.microsoft.com/office/powerpoint/2010/main" val="16746063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D7F4D04-2BF8-45DC-AF50-A343FE856618}" type="datetimeFigureOut">
              <a:rPr lang="tr-TR" smtClean="0"/>
              <a:t>23.04.2020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980E9EE-7475-486D-8BCA-446EBC66DA77}" type="slidenum">
              <a:rPr lang="tr-TR" smtClean="0"/>
              <a:t>‹#›</a:t>
            </a:fld>
            <a:endParaRPr lang="tr-TR"/>
          </a:p>
        </p:txBody>
      </p:sp>
    </p:spTree>
    <p:extLst>
      <p:ext uri="{BB962C8B-B14F-4D97-AF65-F5344CB8AC3E}">
        <p14:creationId xmlns:p14="http://schemas.microsoft.com/office/powerpoint/2010/main" val="32173246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1D7F4D04-2BF8-45DC-AF50-A343FE856618}" type="datetimeFigureOut">
              <a:rPr lang="tr-TR" smtClean="0"/>
              <a:t>23.04.2020</a:t>
            </a:fld>
            <a:endParaRPr lang="tr-TR"/>
          </a:p>
        </p:txBody>
      </p:sp>
      <p:sp>
        <p:nvSpPr>
          <p:cNvPr id="5" name="Footer Placeholder 4"/>
          <p:cNvSpPr>
            <a:spLocks noGrp="1"/>
          </p:cNvSpPr>
          <p:nvPr>
            <p:ph type="ftr" sz="quarter" idx="11"/>
          </p:nvPr>
        </p:nvSpPr>
        <p:spPr/>
        <p:txBody>
          <a:bodyPr/>
          <a:lstStyle/>
          <a:p>
            <a:endParaRPr lang="tr-T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4980E9EE-7475-486D-8BCA-446EBC66DA77}" type="slidenum">
              <a:rPr lang="tr-TR" smtClean="0"/>
              <a:t>‹#›</a:t>
            </a:fld>
            <a:endParaRPr lang="tr-TR"/>
          </a:p>
        </p:txBody>
      </p:sp>
    </p:spTree>
    <p:extLst>
      <p:ext uri="{BB962C8B-B14F-4D97-AF65-F5344CB8AC3E}">
        <p14:creationId xmlns:p14="http://schemas.microsoft.com/office/powerpoint/2010/main" val="6314057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1D7F4D04-2BF8-45DC-AF50-A343FE856618}" type="datetimeFigureOut">
              <a:rPr lang="tr-TR" smtClean="0"/>
              <a:t>23.04.2020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980E9EE-7475-486D-8BCA-446EBC66DA77}" type="slidenum">
              <a:rPr lang="tr-TR" smtClean="0"/>
              <a:t>‹#›</a:t>
            </a:fld>
            <a:endParaRPr lang="tr-TR"/>
          </a:p>
        </p:txBody>
      </p:sp>
    </p:spTree>
    <p:extLst>
      <p:ext uri="{BB962C8B-B14F-4D97-AF65-F5344CB8AC3E}">
        <p14:creationId xmlns:p14="http://schemas.microsoft.com/office/powerpoint/2010/main" val="4639194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1D7F4D04-2BF8-45DC-AF50-A343FE856618}" type="datetimeFigureOut">
              <a:rPr lang="tr-TR" smtClean="0"/>
              <a:t>23.04.2020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4980E9EE-7475-486D-8BCA-446EBC66DA77}" type="slidenum">
              <a:rPr lang="tr-TR" smtClean="0"/>
              <a:t>‹#›</a:t>
            </a:fld>
            <a:endParaRPr lang="tr-TR"/>
          </a:p>
        </p:txBody>
      </p:sp>
    </p:spTree>
    <p:extLst>
      <p:ext uri="{BB962C8B-B14F-4D97-AF65-F5344CB8AC3E}">
        <p14:creationId xmlns:p14="http://schemas.microsoft.com/office/powerpoint/2010/main" val="29466486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1D7F4D04-2BF8-45DC-AF50-A343FE856618}" type="datetimeFigureOut">
              <a:rPr lang="tr-TR" smtClean="0"/>
              <a:t>23.04.2020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4980E9EE-7475-486D-8BCA-446EBC66DA77}" type="slidenum">
              <a:rPr lang="tr-TR" smtClean="0"/>
              <a:t>‹#›</a:t>
            </a:fld>
            <a:endParaRPr lang="tr-TR"/>
          </a:p>
        </p:txBody>
      </p:sp>
    </p:spTree>
    <p:extLst>
      <p:ext uri="{BB962C8B-B14F-4D97-AF65-F5344CB8AC3E}">
        <p14:creationId xmlns:p14="http://schemas.microsoft.com/office/powerpoint/2010/main" val="18222783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7F4D04-2BF8-45DC-AF50-A343FE856618}" type="datetimeFigureOut">
              <a:rPr lang="tr-TR" smtClean="0"/>
              <a:t>23.04.2020</a:t>
            </a:fld>
            <a:endParaRPr lang="tr-TR"/>
          </a:p>
        </p:txBody>
      </p:sp>
      <p:sp>
        <p:nvSpPr>
          <p:cNvPr id="3" name="Footer Placeholder 2"/>
          <p:cNvSpPr>
            <a:spLocks noGrp="1"/>
          </p:cNvSpPr>
          <p:nvPr>
            <p:ph type="ftr" sz="quarter" idx="11"/>
          </p:nvPr>
        </p:nvSpPr>
        <p:spPr/>
        <p:txBody>
          <a:bodyPr/>
          <a:lstStyle/>
          <a:p>
            <a:endParaRPr lang="tr-TR"/>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4980E9EE-7475-486D-8BCA-446EBC66DA77}" type="slidenum">
              <a:rPr lang="tr-TR" smtClean="0"/>
              <a:t>‹#›</a:t>
            </a:fld>
            <a:endParaRPr lang="tr-TR"/>
          </a:p>
        </p:txBody>
      </p:sp>
    </p:spTree>
    <p:extLst>
      <p:ext uri="{BB962C8B-B14F-4D97-AF65-F5344CB8AC3E}">
        <p14:creationId xmlns:p14="http://schemas.microsoft.com/office/powerpoint/2010/main" val="2753949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tr-TR"/>
              <a:t>Asıl başlık stili için tıklatın</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1D7F4D04-2BF8-45DC-AF50-A343FE856618}" type="datetimeFigureOut">
              <a:rPr lang="tr-TR" smtClean="0"/>
              <a:t>23.04.2020</a:t>
            </a:fld>
            <a:endParaRPr lang="tr-TR"/>
          </a:p>
        </p:txBody>
      </p:sp>
      <p:sp>
        <p:nvSpPr>
          <p:cNvPr id="6" name="Footer Placeholder 5"/>
          <p:cNvSpPr>
            <a:spLocks noGrp="1"/>
          </p:cNvSpPr>
          <p:nvPr>
            <p:ph type="ftr" sz="quarter" idx="11"/>
          </p:nvPr>
        </p:nvSpPr>
        <p:spPr/>
        <p:txBody>
          <a:bodyPr/>
          <a:lstStyle/>
          <a:p>
            <a:endParaRPr lang="tr-T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4980E9EE-7475-486D-8BCA-446EBC66DA77}" type="slidenum">
              <a:rPr lang="tr-TR" smtClean="0"/>
              <a:t>‹#›</a:t>
            </a:fld>
            <a:endParaRPr lang="tr-TR"/>
          </a:p>
        </p:txBody>
      </p:sp>
    </p:spTree>
    <p:extLst>
      <p:ext uri="{BB962C8B-B14F-4D97-AF65-F5344CB8AC3E}">
        <p14:creationId xmlns:p14="http://schemas.microsoft.com/office/powerpoint/2010/main" val="35209364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tr-TR"/>
              <a:t>Resim eklemek için simgeyi tıklatın</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1D7F4D04-2BF8-45DC-AF50-A343FE856618}" type="datetimeFigureOut">
              <a:rPr lang="tr-TR" smtClean="0"/>
              <a:t>23.04.2020</a:t>
            </a:fld>
            <a:endParaRPr lang="tr-TR"/>
          </a:p>
        </p:txBody>
      </p:sp>
      <p:sp>
        <p:nvSpPr>
          <p:cNvPr id="6" name="Footer Placeholder 5"/>
          <p:cNvSpPr>
            <a:spLocks noGrp="1"/>
          </p:cNvSpPr>
          <p:nvPr>
            <p:ph type="ftr" sz="quarter" idx="11"/>
          </p:nvPr>
        </p:nvSpPr>
        <p:spPr/>
        <p:txBody>
          <a:bodyPr/>
          <a:lstStyle/>
          <a:p>
            <a:endParaRPr lang="tr-T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4980E9EE-7475-486D-8BCA-446EBC66DA77}" type="slidenum">
              <a:rPr lang="tr-TR" smtClean="0"/>
              <a:t>‹#›</a:t>
            </a:fld>
            <a:endParaRPr lang="tr-TR"/>
          </a:p>
        </p:txBody>
      </p:sp>
    </p:spTree>
    <p:extLst>
      <p:ext uri="{BB962C8B-B14F-4D97-AF65-F5344CB8AC3E}">
        <p14:creationId xmlns:p14="http://schemas.microsoft.com/office/powerpoint/2010/main" val="19965824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tr-TR"/>
              <a:t>Asıl başlık stili için tıklatın</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1D7F4D04-2BF8-45DC-AF50-A343FE856618}" type="datetimeFigureOut">
              <a:rPr lang="tr-TR" smtClean="0"/>
              <a:t>23.04.2020</a:t>
            </a:fld>
            <a:endParaRPr lang="tr-TR"/>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tr-TR"/>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4980E9EE-7475-486D-8BCA-446EBC66DA77}" type="slidenum">
              <a:rPr lang="tr-TR" smtClean="0"/>
              <a:t>‹#›</a:t>
            </a:fld>
            <a:endParaRPr lang="tr-TR"/>
          </a:p>
        </p:txBody>
      </p:sp>
    </p:spTree>
    <p:extLst>
      <p:ext uri="{BB962C8B-B14F-4D97-AF65-F5344CB8AC3E}">
        <p14:creationId xmlns:p14="http://schemas.microsoft.com/office/powerpoint/2010/main" val="85491299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Unvan 7"/>
          <p:cNvSpPr>
            <a:spLocks noGrp="1"/>
          </p:cNvSpPr>
          <p:nvPr>
            <p:ph type="title"/>
          </p:nvPr>
        </p:nvSpPr>
        <p:spPr/>
        <p:txBody>
          <a:bodyPr/>
          <a:lstStyle/>
          <a:p>
            <a:r>
              <a:rPr lang="tr-TR" b="1" dirty="0"/>
              <a:t>SAYISAL VERİLERLE GÜNÜMÜZDE SPOR</a:t>
            </a:r>
            <a:endParaRPr lang="tr-TR" dirty="0"/>
          </a:p>
        </p:txBody>
      </p:sp>
      <p:sp>
        <p:nvSpPr>
          <p:cNvPr id="9" name="İçerik Yer Tutucusu 8"/>
          <p:cNvSpPr>
            <a:spLocks noGrp="1"/>
          </p:cNvSpPr>
          <p:nvPr>
            <p:ph idx="1"/>
          </p:nvPr>
        </p:nvSpPr>
        <p:spPr/>
        <p:txBody>
          <a:bodyPr>
            <a:normAutofit/>
          </a:bodyPr>
          <a:lstStyle/>
          <a:p>
            <a:r>
              <a:rPr lang="tr-TR" dirty="0"/>
              <a:t>Ülkemizde sağlıklı yaşam sürdürmek ve boş zamanları değerlendirmek için fiziksel aktivitenin önemli olduğu geç anlaşılmıştır. </a:t>
            </a:r>
          </a:p>
          <a:p>
            <a:r>
              <a:rPr lang="tr-TR" dirty="0"/>
              <a:t>Son yıllarda sağlıklı yaşam için sporun gerekli olduğu konusunda, basın yayın organlarında yer alan programlar sayesinde kitle sporu önem kazanmıştır. </a:t>
            </a:r>
          </a:p>
          <a:p>
            <a:r>
              <a:rPr lang="tr-TR" dirty="0"/>
              <a:t>Özel spor salonlarında, halı sahalarda sporla uğraşan ya da sağlıklı yaşam için koşu ve yürüyüş yapan kişi sayısının küçümsenemeyecek ölçüde arttığı gözlenmektedir. </a:t>
            </a:r>
          </a:p>
          <a:p>
            <a:endParaRPr lang="tr-TR" dirty="0"/>
          </a:p>
        </p:txBody>
      </p:sp>
    </p:spTree>
    <p:extLst>
      <p:ext uri="{BB962C8B-B14F-4D97-AF65-F5344CB8AC3E}">
        <p14:creationId xmlns:p14="http://schemas.microsoft.com/office/powerpoint/2010/main" val="2101267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5"/>
          <p:cNvSpPr>
            <a:spLocks noGrp="1"/>
          </p:cNvSpPr>
          <p:nvPr>
            <p:ph type="title"/>
          </p:nvPr>
        </p:nvSpPr>
        <p:spPr/>
        <p:txBody>
          <a:bodyPr/>
          <a:lstStyle/>
          <a:p>
            <a:r>
              <a:rPr lang="tr-TR" b="1" dirty="0"/>
              <a:t>Çizelge 6- 2010 Yılı Spor Tesisleri Sayısı* </a:t>
            </a:r>
            <a:br>
              <a:rPr lang="tr-TR" dirty="0"/>
            </a:br>
            <a:endParaRPr lang="tr-TR" dirty="0"/>
          </a:p>
        </p:txBody>
      </p:sp>
      <p:graphicFrame>
        <p:nvGraphicFramePr>
          <p:cNvPr id="8" name="İçerik Yer Tutucusu 7"/>
          <p:cNvGraphicFramePr>
            <a:graphicFrameLocks noGrp="1"/>
          </p:cNvGraphicFramePr>
          <p:nvPr>
            <p:ph idx="1"/>
            <p:extLst>
              <p:ext uri="{D42A27DB-BD31-4B8C-83A1-F6EECF244321}">
                <p14:modId xmlns:p14="http://schemas.microsoft.com/office/powerpoint/2010/main" val="4129573010"/>
              </p:ext>
            </p:extLst>
          </p:nvPr>
        </p:nvGraphicFramePr>
        <p:xfrm>
          <a:off x="992947" y="1680632"/>
          <a:ext cx="9922563" cy="4876800"/>
        </p:xfrm>
        <a:graphic>
          <a:graphicData uri="http://schemas.openxmlformats.org/drawingml/2006/table">
            <a:tbl>
              <a:tblPr firstRow="1" firstCol="1" bandRow="1">
                <a:tableStyleId>{5C22544A-7EE6-4342-B048-85BDC9FD1C3A}</a:tableStyleId>
              </a:tblPr>
              <a:tblGrid>
                <a:gridCol w="2806406">
                  <a:extLst>
                    <a:ext uri="{9D8B030D-6E8A-4147-A177-3AD203B41FA5}">
                      <a16:colId xmlns:a16="http://schemas.microsoft.com/office/drawing/2014/main" val="20000"/>
                    </a:ext>
                  </a:extLst>
                </a:gridCol>
                <a:gridCol w="717321">
                  <a:extLst>
                    <a:ext uri="{9D8B030D-6E8A-4147-A177-3AD203B41FA5}">
                      <a16:colId xmlns:a16="http://schemas.microsoft.com/office/drawing/2014/main" val="20001"/>
                    </a:ext>
                  </a:extLst>
                </a:gridCol>
                <a:gridCol w="2622416">
                  <a:extLst>
                    <a:ext uri="{9D8B030D-6E8A-4147-A177-3AD203B41FA5}">
                      <a16:colId xmlns:a16="http://schemas.microsoft.com/office/drawing/2014/main" val="20002"/>
                    </a:ext>
                  </a:extLst>
                </a:gridCol>
                <a:gridCol w="678894">
                  <a:extLst>
                    <a:ext uri="{9D8B030D-6E8A-4147-A177-3AD203B41FA5}">
                      <a16:colId xmlns:a16="http://schemas.microsoft.com/office/drawing/2014/main" val="20003"/>
                    </a:ext>
                  </a:extLst>
                </a:gridCol>
                <a:gridCol w="2418632">
                  <a:extLst>
                    <a:ext uri="{9D8B030D-6E8A-4147-A177-3AD203B41FA5}">
                      <a16:colId xmlns:a16="http://schemas.microsoft.com/office/drawing/2014/main" val="20004"/>
                    </a:ext>
                  </a:extLst>
                </a:gridCol>
                <a:gridCol w="678894">
                  <a:extLst>
                    <a:ext uri="{9D8B030D-6E8A-4147-A177-3AD203B41FA5}">
                      <a16:colId xmlns:a16="http://schemas.microsoft.com/office/drawing/2014/main" val="20005"/>
                    </a:ext>
                  </a:extLst>
                </a:gridCol>
              </a:tblGrid>
              <a:tr h="219018">
                <a:tc>
                  <a:txBody>
                    <a:bodyPr/>
                    <a:lstStyle/>
                    <a:p>
                      <a:pPr algn="ctr">
                        <a:spcAft>
                          <a:spcPts val="0"/>
                        </a:spcAft>
                      </a:pPr>
                      <a:r>
                        <a:rPr lang="tr-TR" sz="1600" dirty="0">
                          <a:effectLst/>
                        </a:rPr>
                        <a:t>Tesis </a:t>
                      </a:r>
                      <a:endParaRPr lang="tr-TR" sz="16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600">
                          <a:effectLst/>
                        </a:rPr>
                        <a:t>Sayı</a:t>
                      </a:r>
                      <a:endParaRPr lang="tr-TR" sz="16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600">
                          <a:effectLst/>
                        </a:rPr>
                        <a:t>Tesis </a:t>
                      </a:r>
                      <a:endParaRPr lang="tr-TR" sz="16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600">
                          <a:effectLst/>
                        </a:rPr>
                        <a:t>Sayı</a:t>
                      </a:r>
                      <a:endParaRPr lang="tr-TR" sz="16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600">
                          <a:effectLst/>
                        </a:rPr>
                        <a:t>Tesis </a:t>
                      </a:r>
                      <a:endParaRPr lang="tr-TR" sz="16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600">
                          <a:effectLst/>
                        </a:rPr>
                        <a:t>Sayı</a:t>
                      </a:r>
                      <a:endParaRPr lang="tr-TR" sz="16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210845">
                <a:tc>
                  <a:txBody>
                    <a:bodyPr/>
                    <a:lstStyle/>
                    <a:p>
                      <a:pPr>
                        <a:spcAft>
                          <a:spcPts val="0"/>
                        </a:spcAft>
                      </a:pPr>
                      <a:r>
                        <a:rPr lang="tr-TR" sz="1600" dirty="0">
                          <a:effectLst/>
                        </a:rPr>
                        <a:t>Futbol Stadyumu Çim</a:t>
                      </a:r>
                      <a:endParaRPr lang="tr-TR" sz="16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600" dirty="0">
                          <a:effectLst/>
                        </a:rPr>
                        <a:t>73</a:t>
                      </a:r>
                      <a:endParaRPr lang="tr-TR" sz="16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tr-TR" sz="1600">
                          <a:effectLst/>
                        </a:rPr>
                        <a:t>Veledrom</a:t>
                      </a:r>
                      <a:endParaRPr lang="tr-TR" sz="16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600">
                          <a:effectLst/>
                        </a:rPr>
                        <a:t>2</a:t>
                      </a:r>
                      <a:endParaRPr lang="tr-TR" sz="160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tr-TR" sz="1600">
                          <a:effectLst/>
                        </a:rPr>
                        <a:t>Merkez Gençlik tesisi</a:t>
                      </a:r>
                      <a:endParaRPr lang="tr-TR" sz="16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600">
                          <a:effectLst/>
                        </a:rPr>
                        <a:t>5</a:t>
                      </a:r>
                      <a:endParaRPr lang="tr-TR" sz="16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210845">
                <a:tc>
                  <a:txBody>
                    <a:bodyPr/>
                    <a:lstStyle/>
                    <a:p>
                      <a:pPr>
                        <a:spcAft>
                          <a:spcPts val="0"/>
                        </a:spcAft>
                      </a:pPr>
                      <a:r>
                        <a:rPr lang="tr-TR" sz="1600" dirty="0">
                          <a:effectLst/>
                        </a:rPr>
                        <a:t>Futbol  Stadı sentetik</a:t>
                      </a:r>
                      <a:endParaRPr lang="tr-TR" sz="16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600" dirty="0">
                          <a:effectLst/>
                        </a:rPr>
                        <a:t>1</a:t>
                      </a:r>
                      <a:endParaRPr lang="tr-TR" sz="16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tr-TR" sz="1600" dirty="0">
                          <a:effectLst/>
                        </a:rPr>
                        <a:t>Okçuluk tesisi</a:t>
                      </a:r>
                      <a:endParaRPr lang="tr-TR" sz="16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600">
                          <a:effectLst/>
                        </a:rPr>
                        <a:t>6</a:t>
                      </a:r>
                      <a:endParaRPr lang="tr-TR" sz="160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tr-TR" sz="1600">
                          <a:effectLst/>
                        </a:rPr>
                        <a:t>Kayıkhane</a:t>
                      </a:r>
                      <a:endParaRPr lang="tr-TR" sz="16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600">
                          <a:effectLst/>
                        </a:rPr>
                        <a:t>14</a:t>
                      </a:r>
                      <a:endParaRPr lang="tr-TR" sz="16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210845">
                <a:tc>
                  <a:txBody>
                    <a:bodyPr/>
                    <a:lstStyle/>
                    <a:p>
                      <a:pPr>
                        <a:spcAft>
                          <a:spcPts val="0"/>
                        </a:spcAft>
                      </a:pPr>
                      <a:r>
                        <a:rPr lang="tr-TR" sz="1600" dirty="0">
                          <a:effectLst/>
                        </a:rPr>
                        <a:t>Futbol Stadı çim</a:t>
                      </a:r>
                      <a:endParaRPr lang="tr-TR" sz="16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600">
                          <a:effectLst/>
                        </a:rPr>
                        <a:t>234</a:t>
                      </a:r>
                      <a:endParaRPr lang="tr-TR" sz="160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tr-TR" sz="1600" dirty="0">
                          <a:effectLst/>
                        </a:rPr>
                        <a:t>Semt sahaları(</a:t>
                      </a:r>
                      <a:r>
                        <a:rPr lang="tr-TR" sz="1600" dirty="0" err="1">
                          <a:effectLst/>
                        </a:rPr>
                        <a:t>Fut,Vol</a:t>
                      </a:r>
                      <a:r>
                        <a:rPr lang="tr-TR" sz="1600" dirty="0">
                          <a:effectLst/>
                        </a:rPr>
                        <a:t>, Bas)</a:t>
                      </a:r>
                      <a:endParaRPr lang="tr-TR" sz="16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600">
                          <a:effectLst/>
                        </a:rPr>
                        <a:t>6082</a:t>
                      </a:r>
                      <a:endParaRPr lang="tr-TR" sz="160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tr-TR" sz="1600">
                          <a:effectLst/>
                        </a:rPr>
                        <a:t>Kayakevi</a:t>
                      </a:r>
                      <a:endParaRPr lang="tr-TR" sz="16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600">
                          <a:effectLst/>
                        </a:rPr>
                        <a:t>22</a:t>
                      </a:r>
                      <a:endParaRPr lang="tr-TR" sz="16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210845">
                <a:tc>
                  <a:txBody>
                    <a:bodyPr/>
                    <a:lstStyle/>
                    <a:p>
                      <a:pPr>
                        <a:spcAft>
                          <a:spcPts val="0"/>
                        </a:spcAft>
                      </a:pPr>
                      <a:r>
                        <a:rPr lang="tr-TR" sz="1600">
                          <a:effectLst/>
                        </a:rPr>
                        <a:t>Futbol  Stadı toprak</a:t>
                      </a:r>
                      <a:endParaRPr lang="tr-TR" sz="16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600">
                          <a:effectLst/>
                        </a:rPr>
                        <a:t>48</a:t>
                      </a:r>
                      <a:endParaRPr lang="tr-TR" sz="160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tr-TR" sz="1600" dirty="0">
                          <a:effectLst/>
                        </a:rPr>
                        <a:t>Tenis sahası</a:t>
                      </a:r>
                      <a:endParaRPr lang="tr-TR" sz="16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600">
                          <a:effectLst/>
                        </a:rPr>
                        <a:t>119</a:t>
                      </a:r>
                      <a:endParaRPr lang="tr-TR" sz="160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tr-TR" sz="1600">
                          <a:effectLst/>
                        </a:rPr>
                        <a:t>Teleski</a:t>
                      </a:r>
                      <a:endParaRPr lang="tr-TR" sz="16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600">
                          <a:effectLst/>
                        </a:rPr>
                        <a:t>12</a:t>
                      </a:r>
                      <a:endParaRPr lang="tr-TR" sz="16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4"/>
                  </a:ext>
                </a:extLst>
              </a:tr>
              <a:tr h="210845">
                <a:tc>
                  <a:txBody>
                    <a:bodyPr/>
                    <a:lstStyle/>
                    <a:p>
                      <a:pPr>
                        <a:spcAft>
                          <a:spcPts val="0"/>
                        </a:spcAft>
                      </a:pPr>
                      <a:r>
                        <a:rPr lang="tr-TR" sz="1600">
                          <a:effectLst/>
                        </a:rPr>
                        <a:t>Futbol  sahası çim, top, halı</a:t>
                      </a:r>
                      <a:endParaRPr lang="tr-TR" sz="16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600" dirty="0">
                          <a:effectLst/>
                        </a:rPr>
                        <a:t>1355</a:t>
                      </a:r>
                      <a:endParaRPr lang="tr-TR" sz="16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tr-TR" sz="1600" dirty="0">
                          <a:effectLst/>
                        </a:rPr>
                        <a:t>Atletizm Stadyumu</a:t>
                      </a:r>
                      <a:endParaRPr lang="tr-TR" sz="16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600">
                          <a:effectLst/>
                        </a:rPr>
                        <a:t>4</a:t>
                      </a:r>
                      <a:endParaRPr lang="tr-TR" sz="160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tr-TR" sz="1600">
                          <a:effectLst/>
                        </a:rPr>
                        <a:t>Telesiyej</a:t>
                      </a:r>
                      <a:endParaRPr lang="tr-TR" sz="16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600">
                          <a:effectLst/>
                        </a:rPr>
                        <a:t>6</a:t>
                      </a:r>
                      <a:endParaRPr lang="tr-TR" sz="16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5"/>
                  </a:ext>
                </a:extLst>
              </a:tr>
              <a:tr h="210845">
                <a:tc>
                  <a:txBody>
                    <a:bodyPr/>
                    <a:lstStyle/>
                    <a:p>
                      <a:pPr>
                        <a:spcAft>
                          <a:spcPts val="0"/>
                        </a:spcAft>
                      </a:pPr>
                      <a:r>
                        <a:rPr lang="tr-TR" sz="1600">
                          <a:effectLst/>
                        </a:rPr>
                        <a:t>Yüzme Havuzu açık </a:t>
                      </a:r>
                      <a:endParaRPr lang="tr-TR" sz="16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600">
                          <a:effectLst/>
                        </a:rPr>
                        <a:t>35</a:t>
                      </a:r>
                      <a:endParaRPr lang="tr-TR" sz="160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tr-TR" sz="1600" dirty="0">
                          <a:effectLst/>
                        </a:rPr>
                        <a:t>Atletizm Pisti</a:t>
                      </a:r>
                      <a:endParaRPr lang="tr-TR" sz="16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600" dirty="0">
                          <a:effectLst/>
                        </a:rPr>
                        <a:t>134</a:t>
                      </a:r>
                      <a:endParaRPr lang="tr-TR" sz="16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tr-TR" sz="1600">
                          <a:effectLst/>
                        </a:rPr>
                        <a:t>Baby-Lift</a:t>
                      </a:r>
                      <a:endParaRPr lang="tr-TR" sz="16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600">
                          <a:effectLst/>
                        </a:rPr>
                        <a:t>13</a:t>
                      </a:r>
                      <a:endParaRPr lang="tr-TR" sz="16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6"/>
                  </a:ext>
                </a:extLst>
              </a:tr>
              <a:tr h="210845">
                <a:tc>
                  <a:txBody>
                    <a:bodyPr/>
                    <a:lstStyle/>
                    <a:p>
                      <a:pPr>
                        <a:spcAft>
                          <a:spcPts val="0"/>
                        </a:spcAft>
                      </a:pPr>
                      <a:r>
                        <a:rPr lang="tr-TR" sz="1600">
                          <a:effectLst/>
                        </a:rPr>
                        <a:t>Yüzme Havuzu kapalı</a:t>
                      </a:r>
                      <a:endParaRPr lang="tr-TR" sz="16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600">
                          <a:effectLst/>
                        </a:rPr>
                        <a:t>33</a:t>
                      </a:r>
                      <a:endParaRPr lang="tr-TR" sz="160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tr-TR" sz="1600" dirty="0">
                          <a:effectLst/>
                        </a:rPr>
                        <a:t>Atletizm Pisti Sentetik</a:t>
                      </a:r>
                      <a:endParaRPr lang="tr-TR" sz="16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600">
                          <a:effectLst/>
                        </a:rPr>
                        <a:t>19</a:t>
                      </a:r>
                      <a:endParaRPr lang="tr-TR" sz="160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tr-TR" sz="1600" dirty="0">
                          <a:effectLst/>
                        </a:rPr>
                        <a:t>Buz Paten Salonu</a:t>
                      </a:r>
                      <a:endParaRPr lang="tr-TR" sz="16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600">
                          <a:effectLst/>
                        </a:rPr>
                        <a:t>1</a:t>
                      </a:r>
                      <a:endParaRPr lang="tr-TR" sz="16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7"/>
                  </a:ext>
                </a:extLst>
              </a:tr>
              <a:tr h="421690">
                <a:tc>
                  <a:txBody>
                    <a:bodyPr/>
                    <a:lstStyle/>
                    <a:p>
                      <a:pPr>
                        <a:spcAft>
                          <a:spcPts val="0"/>
                        </a:spcAft>
                      </a:pPr>
                      <a:r>
                        <a:rPr lang="tr-TR" sz="1600">
                          <a:effectLst/>
                        </a:rPr>
                        <a:t>Sosyal Amaçlı Yüzme Havuzu açık</a:t>
                      </a:r>
                      <a:endParaRPr lang="tr-TR" sz="16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600">
                          <a:effectLst/>
                        </a:rPr>
                        <a:t>12</a:t>
                      </a:r>
                      <a:endParaRPr lang="tr-TR" sz="160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tr-TR" sz="1600" dirty="0">
                          <a:effectLst/>
                        </a:rPr>
                        <a:t>Karakucak Güreş Sahası</a:t>
                      </a:r>
                      <a:endParaRPr lang="tr-TR" sz="16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600" dirty="0">
                          <a:effectLst/>
                        </a:rPr>
                        <a:t>28</a:t>
                      </a:r>
                      <a:endParaRPr lang="tr-TR" sz="16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tr-TR" sz="1600" dirty="0">
                          <a:effectLst/>
                        </a:rPr>
                        <a:t>Dağcılık Spor Alanı</a:t>
                      </a:r>
                      <a:endParaRPr lang="tr-TR" sz="16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600">
                          <a:effectLst/>
                        </a:rPr>
                        <a:t>19</a:t>
                      </a:r>
                      <a:endParaRPr lang="tr-TR" sz="16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8"/>
                  </a:ext>
                </a:extLst>
              </a:tr>
              <a:tr h="210845">
                <a:tc>
                  <a:txBody>
                    <a:bodyPr/>
                    <a:lstStyle/>
                    <a:p>
                      <a:pPr>
                        <a:spcAft>
                          <a:spcPts val="0"/>
                        </a:spcAft>
                      </a:pPr>
                      <a:r>
                        <a:rPr lang="tr-TR" sz="1600">
                          <a:effectLst/>
                        </a:rPr>
                        <a:t>Spor Solunu</a:t>
                      </a:r>
                      <a:endParaRPr lang="tr-TR" sz="16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600">
                          <a:effectLst/>
                        </a:rPr>
                        <a:t>424</a:t>
                      </a:r>
                      <a:endParaRPr lang="tr-TR" sz="160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tr-TR" sz="1600" dirty="0">
                          <a:effectLst/>
                        </a:rPr>
                        <a:t>Cirit Oyun Alanı</a:t>
                      </a:r>
                      <a:endParaRPr lang="tr-TR" sz="16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600" dirty="0">
                          <a:effectLst/>
                        </a:rPr>
                        <a:t>7</a:t>
                      </a:r>
                      <a:endParaRPr lang="tr-TR" sz="16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tr-TR" sz="1600" dirty="0">
                          <a:effectLst/>
                        </a:rPr>
                        <a:t>Kürek Spor Alanı</a:t>
                      </a:r>
                      <a:endParaRPr lang="tr-TR" sz="16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600" dirty="0">
                          <a:effectLst/>
                        </a:rPr>
                        <a:t>11</a:t>
                      </a:r>
                      <a:endParaRPr lang="tr-TR" sz="16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9"/>
                  </a:ext>
                </a:extLst>
              </a:tr>
              <a:tr h="210845">
                <a:tc>
                  <a:txBody>
                    <a:bodyPr/>
                    <a:lstStyle/>
                    <a:p>
                      <a:pPr>
                        <a:spcAft>
                          <a:spcPts val="0"/>
                        </a:spcAft>
                      </a:pPr>
                      <a:r>
                        <a:rPr lang="tr-TR" sz="1600">
                          <a:effectLst/>
                        </a:rPr>
                        <a:t>Antrenman spor salonu </a:t>
                      </a:r>
                      <a:endParaRPr lang="tr-TR" sz="16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600">
                          <a:effectLst/>
                        </a:rPr>
                        <a:t>187</a:t>
                      </a:r>
                      <a:endParaRPr lang="tr-TR" sz="160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tr-TR" sz="1600">
                          <a:effectLst/>
                        </a:rPr>
                        <a:t>Sporcu Eğitim Merkezi</a:t>
                      </a:r>
                      <a:endParaRPr lang="tr-TR" sz="16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600" dirty="0">
                          <a:effectLst/>
                        </a:rPr>
                        <a:t>50</a:t>
                      </a:r>
                      <a:endParaRPr lang="tr-TR" sz="16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tr-TR" sz="1600" dirty="0">
                          <a:effectLst/>
                        </a:rPr>
                        <a:t>Yelken Spor Alanı</a:t>
                      </a:r>
                      <a:endParaRPr lang="tr-TR" sz="16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600" dirty="0">
                          <a:effectLst/>
                        </a:rPr>
                        <a:t>24</a:t>
                      </a:r>
                      <a:endParaRPr lang="tr-TR" sz="16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10"/>
                  </a:ext>
                </a:extLst>
              </a:tr>
              <a:tr h="210845">
                <a:tc>
                  <a:txBody>
                    <a:bodyPr/>
                    <a:lstStyle/>
                    <a:p>
                      <a:pPr>
                        <a:spcAft>
                          <a:spcPts val="0"/>
                        </a:spcAft>
                      </a:pPr>
                      <a:r>
                        <a:rPr lang="tr-TR" sz="1600">
                          <a:effectLst/>
                        </a:rPr>
                        <a:t>Binicilik tesisi açık </a:t>
                      </a:r>
                      <a:endParaRPr lang="tr-TR" sz="16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600">
                          <a:effectLst/>
                        </a:rPr>
                        <a:t>7</a:t>
                      </a:r>
                      <a:endParaRPr lang="tr-TR" sz="160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tr-TR" sz="1600">
                          <a:effectLst/>
                        </a:rPr>
                        <a:t>Kamp Eğitim Merkezi</a:t>
                      </a:r>
                      <a:endParaRPr lang="tr-TR" sz="16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600" dirty="0">
                          <a:effectLst/>
                        </a:rPr>
                        <a:t>40</a:t>
                      </a:r>
                      <a:endParaRPr lang="tr-TR" sz="16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tr-TR" sz="1600" dirty="0">
                          <a:effectLst/>
                        </a:rPr>
                        <a:t>Binicilik Tesisi Kapalı</a:t>
                      </a:r>
                      <a:endParaRPr lang="tr-TR" sz="16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600" dirty="0">
                          <a:effectLst/>
                        </a:rPr>
                        <a:t>5</a:t>
                      </a:r>
                      <a:endParaRPr lang="tr-TR" sz="16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11"/>
                  </a:ext>
                </a:extLst>
              </a:tr>
              <a:tr h="421690">
                <a:tc>
                  <a:txBody>
                    <a:bodyPr/>
                    <a:lstStyle/>
                    <a:p>
                      <a:pPr>
                        <a:spcAft>
                          <a:spcPts val="0"/>
                        </a:spcAft>
                      </a:pPr>
                      <a:r>
                        <a:rPr lang="tr-TR" sz="1600">
                          <a:effectLst/>
                        </a:rPr>
                        <a:t>Kış sporları tesisi</a:t>
                      </a:r>
                      <a:endParaRPr lang="tr-TR" sz="16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600">
                          <a:effectLst/>
                        </a:rPr>
                        <a:t>16</a:t>
                      </a:r>
                      <a:endParaRPr lang="tr-TR" sz="160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tr-TR" sz="1600">
                          <a:effectLst/>
                        </a:rPr>
                        <a:t>Milli Takımlar kamp Merkezi</a:t>
                      </a:r>
                      <a:endParaRPr lang="tr-TR" sz="16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600">
                          <a:effectLst/>
                        </a:rPr>
                        <a:t>3</a:t>
                      </a:r>
                      <a:endParaRPr lang="tr-TR" sz="160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tr-TR" sz="1600" dirty="0">
                          <a:effectLst/>
                        </a:rPr>
                        <a:t>Bisiklet Spor Alanı</a:t>
                      </a:r>
                      <a:endParaRPr lang="tr-TR" sz="16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600" dirty="0">
                          <a:effectLst/>
                        </a:rPr>
                        <a:t>12</a:t>
                      </a:r>
                      <a:endParaRPr lang="tr-TR" sz="16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12"/>
                  </a:ext>
                </a:extLst>
              </a:tr>
              <a:tr h="210845">
                <a:tc>
                  <a:txBody>
                    <a:bodyPr/>
                    <a:lstStyle/>
                    <a:p>
                      <a:pPr>
                        <a:spcAft>
                          <a:spcPts val="0"/>
                        </a:spcAft>
                      </a:pPr>
                      <a:r>
                        <a:rPr lang="tr-TR" sz="1600">
                          <a:effectLst/>
                        </a:rPr>
                        <a:t>Kapalı atış poligonu</a:t>
                      </a:r>
                      <a:endParaRPr lang="tr-TR" sz="16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600">
                          <a:effectLst/>
                        </a:rPr>
                        <a:t>17</a:t>
                      </a:r>
                      <a:endParaRPr lang="tr-TR" sz="160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tr-TR" sz="1600">
                          <a:effectLst/>
                        </a:rPr>
                        <a:t>Sporcu sağlık Merkezi</a:t>
                      </a:r>
                      <a:endParaRPr lang="tr-TR" sz="16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600">
                          <a:effectLst/>
                        </a:rPr>
                        <a:t>8</a:t>
                      </a:r>
                      <a:endParaRPr lang="tr-TR" sz="160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tr-TR" sz="1600" dirty="0">
                          <a:effectLst/>
                        </a:rPr>
                        <a:t>Otomobil Spor Alanı</a:t>
                      </a:r>
                      <a:endParaRPr lang="tr-TR" sz="16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600">
                          <a:effectLst/>
                        </a:rPr>
                        <a:t>3</a:t>
                      </a:r>
                      <a:endParaRPr lang="tr-TR" sz="16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13"/>
                  </a:ext>
                </a:extLst>
              </a:tr>
              <a:tr h="210845">
                <a:tc>
                  <a:txBody>
                    <a:bodyPr/>
                    <a:lstStyle/>
                    <a:p>
                      <a:pPr>
                        <a:spcAft>
                          <a:spcPts val="0"/>
                        </a:spcAft>
                      </a:pPr>
                      <a:r>
                        <a:rPr lang="tr-TR" sz="1600">
                          <a:effectLst/>
                        </a:rPr>
                        <a:t>Atıcılık tesisi</a:t>
                      </a:r>
                      <a:endParaRPr lang="tr-TR" sz="16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600">
                          <a:effectLst/>
                        </a:rPr>
                        <a:t>39</a:t>
                      </a:r>
                      <a:endParaRPr lang="tr-TR" sz="160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tr-TR" sz="1600">
                          <a:effectLst/>
                        </a:rPr>
                        <a:t>Gençlik Merkezi</a:t>
                      </a:r>
                      <a:endParaRPr lang="tr-TR" sz="16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600">
                          <a:effectLst/>
                        </a:rPr>
                        <a:t>127</a:t>
                      </a:r>
                      <a:endParaRPr lang="tr-TR" sz="160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tr-TR" sz="1600" dirty="0">
                          <a:effectLst/>
                        </a:rPr>
                        <a:t>Rafting Spor Alanı</a:t>
                      </a:r>
                      <a:endParaRPr lang="tr-TR" sz="16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600" dirty="0">
                          <a:effectLst/>
                        </a:rPr>
                        <a:t>5</a:t>
                      </a:r>
                      <a:endParaRPr lang="tr-TR" sz="16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14"/>
                  </a:ext>
                </a:extLst>
              </a:tr>
              <a:tr h="210845">
                <a:tc>
                  <a:txBody>
                    <a:bodyPr/>
                    <a:lstStyle/>
                    <a:p>
                      <a:pPr>
                        <a:spcAft>
                          <a:spcPts val="0"/>
                        </a:spcAft>
                      </a:pPr>
                      <a:r>
                        <a:rPr lang="tr-TR" sz="1600">
                          <a:effectLst/>
                        </a:rPr>
                        <a:t>Sağlık Koşusu Yürüyüş Alanı</a:t>
                      </a:r>
                      <a:endParaRPr lang="tr-TR" sz="16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600">
                          <a:effectLst/>
                        </a:rPr>
                        <a:t>27</a:t>
                      </a:r>
                      <a:endParaRPr lang="tr-TR" sz="1600">
                        <a:effectLst/>
                        <a:latin typeface="Times New Roman" panose="02020603050405020304" pitchFamily="18" charset="0"/>
                        <a:ea typeface="Times New Roman" panose="02020603050405020304" pitchFamily="18" charset="0"/>
                      </a:endParaRPr>
                    </a:p>
                  </a:txBody>
                  <a:tcPr marL="68580" marR="68580" marT="0" marB="0"/>
                </a:tc>
                <a:tc gridSpan="3">
                  <a:txBody>
                    <a:bodyPr/>
                    <a:lstStyle/>
                    <a:p>
                      <a:pPr algn="ctr">
                        <a:spcAft>
                          <a:spcPts val="0"/>
                        </a:spcAft>
                      </a:pPr>
                      <a:r>
                        <a:rPr lang="tr-TR" sz="1600" dirty="0">
                          <a:effectLst/>
                        </a:rPr>
                        <a:t>TOPLAM</a:t>
                      </a:r>
                      <a:endParaRPr lang="tr-TR" sz="1600" dirty="0">
                        <a:effectLst/>
                        <a:latin typeface="Times New Roman" panose="02020603050405020304" pitchFamily="18" charset="0"/>
                        <a:ea typeface="Times New Roman" panose="02020603050405020304" pitchFamily="18" charset="0"/>
                      </a:endParaRPr>
                    </a:p>
                  </a:txBody>
                  <a:tcPr marL="68580" marR="68580" marT="0" marB="0"/>
                </a:tc>
                <a:tc hMerge="1">
                  <a:txBody>
                    <a:bodyPr/>
                    <a:lstStyle/>
                    <a:p>
                      <a:endParaRPr lang="tr-TR"/>
                    </a:p>
                  </a:txBody>
                  <a:tcPr/>
                </a:tc>
                <a:tc hMerge="1">
                  <a:txBody>
                    <a:bodyPr/>
                    <a:lstStyle/>
                    <a:p>
                      <a:endParaRPr lang="tr-TR"/>
                    </a:p>
                  </a:txBody>
                  <a:tcPr/>
                </a:tc>
                <a:tc>
                  <a:txBody>
                    <a:bodyPr/>
                    <a:lstStyle/>
                    <a:p>
                      <a:pPr algn="ctr">
                        <a:spcAft>
                          <a:spcPts val="0"/>
                        </a:spcAft>
                      </a:pPr>
                      <a:r>
                        <a:rPr lang="tr-TR" sz="1600" dirty="0">
                          <a:effectLst/>
                        </a:rPr>
                        <a:t>9287</a:t>
                      </a:r>
                      <a:endParaRPr lang="tr-TR" sz="16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15"/>
                  </a:ext>
                </a:extLst>
              </a:tr>
            </a:tbl>
          </a:graphicData>
        </a:graphic>
      </p:graphicFrame>
    </p:spTree>
    <p:extLst>
      <p:ext uri="{BB962C8B-B14F-4D97-AF65-F5344CB8AC3E}">
        <p14:creationId xmlns:p14="http://schemas.microsoft.com/office/powerpoint/2010/main" val="37454051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lstStyle/>
          <a:p>
            <a:r>
              <a:rPr lang="tr-TR" b="1" dirty="0"/>
              <a:t>SAYISAL VERİLERLE GÜNÜMÜZDE SPOR</a:t>
            </a:r>
            <a:endParaRPr lang="tr-TR" dirty="0"/>
          </a:p>
        </p:txBody>
      </p:sp>
      <p:sp>
        <p:nvSpPr>
          <p:cNvPr id="4" name="İçerik Yer Tutucusu 3"/>
          <p:cNvSpPr>
            <a:spLocks noGrp="1"/>
          </p:cNvSpPr>
          <p:nvPr>
            <p:ph idx="1"/>
          </p:nvPr>
        </p:nvSpPr>
        <p:spPr/>
        <p:txBody>
          <a:bodyPr>
            <a:normAutofit/>
          </a:bodyPr>
          <a:lstStyle/>
          <a:p>
            <a:r>
              <a:rPr lang="tr-TR" dirty="0"/>
              <a:t>Kitle sporu yapan kişiler hakkında bazı istatistikî veriler bulunmakla birlikte bu veriler yeterli değildir. </a:t>
            </a:r>
          </a:p>
          <a:p>
            <a:r>
              <a:rPr lang="tr-TR" dirty="0"/>
              <a:t>Ülkemizde Türkiye İstatistik Kurumu (TÜİK) tarafından, 2006 yılı boyunca yapılan Zaman Kullanımı Araştırması sonuçlarına göre, 15 yaş ve üzeri kadınların %18,3’ü, erkeklerin ise %27,9’u bir spor faaliyetine katılmıştır.  Spor faaliyetine katılanların %16,6’sı yürüyüş ve koşuyu, % 6’sı futbol, basketbol, voleybol vb. branşları,  % 2,3’ü ise yüzmeyi tercih etmiştir (TBMM, 2011). </a:t>
            </a:r>
          </a:p>
          <a:p>
            <a:endParaRPr lang="tr-TR" dirty="0"/>
          </a:p>
        </p:txBody>
      </p:sp>
    </p:spTree>
    <p:extLst>
      <p:ext uri="{BB962C8B-B14F-4D97-AF65-F5344CB8AC3E}">
        <p14:creationId xmlns:p14="http://schemas.microsoft.com/office/powerpoint/2010/main" val="30545437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lstStyle/>
          <a:p>
            <a:r>
              <a:rPr lang="tr-TR" b="1" dirty="0"/>
              <a:t>SAYISAL VERİLERLE GÜNÜMÜZDE SPOR</a:t>
            </a:r>
            <a:endParaRPr lang="tr-TR" dirty="0"/>
          </a:p>
        </p:txBody>
      </p:sp>
      <p:sp>
        <p:nvSpPr>
          <p:cNvPr id="4" name="İçerik Yer Tutucusu 3"/>
          <p:cNvSpPr>
            <a:spLocks noGrp="1"/>
          </p:cNvSpPr>
          <p:nvPr>
            <p:ph idx="1"/>
          </p:nvPr>
        </p:nvSpPr>
        <p:spPr/>
        <p:txBody>
          <a:bodyPr>
            <a:normAutofit/>
          </a:bodyPr>
          <a:lstStyle/>
          <a:p>
            <a:r>
              <a:rPr lang="tr-TR" dirty="0" err="1"/>
              <a:t>TÜİK’in</a:t>
            </a:r>
            <a:r>
              <a:rPr lang="tr-TR" dirty="0"/>
              <a:t> 2014-2015 yıllarını kapsayan Zaman Kullanım Araştırması’na göre, 10 yaşından büyük kişilerin boş zamanlarını değerlendirmek amacıyla yaptıkları sportif faaliyetler içinde, ilk sırayı yürüyüş veya koşu (% 9.9), ikinci sırayı futbol (% 5.2), üçüncü sırayı bisiklet sürmek    (% 2,2) almıştır. Araştırma sonuçlarına göre, 10 yaş üstü nüfusun % 24’ü, erkeklerin % 32,2’si, kadınların ise % 15,8’i bir spor faaliyetine katılmıştır (TÜİK, 2015). </a:t>
            </a:r>
          </a:p>
          <a:p>
            <a:r>
              <a:rPr lang="tr-TR" dirty="0"/>
              <a:t>2014-2015 yılı verileri ile 2006 yılı verileri karşılaştırıldığında, boş zamanlarını değerlendirmek amacıyla sportif faaliyet yapan kişi oranının erkeklerde artığı, kadınlarda ise bir miktar düştüğü görülmüştür. </a:t>
            </a:r>
          </a:p>
          <a:p>
            <a:endParaRPr lang="tr-TR" dirty="0"/>
          </a:p>
        </p:txBody>
      </p:sp>
    </p:spTree>
    <p:extLst>
      <p:ext uri="{BB962C8B-B14F-4D97-AF65-F5344CB8AC3E}">
        <p14:creationId xmlns:p14="http://schemas.microsoft.com/office/powerpoint/2010/main" val="10548245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lstStyle/>
          <a:p>
            <a:endParaRPr lang="tr-TR"/>
          </a:p>
        </p:txBody>
      </p:sp>
      <p:sp>
        <p:nvSpPr>
          <p:cNvPr id="4" name="İçerik Yer Tutucusu 3"/>
          <p:cNvSpPr>
            <a:spLocks noGrp="1"/>
          </p:cNvSpPr>
          <p:nvPr>
            <p:ph idx="1"/>
          </p:nvPr>
        </p:nvSpPr>
        <p:spPr/>
        <p:txBody>
          <a:bodyPr>
            <a:normAutofit fontScale="92500" lnSpcReduction="10000"/>
          </a:bodyPr>
          <a:lstStyle/>
          <a:p>
            <a:r>
              <a:rPr lang="tr-TR" dirty="0" err="1"/>
              <a:t>GSGM’den</a:t>
            </a:r>
            <a:r>
              <a:rPr lang="tr-TR" dirty="0"/>
              <a:t> izinli 1745 spor tesisinde bilardodan halı saha futboluna kadar farklı branşta spor yapan kişi sayısının 350.000 olduğu, özel spor tesislerinde ve koşu parkurlarında spor yapan  kişi sayısın 100-150 bin dolayında olduğu tahmin edilmektedir (</a:t>
            </a:r>
            <a:r>
              <a:rPr lang="tr-TR" dirty="0" err="1"/>
              <a:t>Karahüseyinoğlu</a:t>
            </a:r>
            <a:r>
              <a:rPr lang="tr-TR" dirty="0"/>
              <a:t> ve ark., 2005). </a:t>
            </a:r>
          </a:p>
          <a:p>
            <a:r>
              <a:rPr lang="tr-TR" dirty="0"/>
              <a:t>Dünya Sağlık Örgütü’nün 2008 yılı verilerine göre, Türkiye’de 15 yaş üzeri nüfusun tahmini olarak %56.4’sı hiç fiziksel aktivite yapmamaktadır (WHO, 2013). Lisanssız spor yapanların genel nüfusa oranı Almanya’da %33.5, Avustralya’da % 64.7, A.B.D ‘de ise % 69.1’dir (Yüce ve Sunay, 2013). </a:t>
            </a:r>
          </a:p>
          <a:p>
            <a:r>
              <a:rPr lang="tr-TR" dirty="0"/>
              <a:t>Ülkemizde tesis, kulüp, sporcu sayısı ve sağlık ya da </a:t>
            </a:r>
            <a:r>
              <a:rPr lang="tr-TR" dirty="0" err="1"/>
              <a:t>rekreatif</a:t>
            </a:r>
            <a:r>
              <a:rPr lang="tr-TR" dirty="0"/>
              <a:t> amaçla spor yapanların sayısına ilişkin sürekli ve ayrıntılı bilgi eksikliği söz konusudur.   Bu konuda ayrıntılı ve sürekli veri elde etmek için TÜİK tarafından bir istatistik planı uygulanmalıdır. </a:t>
            </a:r>
          </a:p>
        </p:txBody>
      </p:sp>
    </p:spTree>
    <p:extLst>
      <p:ext uri="{BB962C8B-B14F-4D97-AF65-F5344CB8AC3E}">
        <p14:creationId xmlns:p14="http://schemas.microsoft.com/office/powerpoint/2010/main" val="17405380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lstStyle/>
          <a:p>
            <a:endParaRPr lang="tr-TR"/>
          </a:p>
        </p:txBody>
      </p:sp>
      <p:sp>
        <p:nvSpPr>
          <p:cNvPr id="4" name="İçerik Yer Tutucusu 3"/>
          <p:cNvSpPr>
            <a:spLocks noGrp="1"/>
          </p:cNvSpPr>
          <p:nvPr>
            <p:ph idx="1"/>
          </p:nvPr>
        </p:nvSpPr>
        <p:spPr/>
        <p:txBody>
          <a:bodyPr/>
          <a:lstStyle/>
          <a:p>
            <a:r>
              <a:rPr lang="tr-TR" dirty="0"/>
              <a:t>Danimarka’da nüfusunun %36’sı bir spor kulübüne üyedir. Ülkemize göre daha az nüfusa sahip olan Lüksemburg’da 1100 spor kulübü, Belçika’da ise 17.000 kulübü vardır (Balcı, 2003). </a:t>
            </a:r>
          </a:p>
          <a:p>
            <a:r>
              <a:rPr lang="tr-TR" dirty="0"/>
              <a:t>Ülkemizde Spor Genel Müdürlüğü’ne bağlı spor kulübü sayısı</a:t>
            </a:r>
            <a:r>
              <a:rPr lang="tr-TR" b="1" dirty="0"/>
              <a:t> </a:t>
            </a:r>
            <a:r>
              <a:rPr lang="tr-TR" dirty="0"/>
              <a:t>1987 yılında 3485 iken, 2015 yılında dört kat artarak 13.706’ya yükselmiştir. 2016 yılında ise okul spor kulüplerinin kapatılmasıyla bu sayı 13.441’e inmiştir. </a:t>
            </a:r>
          </a:p>
          <a:p>
            <a:r>
              <a:rPr lang="tr-TR" dirty="0"/>
              <a:t>Nüfusa oranla bakıldığında ülkemizdeki spor kulübü sayısı AB ülkeleri ortalamasının çok altındadır.</a:t>
            </a:r>
          </a:p>
        </p:txBody>
      </p:sp>
    </p:spTree>
    <p:extLst>
      <p:ext uri="{BB962C8B-B14F-4D97-AF65-F5344CB8AC3E}">
        <p14:creationId xmlns:p14="http://schemas.microsoft.com/office/powerpoint/2010/main" val="6315992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lstStyle/>
          <a:p>
            <a:pPr algn="ctr"/>
            <a:r>
              <a:rPr lang="tr-TR" b="1" dirty="0"/>
              <a:t>Çizelge 4- Spor Kulüpleri Sayısı</a:t>
            </a:r>
            <a:br>
              <a:rPr lang="tr-TR" dirty="0"/>
            </a:br>
            <a:endParaRPr lang="tr-TR" dirty="0"/>
          </a:p>
        </p:txBody>
      </p:sp>
      <p:graphicFrame>
        <p:nvGraphicFramePr>
          <p:cNvPr id="4" name="İçerik Yer Tutucusu 3">
            <a:extLst>
              <a:ext uri="{FF2B5EF4-FFF2-40B4-BE49-F238E27FC236}">
                <a16:creationId xmlns:a16="http://schemas.microsoft.com/office/drawing/2014/main" id="{DCA5C9B0-C030-4B22-A48E-E134EB679E80}"/>
              </a:ext>
            </a:extLst>
          </p:cNvPr>
          <p:cNvGraphicFramePr>
            <a:graphicFrameLocks noGrp="1"/>
          </p:cNvGraphicFramePr>
          <p:nvPr>
            <p:ph idx="1"/>
            <p:extLst>
              <p:ext uri="{D42A27DB-BD31-4B8C-83A1-F6EECF244321}">
                <p14:modId xmlns:p14="http://schemas.microsoft.com/office/powerpoint/2010/main" val="4141782896"/>
              </p:ext>
            </p:extLst>
          </p:nvPr>
        </p:nvGraphicFramePr>
        <p:xfrm>
          <a:off x="1329341" y="2043851"/>
          <a:ext cx="9699730" cy="4385088"/>
        </p:xfrm>
        <a:graphic>
          <a:graphicData uri="http://schemas.openxmlformats.org/drawingml/2006/table">
            <a:tbl>
              <a:tblPr firstRow="1" firstCol="1" lastRow="1" lastCol="1" bandRow="1" bandCol="1">
                <a:tableStyleId>{5C22544A-7EE6-4342-B048-85BDC9FD1C3A}</a:tableStyleId>
              </a:tblPr>
              <a:tblGrid>
                <a:gridCol w="1266648">
                  <a:extLst>
                    <a:ext uri="{9D8B030D-6E8A-4147-A177-3AD203B41FA5}">
                      <a16:colId xmlns:a16="http://schemas.microsoft.com/office/drawing/2014/main" val="2282769058"/>
                    </a:ext>
                  </a:extLst>
                </a:gridCol>
                <a:gridCol w="1249791">
                  <a:extLst>
                    <a:ext uri="{9D8B030D-6E8A-4147-A177-3AD203B41FA5}">
                      <a16:colId xmlns:a16="http://schemas.microsoft.com/office/drawing/2014/main" val="3125149027"/>
                    </a:ext>
                  </a:extLst>
                </a:gridCol>
                <a:gridCol w="1296749">
                  <a:extLst>
                    <a:ext uri="{9D8B030D-6E8A-4147-A177-3AD203B41FA5}">
                      <a16:colId xmlns:a16="http://schemas.microsoft.com/office/drawing/2014/main" val="3552767616"/>
                    </a:ext>
                  </a:extLst>
                </a:gridCol>
                <a:gridCol w="1491803">
                  <a:extLst>
                    <a:ext uri="{9D8B030D-6E8A-4147-A177-3AD203B41FA5}">
                      <a16:colId xmlns:a16="http://schemas.microsoft.com/office/drawing/2014/main" val="180380556"/>
                    </a:ext>
                  </a:extLst>
                </a:gridCol>
                <a:gridCol w="1217282">
                  <a:extLst>
                    <a:ext uri="{9D8B030D-6E8A-4147-A177-3AD203B41FA5}">
                      <a16:colId xmlns:a16="http://schemas.microsoft.com/office/drawing/2014/main" val="576664841"/>
                    </a:ext>
                  </a:extLst>
                </a:gridCol>
                <a:gridCol w="1926461">
                  <a:extLst>
                    <a:ext uri="{9D8B030D-6E8A-4147-A177-3AD203B41FA5}">
                      <a16:colId xmlns:a16="http://schemas.microsoft.com/office/drawing/2014/main" val="4068055992"/>
                    </a:ext>
                  </a:extLst>
                </a:gridCol>
                <a:gridCol w="1250996">
                  <a:extLst>
                    <a:ext uri="{9D8B030D-6E8A-4147-A177-3AD203B41FA5}">
                      <a16:colId xmlns:a16="http://schemas.microsoft.com/office/drawing/2014/main" val="3177920001"/>
                    </a:ext>
                  </a:extLst>
                </a:gridCol>
              </a:tblGrid>
              <a:tr h="243616">
                <a:tc>
                  <a:txBody>
                    <a:bodyPr/>
                    <a:lstStyle/>
                    <a:p>
                      <a:pPr marR="95250" algn="ctr">
                        <a:spcAft>
                          <a:spcPts val="0"/>
                        </a:spcAft>
                      </a:pPr>
                      <a:r>
                        <a:rPr lang="tr-TR" sz="1400" dirty="0">
                          <a:effectLst/>
                        </a:rPr>
                        <a:t>YIL</a:t>
                      </a:r>
                      <a:endParaRPr lang="tr-TR"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R="95250" algn="ctr">
                        <a:spcAft>
                          <a:spcPts val="0"/>
                        </a:spcAft>
                      </a:pPr>
                      <a:r>
                        <a:rPr lang="tr-TR" sz="1400">
                          <a:effectLst/>
                        </a:rPr>
                        <a:t>ASKERİ</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400">
                          <a:effectLst/>
                        </a:rPr>
                        <a:t>İHTİSAS</a:t>
                      </a:r>
                      <a:endParaRPr lang="tr-TR" sz="14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400">
                          <a:effectLst/>
                        </a:rPr>
                        <a:t>MÜESSESE</a:t>
                      </a:r>
                      <a:endParaRPr lang="tr-TR" sz="14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400">
                          <a:effectLst/>
                        </a:rPr>
                        <a:t>OKUL</a:t>
                      </a:r>
                      <a:endParaRPr lang="tr-TR" sz="14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400">
                          <a:effectLst/>
                        </a:rPr>
                        <a:t>SPOR KULÜBÜ</a:t>
                      </a:r>
                      <a:endParaRPr lang="tr-TR" sz="14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400">
                          <a:effectLst/>
                        </a:rPr>
                        <a:t>TOPLAM</a:t>
                      </a:r>
                      <a:endParaRPr lang="tr-TR" sz="14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2564516249"/>
                  </a:ext>
                </a:extLst>
              </a:tr>
              <a:tr h="243616">
                <a:tc>
                  <a:txBody>
                    <a:bodyPr/>
                    <a:lstStyle/>
                    <a:p>
                      <a:pPr marR="95250" algn="ctr">
                        <a:spcAft>
                          <a:spcPts val="0"/>
                        </a:spcAft>
                      </a:pPr>
                      <a:r>
                        <a:rPr lang="tr-TR" sz="1400" dirty="0">
                          <a:effectLst/>
                        </a:rPr>
                        <a:t>1987</a:t>
                      </a:r>
                      <a:endParaRPr lang="tr-TR"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R="95250" algn="ctr">
                        <a:spcAft>
                          <a:spcPts val="0"/>
                        </a:spcAft>
                      </a:pPr>
                      <a:r>
                        <a:rPr lang="tr-TR" sz="1400">
                          <a:effectLst/>
                        </a:rPr>
                        <a:t>12</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400">
                          <a:effectLst/>
                        </a:rPr>
                        <a:t>153</a:t>
                      </a:r>
                      <a:endParaRPr lang="tr-TR" sz="14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400">
                          <a:effectLst/>
                        </a:rPr>
                        <a:t>720</a:t>
                      </a:r>
                      <a:endParaRPr lang="tr-TR" sz="14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400">
                          <a:effectLst/>
                        </a:rPr>
                        <a:t>-</a:t>
                      </a:r>
                      <a:endParaRPr lang="tr-TR" sz="14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400">
                          <a:effectLst/>
                        </a:rPr>
                        <a:t>2600</a:t>
                      </a:r>
                      <a:endParaRPr lang="tr-TR" sz="14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400">
                          <a:effectLst/>
                        </a:rPr>
                        <a:t>3485</a:t>
                      </a:r>
                      <a:endParaRPr lang="tr-TR" sz="14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989710226"/>
                  </a:ext>
                </a:extLst>
              </a:tr>
              <a:tr h="243616">
                <a:tc>
                  <a:txBody>
                    <a:bodyPr/>
                    <a:lstStyle/>
                    <a:p>
                      <a:pPr marR="95250" algn="ctr">
                        <a:spcAft>
                          <a:spcPts val="0"/>
                        </a:spcAft>
                      </a:pPr>
                      <a:r>
                        <a:rPr lang="tr-TR" sz="1400" dirty="0">
                          <a:effectLst/>
                        </a:rPr>
                        <a:t>1992</a:t>
                      </a:r>
                      <a:endParaRPr lang="tr-TR"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400" dirty="0">
                          <a:effectLst/>
                        </a:rPr>
                        <a:t>11</a:t>
                      </a:r>
                      <a:endParaRPr lang="tr-TR"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400">
                          <a:effectLst/>
                        </a:rPr>
                        <a:t>225</a:t>
                      </a:r>
                      <a:endParaRPr lang="tr-TR" sz="14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400">
                          <a:effectLst/>
                        </a:rPr>
                        <a:t>942</a:t>
                      </a:r>
                      <a:endParaRPr lang="tr-TR" sz="14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400">
                          <a:effectLst/>
                        </a:rPr>
                        <a:t>-</a:t>
                      </a:r>
                      <a:endParaRPr lang="tr-TR" sz="14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400">
                          <a:effectLst/>
                        </a:rPr>
                        <a:t>3744</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400">
                          <a:effectLst/>
                        </a:rPr>
                        <a:t>4922</a:t>
                      </a:r>
                      <a:endParaRPr lang="tr-TR" sz="14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2565348412"/>
                  </a:ext>
                </a:extLst>
              </a:tr>
              <a:tr h="243616">
                <a:tc>
                  <a:txBody>
                    <a:bodyPr/>
                    <a:lstStyle/>
                    <a:p>
                      <a:pPr marR="95250" algn="ctr">
                        <a:spcAft>
                          <a:spcPts val="0"/>
                        </a:spcAft>
                      </a:pPr>
                      <a:r>
                        <a:rPr lang="tr-TR" sz="1400">
                          <a:effectLst/>
                        </a:rPr>
                        <a:t>1997</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400">
                          <a:effectLst/>
                        </a:rPr>
                        <a:t>11</a:t>
                      </a:r>
                      <a:endParaRPr lang="tr-TR" sz="14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400">
                          <a:effectLst/>
                        </a:rPr>
                        <a:t>408</a:t>
                      </a:r>
                      <a:endParaRPr lang="tr-TR" sz="14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400">
                          <a:effectLst/>
                        </a:rPr>
                        <a:t>1413</a:t>
                      </a:r>
                      <a:endParaRPr lang="tr-TR" sz="14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400">
                          <a:effectLst/>
                        </a:rPr>
                        <a:t>-</a:t>
                      </a:r>
                      <a:endParaRPr lang="tr-TR" sz="14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400">
                          <a:effectLst/>
                        </a:rPr>
                        <a:t>3516</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400">
                          <a:effectLst/>
                        </a:rPr>
                        <a:t>5348</a:t>
                      </a:r>
                      <a:endParaRPr lang="tr-TR" sz="14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599363525"/>
                  </a:ext>
                </a:extLst>
              </a:tr>
              <a:tr h="243616">
                <a:tc>
                  <a:txBody>
                    <a:bodyPr/>
                    <a:lstStyle/>
                    <a:p>
                      <a:pPr marR="95250" algn="ctr">
                        <a:spcAft>
                          <a:spcPts val="0"/>
                        </a:spcAft>
                      </a:pPr>
                      <a:r>
                        <a:rPr lang="tr-TR" sz="1400">
                          <a:effectLst/>
                        </a:rPr>
                        <a:t>2002</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400" dirty="0">
                          <a:effectLst/>
                        </a:rPr>
                        <a:t>13</a:t>
                      </a:r>
                      <a:endParaRPr lang="tr-TR"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400" dirty="0">
                          <a:effectLst/>
                        </a:rPr>
                        <a:t>461</a:t>
                      </a:r>
                      <a:endParaRPr lang="tr-TR"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400">
                          <a:effectLst/>
                        </a:rPr>
                        <a:t>1238</a:t>
                      </a:r>
                      <a:endParaRPr lang="tr-TR" sz="14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400">
                          <a:effectLst/>
                        </a:rPr>
                        <a:t>-</a:t>
                      </a:r>
                      <a:endParaRPr lang="tr-TR" sz="14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400">
                          <a:effectLst/>
                        </a:rPr>
                        <a:t>4323</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400">
                          <a:effectLst/>
                        </a:rPr>
                        <a:t>6035</a:t>
                      </a:r>
                      <a:endParaRPr lang="tr-TR" sz="14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947689267"/>
                  </a:ext>
                </a:extLst>
              </a:tr>
              <a:tr h="243616">
                <a:tc>
                  <a:txBody>
                    <a:bodyPr/>
                    <a:lstStyle/>
                    <a:p>
                      <a:pPr marR="95250" algn="ctr">
                        <a:spcAft>
                          <a:spcPts val="0"/>
                        </a:spcAft>
                      </a:pPr>
                      <a:r>
                        <a:rPr lang="tr-TR" sz="1400">
                          <a:effectLst/>
                        </a:rPr>
                        <a:t>2005</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marR="95250" algn="ctr">
                        <a:spcAft>
                          <a:spcPts val="0"/>
                        </a:spcAft>
                      </a:pPr>
                      <a:r>
                        <a:rPr lang="tr-TR" sz="1400">
                          <a:effectLst/>
                        </a:rPr>
                        <a:t>12</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400">
                          <a:effectLst/>
                        </a:rPr>
                        <a:t>523</a:t>
                      </a:r>
                      <a:endParaRPr lang="tr-TR" sz="14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400">
                          <a:effectLst/>
                        </a:rPr>
                        <a:t>1.201</a:t>
                      </a:r>
                      <a:endParaRPr lang="tr-TR" sz="14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400">
                          <a:effectLst/>
                        </a:rPr>
                        <a:t>117</a:t>
                      </a:r>
                      <a:endParaRPr lang="tr-TR" sz="14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400">
                          <a:effectLst/>
                        </a:rPr>
                        <a:t>4.498</a:t>
                      </a:r>
                      <a:endParaRPr lang="tr-TR" sz="14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400">
                          <a:effectLst/>
                        </a:rPr>
                        <a:t>6351</a:t>
                      </a:r>
                      <a:endParaRPr lang="tr-TR" sz="14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2769076796"/>
                  </a:ext>
                </a:extLst>
              </a:tr>
              <a:tr h="243616">
                <a:tc>
                  <a:txBody>
                    <a:bodyPr/>
                    <a:lstStyle/>
                    <a:p>
                      <a:pPr marR="95250" algn="ctr">
                        <a:spcAft>
                          <a:spcPts val="0"/>
                        </a:spcAft>
                      </a:pPr>
                      <a:r>
                        <a:rPr lang="tr-TR" sz="1400">
                          <a:effectLst/>
                        </a:rPr>
                        <a:t>2006</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marR="95250" algn="ctr">
                        <a:spcAft>
                          <a:spcPts val="0"/>
                        </a:spcAft>
                      </a:pPr>
                      <a:r>
                        <a:rPr lang="tr-TR" sz="1400">
                          <a:effectLst/>
                        </a:rPr>
                        <a:t>12</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400">
                          <a:effectLst/>
                        </a:rPr>
                        <a:t>583</a:t>
                      </a:r>
                      <a:endParaRPr lang="tr-TR" sz="14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400">
                          <a:effectLst/>
                        </a:rPr>
                        <a:t>1147</a:t>
                      </a:r>
                      <a:endParaRPr lang="tr-TR" sz="14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400">
                          <a:effectLst/>
                        </a:rPr>
                        <a:t>557</a:t>
                      </a:r>
                      <a:endParaRPr lang="tr-TR" sz="14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400">
                          <a:effectLst/>
                        </a:rPr>
                        <a:t>4994</a:t>
                      </a:r>
                      <a:endParaRPr lang="tr-TR" sz="14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400">
                          <a:effectLst/>
                        </a:rPr>
                        <a:t>7203</a:t>
                      </a:r>
                      <a:endParaRPr lang="tr-TR" sz="14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699076457"/>
                  </a:ext>
                </a:extLst>
              </a:tr>
              <a:tr h="243616">
                <a:tc>
                  <a:txBody>
                    <a:bodyPr/>
                    <a:lstStyle/>
                    <a:p>
                      <a:pPr marR="95250" algn="ctr">
                        <a:spcAft>
                          <a:spcPts val="0"/>
                        </a:spcAft>
                      </a:pPr>
                      <a:r>
                        <a:rPr lang="tr-TR" sz="1400">
                          <a:effectLst/>
                        </a:rPr>
                        <a:t>2007</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marR="95250" algn="ctr">
                        <a:spcAft>
                          <a:spcPts val="0"/>
                        </a:spcAft>
                      </a:pPr>
                      <a:r>
                        <a:rPr lang="tr-TR" sz="1400">
                          <a:effectLst/>
                        </a:rPr>
                        <a:t>12</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400">
                          <a:effectLst/>
                        </a:rPr>
                        <a:t>598</a:t>
                      </a:r>
                      <a:endParaRPr lang="tr-TR" sz="14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400">
                          <a:effectLst/>
                        </a:rPr>
                        <a:t>1.162</a:t>
                      </a:r>
                      <a:endParaRPr lang="tr-TR" sz="14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400">
                          <a:effectLst/>
                        </a:rPr>
                        <a:t>672</a:t>
                      </a:r>
                      <a:endParaRPr lang="tr-TR" sz="14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400">
                          <a:effectLst/>
                        </a:rPr>
                        <a:t>5.179</a:t>
                      </a:r>
                      <a:endParaRPr lang="tr-TR" sz="14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400">
                          <a:effectLst/>
                        </a:rPr>
                        <a:t>7623</a:t>
                      </a:r>
                      <a:endParaRPr lang="tr-TR" sz="14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3793449145"/>
                  </a:ext>
                </a:extLst>
              </a:tr>
              <a:tr h="243616">
                <a:tc>
                  <a:txBody>
                    <a:bodyPr/>
                    <a:lstStyle/>
                    <a:p>
                      <a:pPr marR="95250" algn="ctr">
                        <a:spcAft>
                          <a:spcPts val="0"/>
                        </a:spcAft>
                      </a:pPr>
                      <a:r>
                        <a:rPr lang="tr-TR" sz="1400">
                          <a:effectLst/>
                        </a:rPr>
                        <a:t>2008</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400">
                          <a:effectLst/>
                        </a:rPr>
                        <a:t>12</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400">
                          <a:effectLst/>
                        </a:rPr>
                        <a:t>622</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400" dirty="0">
                          <a:effectLst/>
                        </a:rPr>
                        <a:t>1.221</a:t>
                      </a:r>
                      <a:endParaRPr lang="tr-TR"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400">
                          <a:effectLst/>
                        </a:rPr>
                        <a:t>1.502</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400">
                          <a:effectLst/>
                        </a:rPr>
                        <a:t>6.053</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400">
                          <a:effectLst/>
                        </a:rPr>
                        <a:t>9.410</a:t>
                      </a:r>
                      <a:endParaRPr lang="tr-TR" sz="14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980737697"/>
                  </a:ext>
                </a:extLst>
              </a:tr>
              <a:tr h="243616">
                <a:tc>
                  <a:txBody>
                    <a:bodyPr/>
                    <a:lstStyle/>
                    <a:p>
                      <a:pPr marR="95250" algn="ctr">
                        <a:spcAft>
                          <a:spcPts val="0"/>
                        </a:spcAft>
                      </a:pPr>
                      <a:r>
                        <a:rPr lang="tr-TR" sz="1400">
                          <a:effectLst/>
                        </a:rPr>
                        <a:t>2009</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marR="95250" algn="ctr">
                        <a:spcAft>
                          <a:spcPts val="0"/>
                        </a:spcAft>
                      </a:pPr>
                      <a:r>
                        <a:rPr lang="tr-TR" sz="1400">
                          <a:effectLst/>
                        </a:rPr>
                        <a:t>12</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400">
                          <a:effectLst/>
                        </a:rPr>
                        <a:t>617</a:t>
                      </a:r>
                      <a:endParaRPr lang="tr-TR" sz="14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400">
                          <a:effectLst/>
                        </a:rPr>
                        <a:t>1.207</a:t>
                      </a:r>
                      <a:endParaRPr lang="tr-TR" sz="14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400">
                          <a:effectLst/>
                        </a:rPr>
                        <a:t>1.593</a:t>
                      </a:r>
                      <a:endParaRPr lang="tr-TR" sz="14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400">
                          <a:effectLst/>
                        </a:rPr>
                        <a:t>6.549</a:t>
                      </a:r>
                      <a:endParaRPr lang="tr-TR" sz="14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400">
                          <a:effectLst/>
                        </a:rPr>
                        <a:t>9.978</a:t>
                      </a:r>
                      <a:endParaRPr lang="tr-TR" sz="14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399174548"/>
                  </a:ext>
                </a:extLst>
              </a:tr>
              <a:tr h="243616">
                <a:tc>
                  <a:txBody>
                    <a:bodyPr/>
                    <a:lstStyle/>
                    <a:p>
                      <a:pPr marR="95250" algn="ctr">
                        <a:spcAft>
                          <a:spcPts val="0"/>
                        </a:spcAft>
                      </a:pPr>
                      <a:r>
                        <a:rPr lang="tr-TR" sz="1400">
                          <a:effectLst/>
                        </a:rPr>
                        <a:t>2010</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marR="95250" algn="ctr">
                        <a:spcAft>
                          <a:spcPts val="0"/>
                        </a:spcAft>
                      </a:pPr>
                      <a:r>
                        <a:rPr lang="tr-TR" sz="1400">
                          <a:effectLst/>
                        </a:rPr>
                        <a:t>11</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400">
                          <a:effectLst/>
                        </a:rPr>
                        <a:t>603</a:t>
                      </a:r>
                      <a:endParaRPr lang="tr-TR" sz="14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400">
                          <a:effectLst/>
                        </a:rPr>
                        <a:t>1.214</a:t>
                      </a:r>
                      <a:endParaRPr lang="tr-TR" sz="14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400">
                          <a:effectLst/>
                        </a:rPr>
                        <a:t>1.456</a:t>
                      </a:r>
                      <a:endParaRPr lang="tr-TR" sz="14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400">
                          <a:effectLst/>
                        </a:rPr>
                        <a:t>7.214</a:t>
                      </a:r>
                      <a:endParaRPr lang="tr-TR" sz="14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400">
                          <a:effectLst/>
                        </a:rPr>
                        <a:t>10.698</a:t>
                      </a:r>
                      <a:endParaRPr lang="tr-TR" sz="14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957773673"/>
                  </a:ext>
                </a:extLst>
              </a:tr>
              <a:tr h="243616">
                <a:tc>
                  <a:txBody>
                    <a:bodyPr/>
                    <a:lstStyle/>
                    <a:p>
                      <a:pPr marR="95250" algn="ctr">
                        <a:spcAft>
                          <a:spcPts val="0"/>
                        </a:spcAft>
                      </a:pPr>
                      <a:r>
                        <a:rPr lang="tr-TR" sz="1400">
                          <a:effectLst/>
                        </a:rPr>
                        <a:t>2011</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400">
                          <a:effectLst/>
                        </a:rPr>
                        <a:t>11</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400">
                          <a:effectLst/>
                        </a:rPr>
                        <a:t>589</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400">
                          <a:effectLst/>
                        </a:rPr>
                        <a:t>1.194</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400">
                          <a:effectLst/>
                        </a:rPr>
                        <a:t>1.400</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400">
                          <a:effectLst/>
                        </a:rPr>
                        <a:t>7.877</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400">
                          <a:effectLst/>
                        </a:rPr>
                        <a:t>11.071</a:t>
                      </a:r>
                      <a:endParaRPr lang="tr-TR" sz="14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671287124"/>
                  </a:ext>
                </a:extLst>
              </a:tr>
              <a:tr h="243616">
                <a:tc>
                  <a:txBody>
                    <a:bodyPr/>
                    <a:lstStyle/>
                    <a:p>
                      <a:pPr marR="95250" algn="ctr">
                        <a:spcAft>
                          <a:spcPts val="0"/>
                        </a:spcAft>
                      </a:pPr>
                      <a:r>
                        <a:rPr lang="tr-TR" sz="1400">
                          <a:effectLst/>
                        </a:rPr>
                        <a:t>2012</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marR="95250" algn="ctr">
                        <a:spcAft>
                          <a:spcPts val="0"/>
                        </a:spcAft>
                      </a:pPr>
                      <a:r>
                        <a:rPr lang="tr-TR" sz="1400">
                          <a:effectLst/>
                        </a:rPr>
                        <a:t>11</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400">
                          <a:effectLst/>
                        </a:rPr>
                        <a:t>585</a:t>
                      </a:r>
                      <a:endParaRPr lang="tr-TR" sz="14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400">
                          <a:effectLst/>
                        </a:rPr>
                        <a:t>1.174</a:t>
                      </a:r>
                      <a:endParaRPr lang="tr-TR" sz="14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400">
                          <a:effectLst/>
                        </a:rPr>
                        <a:t>1.406</a:t>
                      </a:r>
                      <a:endParaRPr lang="tr-TR" sz="14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400">
                          <a:effectLst/>
                        </a:rPr>
                        <a:t>7.999</a:t>
                      </a:r>
                      <a:endParaRPr lang="tr-TR" sz="14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400">
                          <a:effectLst/>
                        </a:rPr>
                        <a:t>11.175</a:t>
                      </a:r>
                      <a:endParaRPr lang="tr-TR" sz="14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238265806"/>
                  </a:ext>
                </a:extLst>
              </a:tr>
              <a:tr h="243616">
                <a:tc>
                  <a:txBody>
                    <a:bodyPr/>
                    <a:lstStyle/>
                    <a:p>
                      <a:pPr marR="95250" algn="ctr">
                        <a:spcAft>
                          <a:spcPts val="0"/>
                        </a:spcAft>
                      </a:pPr>
                      <a:r>
                        <a:rPr lang="tr-TR" sz="1400">
                          <a:effectLst/>
                        </a:rPr>
                        <a:t>2013</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marR="95250" algn="ctr">
                        <a:spcAft>
                          <a:spcPts val="0"/>
                        </a:spcAft>
                      </a:pPr>
                      <a:r>
                        <a:rPr lang="tr-TR" sz="1400">
                          <a:effectLst/>
                        </a:rPr>
                        <a:t>11</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400">
                          <a:effectLst/>
                        </a:rPr>
                        <a:t>562</a:t>
                      </a:r>
                      <a:endParaRPr lang="tr-TR" sz="14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400">
                          <a:effectLst/>
                        </a:rPr>
                        <a:t>1179</a:t>
                      </a:r>
                      <a:endParaRPr lang="tr-TR" sz="14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400">
                          <a:effectLst/>
                        </a:rPr>
                        <a:t>1354</a:t>
                      </a:r>
                      <a:endParaRPr lang="tr-TR" sz="14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400">
                          <a:effectLst/>
                        </a:rPr>
                        <a:t>9305</a:t>
                      </a:r>
                      <a:endParaRPr lang="tr-TR" sz="14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400" dirty="0">
                          <a:effectLst/>
                        </a:rPr>
                        <a:t>12.411</a:t>
                      </a:r>
                      <a:endParaRPr lang="tr-TR" sz="14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471478548"/>
                  </a:ext>
                </a:extLst>
              </a:tr>
              <a:tr h="243616">
                <a:tc>
                  <a:txBody>
                    <a:bodyPr/>
                    <a:lstStyle/>
                    <a:p>
                      <a:pPr marR="95250" algn="ctr">
                        <a:spcAft>
                          <a:spcPts val="0"/>
                        </a:spcAft>
                      </a:pPr>
                      <a:r>
                        <a:rPr lang="tr-TR" sz="1400">
                          <a:effectLst/>
                        </a:rPr>
                        <a:t>2014</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400">
                          <a:effectLst/>
                        </a:rPr>
                        <a:t>11</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400">
                          <a:effectLst/>
                        </a:rPr>
                        <a:t>541</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400">
                          <a:effectLst/>
                        </a:rPr>
                        <a:t>1.172</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400">
                          <a:effectLst/>
                        </a:rPr>
                        <a:t>1.293</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400">
                          <a:effectLst/>
                        </a:rPr>
                        <a:t>10.194</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400">
                          <a:effectLst/>
                        </a:rPr>
                        <a:t>13.211</a:t>
                      </a:r>
                      <a:endParaRPr lang="tr-TR" sz="14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859879754"/>
                  </a:ext>
                </a:extLst>
              </a:tr>
              <a:tr h="243616">
                <a:tc>
                  <a:txBody>
                    <a:bodyPr/>
                    <a:lstStyle/>
                    <a:p>
                      <a:pPr marR="95250" algn="ctr">
                        <a:spcAft>
                          <a:spcPts val="0"/>
                        </a:spcAft>
                      </a:pPr>
                      <a:r>
                        <a:rPr lang="tr-TR" sz="1400">
                          <a:effectLst/>
                        </a:rPr>
                        <a:t>2015</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400">
                          <a:effectLst/>
                        </a:rPr>
                        <a:t>6</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400">
                          <a:effectLst/>
                        </a:rPr>
                        <a:t>516</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400">
                          <a:effectLst/>
                        </a:rPr>
                        <a:t>1.157</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400">
                          <a:effectLst/>
                        </a:rPr>
                        <a:t>1.219</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400" dirty="0">
                          <a:effectLst/>
                        </a:rPr>
                        <a:t>10.808</a:t>
                      </a:r>
                      <a:endParaRPr lang="tr-TR"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400">
                          <a:effectLst/>
                        </a:rPr>
                        <a:t>13.706</a:t>
                      </a:r>
                      <a:endParaRPr lang="tr-TR" sz="14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273194407"/>
                  </a:ext>
                </a:extLst>
              </a:tr>
              <a:tr h="243616">
                <a:tc>
                  <a:txBody>
                    <a:bodyPr/>
                    <a:lstStyle/>
                    <a:p>
                      <a:pPr marR="95250" algn="ctr">
                        <a:spcAft>
                          <a:spcPts val="0"/>
                        </a:spcAft>
                      </a:pPr>
                      <a:r>
                        <a:rPr lang="tr-TR" sz="1400">
                          <a:effectLst/>
                        </a:rPr>
                        <a:t>2016</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400">
                          <a:effectLst/>
                        </a:rPr>
                        <a:t>5</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400">
                          <a:effectLst/>
                        </a:rPr>
                        <a:t>485</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400">
                          <a:effectLst/>
                        </a:rPr>
                        <a:t>1061</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400">
                          <a:effectLst/>
                        </a:rPr>
                        <a:t>97</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400">
                          <a:effectLst/>
                        </a:rPr>
                        <a:t>10.973</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400">
                          <a:effectLst/>
                        </a:rPr>
                        <a:t>13.441</a:t>
                      </a:r>
                      <a:endParaRPr lang="tr-TR" sz="14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130306465"/>
                  </a:ext>
                </a:extLst>
              </a:tr>
              <a:tr h="243616">
                <a:tc>
                  <a:txBody>
                    <a:bodyPr/>
                    <a:lstStyle/>
                    <a:p>
                      <a:pPr marR="95250" algn="ctr">
                        <a:spcAft>
                          <a:spcPts val="0"/>
                        </a:spcAft>
                      </a:pPr>
                      <a:r>
                        <a:rPr lang="tr-TR" sz="1400">
                          <a:effectLst/>
                        </a:rPr>
                        <a:t>2018</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400">
                          <a:effectLst/>
                        </a:rPr>
                        <a:t>5</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400">
                          <a:effectLst/>
                        </a:rPr>
                        <a:t>476</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400">
                          <a:effectLst/>
                        </a:rPr>
                        <a:t>1.052</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400">
                          <a:effectLst/>
                        </a:rPr>
                        <a:t>-</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400" dirty="0">
                          <a:effectLst/>
                        </a:rPr>
                        <a:t>13.399</a:t>
                      </a:r>
                      <a:endParaRPr lang="tr-TR"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400" dirty="0">
                          <a:effectLst/>
                        </a:rPr>
                        <a:t>15.828</a:t>
                      </a:r>
                      <a:endParaRPr lang="tr-TR" sz="14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289340635"/>
                  </a:ext>
                </a:extLst>
              </a:tr>
            </a:tbl>
          </a:graphicData>
        </a:graphic>
      </p:graphicFrame>
    </p:spTree>
    <p:extLst>
      <p:ext uri="{BB962C8B-B14F-4D97-AF65-F5344CB8AC3E}">
        <p14:creationId xmlns:p14="http://schemas.microsoft.com/office/powerpoint/2010/main" val="37487251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lstStyle/>
          <a:p>
            <a:endParaRPr lang="tr-TR"/>
          </a:p>
        </p:txBody>
      </p:sp>
      <p:sp>
        <p:nvSpPr>
          <p:cNvPr id="4" name="İçerik Yer Tutucusu 3"/>
          <p:cNvSpPr>
            <a:spLocks noGrp="1"/>
          </p:cNvSpPr>
          <p:nvPr>
            <p:ph idx="1"/>
          </p:nvPr>
        </p:nvSpPr>
        <p:spPr/>
        <p:txBody>
          <a:bodyPr>
            <a:normAutofit/>
          </a:bodyPr>
          <a:lstStyle/>
          <a:p>
            <a:r>
              <a:rPr lang="tr-TR" dirty="0"/>
              <a:t> Antrenör sayısı, 2007 yılında 75984 kişi iken, 2014 yılında 192.880 kişiye, 2015 yılında 212.045 kişiye, 2016 yılında 233.070 kişiye yükselmiştir. Hakem sayıları incelendiğinde, 2007 yılında 49.597 kişi olan sayı 2013 yılında 62.258 kişiye, 2015 yılında 73120 kişiye yükselmiştir.  Bu sayının 36119’u aday hakem, 25850’si il hakemi, 9384’ü ulusal hakem, 1757’si uluslararası hakemdir (SGM, 2016).</a:t>
            </a:r>
          </a:p>
          <a:p>
            <a:r>
              <a:rPr lang="tr-TR" dirty="0"/>
              <a:t>         Ülkemizdeki 1982-1997 yıllarına ait spor ait tesisler sayıları incelendiğinde, futbol sahalarının sayısının toplam tesis sayısının yarısından fazla olduğu görülmektedir (çizelge 5). Bu durum geniş kitlelerin spor yapmasını sağlayacak tesisler yerine onları seyirci olarak pasifleştiren futbol sahalarının yapımına ağırlık verildiğini göstermektedir. </a:t>
            </a:r>
          </a:p>
        </p:txBody>
      </p:sp>
    </p:spTree>
    <p:extLst>
      <p:ext uri="{BB962C8B-B14F-4D97-AF65-F5344CB8AC3E}">
        <p14:creationId xmlns:p14="http://schemas.microsoft.com/office/powerpoint/2010/main" val="35121451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normAutofit fontScale="90000"/>
          </a:bodyPr>
          <a:lstStyle/>
          <a:p>
            <a:r>
              <a:rPr lang="tr-TR" b="1" dirty="0"/>
              <a:t>Çizelge 5- Spor Tesislerinin Türlerine Göre Dağılımı*</a:t>
            </a:r>
            <a:r>
              <a:rPr lang="tr-TR" dirty="0"/>
              <a:t>  </a:t>
            </a:r>
            <a:br>
              <a:rPr lang="tr-TR" dirty="0"/>
            </a:br>
            <a:endParaRPr lang="tr-TR" dirty="0"/>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2203970383"/>
              </p:ext>
            </p:extLst>
          </p:nvPr>
        </p:nvGraphicFramePr>
        <p:xfrm>
          <a:off x="1364975" y="1934816"/>
          <a:ext cx="9727096" cy="3710610"/>
        </p:xfrm>
        <a:graphic>
          <a:graphicData uri="http://schemas.openxmlformats.org/drawingml/2006/table">
            <a:tbl>
              <a:tblPr firstRow="1" firstCol="1" lastRow="1" lastCol="1" bandRow="1" bandCol="1">
                <a:tableStyleId>{5C22544A-7EE6-4342-B048-85BDC9FD1C3A}</a:tableStyleId>
              </a:tblPr>
              <a:tblGrid>
                <a:gridCol w="947419">
                  <a:extLst>
                    <a:ext uri="{9D8B030D-6E8A-4147-A177-3AD203B41FA5}">
                      <a16:colId xmlns:a16="http://schemas.microsoft.com/office/drawing/2014/main" val="20000"/>
                    </a:ext>
                  </a:extLst>
                </a:gridCol>
                <a:gridCol w="980491">
                  <a:extLst>
                    <a:ext uri="{9D8B030D-6E8A-4147-A177-3AD203B41FA5}">
                      <a16:colId xmlns:a16="http://schemas.microsoft.com/office/drawing/2014/main" val="20001"/>
                    </a:ext>
                  </a:extLst>
                </a:gridCol>
                <a:gridCol w="1083599">
                  <a:extLst>
                    <a:ext uri="{9D8B030D-6E8A-4147-A177-3AD203B41FA5}">
                      <a16:colId xmlns:a16="http://schemas.microsoft.com/office/drawing/2014/main" val="20002"/>
                    </a:ext>
                  </a:extLst>
                </a:gridCol>
                <a:gridCol w="1058308">
                  <a:extLst>
                    <a:ext uri="{9D8B030D-6E8A-4147-A177-3AD203B41FA5}">
                      <a16:colId xmlns:a16="http://schemas.microsoft.com/office/drawing/2014/main" val="20003"/>
                    </a:ext>
                  </a:extLst>
                </a:gridCol>
                <a:gridCol w="978546">
                  <a:extLst>
                    <a:ext uri="{9D8B030D-6E8A-4147-A177-3AD203B41FA5}">
                      <a16:colId xmlns:a16="http://schemas.microsoft.com/office/drawing/2014/main" val="20004"/>
                    </a:ext>
                  </a:extLst>
                </a:gridCol>
                <a:gridCol w="896838">
                  <a:extLst>
                    <a:ext uri="{9D8B030D-6E8A-4147-A177-3AD203B41FA5}">
                      <a16:colId xmlns:a16="http://schemas.microsoft.com/office/drawing/2014/main" val="20005"/>
                    </a:ext>
                  </a:extLst>
                </a:gridCol>
                <a:gridCol w="863765">
                  <a:extLst>
                    <a:ext uri="{9D8B030D-6E8A-4147-A177-3AD203B41FA5}">
                      <a16:colId xmlns:a16="http://schemas.microsoft.com/office/drawing/2014/main" val="20006"/>
                    </a:ext>
                  </a:extLst>
                </a:gridCol>
                <a:gridCol w="1031072">
                  <a:extLst>
                    <a:ext uri="{9D8B030D-6E8A-4147-A177-3AD203B41FA5}">
                      <a16:colId xmlns:a16="http://schemas.microsoft.com/office/drawing/2014/main" val="20007"/>
                    </a:ext>
                  </a:extLst>
                </a:gridCol>
                <a:gridCol w="1103054">
                  <a:extLst>
                    <a:ext uri="{9D8B030D-6E8A-4147-A177-3AD203B41FA5}">
                      <a16:colId xmlns:a16="http://schemas.microsoft.com/office/drawing/2014/main" val="20008"/>
                    </a:ext>
                  </a:extLst>
                </a:gridCol>
                <a:gridCol w="784004">
                  <a:extLst>
                    <a:ext uri="{9D8B030D-6E8A-4147-A177-3AD203B41FA5}">
                      <a16:colId xmlns:a16="http://schemas.microsoft.com/office/drawing/2014/main" val="20009"/>
                    </a:ext>
                  </a:extLst>
                </a:gridCol>
              </a:tblGrid>
              <a:tr h="1236870">
                <a:tc>
                  <a:txBody>
                    <a:bodyPr/>
                    <a:lstStyle/>
                    <a:p>
                      <a:pPr algn="just">
                        <a:spcAft>
                          <a:spcPts val="0"/>
                        </a:spcAft>
                      </a:pPr>
                      <a:r>
                        <a:rPr lang="tr-TR" sz="1800" dirty="0">
                          <a:effectLst/>
                        </a:rPr>
                        <a:t>Yıl</a:t>
                      </a:r>
                      <a:endParaRPr lang="tr-TR"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tr-TR" sz="1800" dirty="0">
                          <a:effectLst/>
                        </a:rPr>
                        <a:t>Toplam</a:t>
                      </a:r>
                      <a:endParaRPr lang="tr-TR"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tr-TR" sz="1800" dirty="0">
                          <a:effectLst/>
                        </a:rPr>
                        <a:t>Stadyum</a:t>
                      </a:r>
                      <a:endParaRPr lang="tr-TR"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tr-TR" sz="1800" dirty="0">
                          <a:effectLst/>
                        </a:rPr>
                        <a:t>Spor Salonu</a:t>
                      </a:r>
                      <a:endParaRPr lang="tr-TR"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tr-TR" sz="1800" dirty="0">
                          <a:effectLst/>
                        </a:rPr>
                        <a:t>Yüzme Havuzu</a:t>
                      </a:r>
                      <a:endParaRPr lang="tr-TR"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tr-TR" sz="1800" dirty="0">
                          <a:effectLst/>
                        </a:rPr>
                        <a:t>Futbol</a:t>
                      </a:r>
                    </a:p>
                    <a:p>
                      <a:pPr algn="just">
                        <a:spcAft>
                          <a:spcPts val="0"/>
                        </a:spcAft>
                      </a:pPr>
                      <a:r>
                        <a:rPr lang="tr-TR" sz="1800" dirty="0">
                          <a:effectLst/>
                        </a:rPr>
                        <a:t>Sahası</a:t>
                      </a:r>
                      <a:endParaRPr lang="tr-TR"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tr-TR" sz="1800">
                          <a:effectLst/>
                        </a:rPr>
                        <a:t>Tenis Sahası</a:t>
                      </a:r>
                      <a:endParaRPr lang="tr-TR"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tr-TR" sz="1800">
                          <a:effectLst/>
                        </a:rPr>
                        <a:t>Kayak Merkezi</a:t>
                      </a:r>
                      <a:endParaRPr lang="tr-TR"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tr-TR" sz="1800">
                          <a:effectLst/>
                        </a:rPr>
                        <a:t>Atış Poligonu</a:t>
                      </a:r>
                      <a:endParaRPr lang="tr-TR"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tr-TR" sz="1800">
                          <a:effectLst/>
                        </a:rPr>
                        <a:t>Diğer</a:t>
                      </a:r>
                      <a:endParaRPr lang="tr-TR" sz="18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618435">
                <a:tc>
                  <a:txBody>
                    <a:bodyPr/>
                    <a:lstStyle/>
                    <a:p>
                      <a:pPr algn="just">
                        <a:spcAft>
                          <a:spcPts val="0"/>
                        </a:spcAft>
                      </a:pPr>
                      <a:r>
                        <a:rPr lang="tr-TR" sz="1800">
                          <a:effectLst/>
                        </a:rPr>
                        <a:t>1982</a:t>
                      </a:r>
                      <a:endParaRPr lang="tr-TR"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tr-TR" sz="1800" dirty="0">
                          <a:effectLst/>
                        </a:rPr>
                        <a:t>696</a:t>
                      </a:r>
                      <a:endParaRPr lang="tr-TR"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tr-TR" sz="1800" dirty="0">
                          <a:effectLst/>
                        </a:rPr>
                        <a:t>146</a:t>
                      </a:r>
                      <a:endParaRPr lang="tr-TR"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tr-TR" sz="1800">
                          <a:effectLst/>
                        </a:rPr>
                        <a:t>177</a:t>
                      </a:r>
                      <a:endParaRPr lang="tr-TR"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tr-TR" sz="1800">
                          <a:effectLst/>
                        </a:rPr>
                        <a:t>29</a:t>
                      </a:r>
                      <a:endParaRPr lang="tr-TR"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tr-TR" sz="1800" dirty="0">
                          <a:effectLst/>
                        </a:rPr>
                        <a:t>184</a:t>
                      </a:r>
                      <a:endParaRPr lang="tr-TR"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tr-TR" sz="1800" dirty="0">
                          <a:effectLst/>
                        </a:rPr>
                        <a:t>32</a:t>
                      </a:r>
                      <a:endParaRPr lang="tr-TR"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tr-TR" sz="1800" dirty="0">
                          <a:effectLst/>
                        </a:rPr>
                        <a:t>13</a:t>
                      </a:r>
                      <a:endParaRPr lang="tr-TR"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tr-TR" sz="1800">
                          <a:effectLst/>
                        </a:rPr>
                        <a:t>21</a:t>
                      </a:r>
                      <a:endParaRPr lang="tr-TR"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tr-TR" sz="1800">
                          <a:effectLst/>
                        </a:rPr>
                        <a:t>94</a:t>
                      </a:r>
                      <a:endParaRPr lang="tr-TR" sz="18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618435">
                <a:tc>
                  <a:txBody>
                    <a:bodyPr/>
                    <a:lstStyle/>
                    <a:p>
                      <a:pPr algn="just">
                        <a:spcAft>
                          <a:spcPts val="0"/>
                        </a:spcAft>
                      </a:pPr>
                      <a:r>
                        <a:rPr lang="tr-TR" sz="1800">
                          <a:effectLst/>
                        </a:rPr>
                        <a:t>1987</a:t>
                      </a:r>
                      <a:endParaRPr lang="tr-TR"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tr-TR" sz="1800">
                          <a:effectLst/>
                        </a:rPr>
                        <a:t>1090</a:t>
                      </a:r>
                      <a:endParaRPr lang="tr-TR"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tr-TR" sz="1800" dirty="0">
                          <a:effectLst/>
                        </a:rPr>
                        <a:t>208</a:t>
                      </a:r>
                      <a:endParaRPr lang="tr-TR"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tr-TR" sz="1800">
                          <a:effectLst/>
                        </a:rPr>
                        <a:t>225</a:t>
                      </a:r>
                      <a:endParaRPr lang="tr-TR"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tr-TR" sz="1800">
                          <a:effectLst/>
                        </a:rPr>
                        <a:t>41</a:t>
                      </a:r>
                      <a:endParaRPr lang="tr-TR"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tr-TR" sz="1800">
                          <a:effectLst/>
                        </a:rPr>
                        <a:t>416</a:t>
                      </a:r>
                      <a:endParaRPr lang="tr-TR"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tr-TR" sz="1800">
                          <a:effectLst/>
                        </a:rPr>
                        <a:t>36</a:t>
                      </a:r>
                      <a:endParaRPr lang="tr-TR"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tr-TR" sz="1800" dirty="0">
                          <a:effectLst/>
                        </a:rPr>
                        <a:t>22</a:t>
                      </a:r>
                      <a:endParaRPr lang="tr-TR"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tr-TR" sz="1800" dirty="0">
                          <a:effectLst/>
                        </a:rPr>
                        <a:t>28</a:t>
                      </a:r>
                      <a:endParaRPr lang="tr-TR"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tr-TR" sz="1800">
                          <a:effectLst/>
                        </a:rPr>
                        <a:t>114</a:t>
                      </a:r>
                      <a:endParaRPr lang="tr-TR" sz="18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618435">
                <a:tc>
                  <a:txBody>
                    <a:bodyPr/>
                    <a:lstStyle/>
                    <a:p>
                      <a:pPr algn="just">
                        <a:spcAft>
                          <a:spcPts val="0"/>
                        </a:spcAft>
                      </a:pPr>
                      <a:r>
                        <a:rPr lang="tr-TR" sz="1800">
                          <a:effectLst/>
                        </a:rPr>
                        <a:t>1992</a:t>
                      </a:r>
                      <a:endParaRPr lang="tr-TR"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tr-TR" sz="1800">
                          <a:effectLst/>
                        </a:rPr>
                        <a:t>2087</a:t>
                      </a:r>
                      <a:endParaRPr lang="tr-TR"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tr-TR" sz="1800" dirty="0">
                          <a:effectLst/>
                        </a:rPr>
                        <a:t>264</a:t>
                      </a:r>
                      <a:endParaRPr lang="tr-TR"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tr-TR" sz="1800" dirty="0">
                          <a:effectLst/>
                        </a:rPr>
                        <a:t>277</a:t>
                      </a:r>
                      <a:endParaRPr lang="tr-TR"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tr-TR" sz="1800">
                          <a:effectLst/>
                        </a:rPr>
                        <a:t>62</a:t>
                      </a:r>
                      <a:endParaRPr lang="tr-TR"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tr-TR" sz="1800">
                          <a:effectLst/>
                        </a:rPr>
                        <a:t>1251</a:t>
                      </a:r>
                      <a:endParaRPr lang="tr-TR"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tr-TR" sz="1800">
                          <a:effectLst/>
                        </a:rPr>
                        <a:t>105</a:t>
                      </a:r>
                      <a:endParaRPr lang="tr-TR"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tr-TR" sz="1800">
                          <a:effectLst/>
                        </a:rPr>
                        <a:t>24</a:t>
                      </a:r>
                      <a:endParaRPr lang="tr-TR"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tr-TR" sz="1800" dirty="0">
                          <a:effectLst/>
                        </a:rPr>
                        <a:t>58</a:t>
                      </a:r>
                      <a:endParaRPr lang="tr-TR"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tr-TR" sz="1800" dirty="0">
                          <a:effectLst/>
                        </a:rPr>
                        <a:t>46</a:t>
                      </a:r>
                      <a:endParaRPr lang="tr-TR" sz="18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618435">
                <a:tc>
                  <a:txBody>
                    <a:bodyPr/>
                    <a:lstStyle/>
                    <a:p>
                      <a:pPr algn="just">
                        <a:spcAft>
                          <a:spcPts val="0"/>
                        </a:spcAft>
                      </a:pPr>
                      <a:r>
                        <a:rPr lang="tr-TR" sz="1800">
                          <a:effectLst/>
                        </a:rPr>
                        <a:t>1997</a:t>
                      </a:r>
                      <a:endParaRPr lang="tr-TR"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tr-TR" sz="1800">
                          <a:effectLst/>
                        </a:rPr>
                        <a:t>2623</a:t>
                      </a:r>
                      <a:endParaRPr lang="tr-TR"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tr-TR" sz="1800">
                          <a:effectLst/>
                        </a:rPr>
                        <a:t>335</a:t>
                      </a:r>
                      <a:endParaRPr lang="tr-TR"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tr-TR" sz="1800" dirty="0">
                          <a:effectLst/>
                        </a:rPr>
                        <a:t>425</a:t>
                      </a:r>
                      <a:endParaRPr lang="tr-TR"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tr-TR" sz="1800" dirty="0">
                          <a:effectLst/>
                        </a:rPr>
                        <a:t>58</a:t>
                      </a:r>
                      <a:endParaRPr lang="tr-TR"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tr-TR" sz="1800" dirty="0">
                          <a:effectLst/>
                        </a:rPr>
                        <a:t>1458</a:t>
                      </a:r>
                      <a:endParaRPr lang="tr-TR"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tr-TR" sz="1800" dirty="0">
                          <a:effectLst/>
                        </a:rPr>
                        <a:t>247</a:t>
                      </a:r>
                      <a:endParaRPr lang="tr-TR"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tr-TR" sz="1800" dirty="0">
                          <a:effectLst/>
                        </a:rPr>
                        <a:t>22</a:t>
                      </a:r>
                      <a:endParaRPr lang="tr-TR"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tr-TR" sz="1800" dirty="0">
                          <a:effectLst/>
                        </a:rPr>
                        <a:t>33</a:t>
                      </a:r>
                      <a:endParaRPr lang="tr-TR"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tr-TR" sz="1800" dirty="0">
                          <a:effectLst/>
                        </a:rPr>
                        <a:t>45</a:t>
                      </a:r>
                      <a:endParaRPr lang="tr-TR" sz="18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6324405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lstStyle/>
          <a:p>
            <a:endParaRPr lang="tr-TR"/>
          </a:p>
        </p:txBody>
      </p:sp>
      <p:sp>
        <p:nvSpPr>
          <p:cNvPr id="4" name="İçerik Yer Tutucusu 3"/>
          <p:cNvSpPr>
            <a:spLocks noGrp="1"/>
          </p:cNvSpPr>
          <p:nvPr>
            <p:ph idx="1"/>
          </p:nvPr>
        </p:nvSpPr>
        <p:spPr/>
        <p:txBody>
          <a:bodyPr>
            <a:normAutofit fontScale="92500" lnSpcReduction="10000"/>
          </a:bodyPr>
          <a:lstStyle/>
          <a:p>
            <a:r>
              <a:rPr lang="tr-TR" dirty="0"/>
              <a:t>2009 yılı verilerine göre, </a:t>
            </a:r>
            <a:r>
              <a:rPr lang="tr-TR" dirty="0" err="1"/>
              <a:t>GSGM’ye</a:t>
            </a:r>
            <a:r>
              <a:rPr lang="tr-TR" dirty="0"/>
              <a:t> ait 9.296 spor tesisi bulunmaktadır.  Söz konusu tesislerin 1.710’i futbol sahası, 6.082’i semt sahası (futbol, basketbol, voleybol oynanabilen), 80’ni yüzme havuzu (35’i açık, 33’ü kapalı, 12’si sosyal amaçlı), 426’sı spor salonu, 191’i antrenman salonu, 4’ü atletizm sahası ve 153’ü atletizm pistidir (TBMM, 2011). </a:t>
            </a:r>
          </a:p>
          <a:p>
            <a:endParaRPr lang="tr-TR" dirty="0"/>
          </a:p>
          <a:p>
            <a:r>
              <a:rPr lang="tr-TR" dirty="0"/>
              <a:t>2010 yılı verilerine göre (GSGM, 2010), spor tesislerinin sayısı ise 9287’dir (çizelge 6). 1982 yılında toplam spor tesisi sayısı 2623 iken, 2010 yılında bu sayı 3,5 kat artarak 9.296’ya yükselmiştir. Ancak bu sayının içinde futbol saha ve tesisleri en fazla yeri tutmuştur. Meclis Araştırma Komisyonu Raporu’na (2011) göre, spor tesisleri illere göre dengesiz dağılmış, tesisler verimli işletilmemiş, tesis planlaması bölge ihtiyaçları ve özellikleri dikkate alınmadan yapılmıştır.</a:t>
            </a:r>
          </a:p>
          <a:p>
            <a:pPr marL="0" indent="0">
              <a:buNone/>
            </a:pPr>
            <a:endParaRPr lang="tr-TR" dirty="0"/>
          </a:p>
          <a:p>
            <a:endParaRPr lang="tr-TR" dirty="0"/>
          </a:p>
        </p:txBody>
      </p:sp>
    </p:spTree>
    <p:extLst>
      <p:ext uri="{BB962C8B-B14F-4D97-AF65-F5344CB8AC3E}">
        <p14:creationId xmlns:p14="http://schemas.microsoft.com/office/powerpoint/2010/main" val="314397375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Toplantı Odası">
  <a:themeElements>
    <a:clrScheme name="İyon Toplantı Odası">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yon Toplantı Odası">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Toplantı Odası">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13</TotalTime>
  <Words>1110</Words>
  <Application>Microsoft Office PowerPoint</Application>
  <PresentationFormat>Geniş ekran</PresentationFormat>
  <Paragraphs>295</Paragraphs>
  <Slides>10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10</vt:i4>
      </vt:variant>
    </vt:vector>
  </HeadingPairs>
  <TitlesOfParts>
    <vt:vector size="15" baseType="lpstr">
      <vt:lpstr>Arial</vt:lpstr>
      <vt:lpstr>Century Gothic</vt:lpstr>
      <vt:lpstr>Times New Roman</vt:lpstr>
      <vt:lpstr>Wingdings 3</vt:lpstr>
      <vt:lpstr>İyon Toplantı Odası</vt:lpstr>
      <vt:lpstr>SAYISAL VERİLERLE GÜNÜMÜZDE SPOR</vt:lpstr>
      <vt:lpstr>SAYISAL VERİLERLE GÜNÜMÜZDE SPOR</vt:lpstr>
      <vt:lpstr>SAYISAL VERİLERLE GÜNÜMÜZDE SPOR</vt:lpstr>
      <vt:lpstr>PowerPoint Sunusu</vt:lpstr>
      <vt:lpstr>PowerPoint Sunusu</vt:lpstr>
      <vt:lpstr>Çizelge 4- Spor Kulüpleri Sayısı </vt:lpstr>
      <vt:lpstr>PowerPoint Sunusu</vt:lpstr>
      <vt:lpstr>Çizelge 5- Spor Tesislerinin Türlerine Göre Dağılımı*   </vt:lpstr>
      <vt:lpstr>PowerPoint Sunusu</vt:lpstr>
      <vt:lpstr>Çizelge 6- 2010 Yılı Spor Tesisleri Sayısı*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SAYISAL VERİLERLE GÜNÜMÜZDE SPOR</dc:title>
  <dc:creator>Oğuz Özbek</dc:creator>
  <cp:lastModifiedBy>Oguz.Ozbek</cp:lastModifiedBy>
  <cp:revision>6</cp:revision>
  <dcterms:created xsi:type="dcterms:W3CDTF">2017-12-01T19:06:22Z</dcterms:created>
  <dcterms:modified xsi:type="dcterms:W3CDTF">2020-04-23T08:33:29Z</dcterms:modified>
</cp:coreProperties>
</file>