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98" r:id="rId3"/>
    <p:sldId id="299" r:id="rId4"/>
    <p:sldId id="30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prak\Desktop\hata_bar&#305;_altay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esktop\hata_bar&#305;_alt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esktop\hata_bar&#305;_alta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esktop\hata_bar&#305;_alta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esktop\hata_bar&#305;_alta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esktop\hata_bar&#305;_alta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000" b="1">
                <a:latin typeface="Times New Roman" panose="02020603050405020304" pitchFamily="18" charset="0"/>
                <a:cs typeface="Times New Roman" panose="02020603050405020304" pitchFamily="18" charset="0"/>
              </a:rPr>
              <a:t>32 KHz</a:t>
            </a:r>
            <a:r>
              <a:rPr lang="en-US" sz="10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QTF</a:t>
            </a:r>
            <a:endParaRPr lang="en-US" sz="1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2700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marker>
            <c:symbol val="circle"/>
            <c:size val="3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trendline>
            <c:spPr>
              <a:ln>
                <a:solidFill>
                  <a:schemeClr val="accent1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26578878425779034"/>
                  <c:y val="-3.8049858732158754E-3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000" b="1">
                      <a:solidFill>
                        <a:schemeClr val="bg1">
                          <a:lumMod val="5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tr-TR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Sayfa1!$G$3:$G$8</c:f>
                <c:numCache>
                  <c:formatCode>General</c:formatCode>
                  <c:ptCount val="6"/>
                  <c:pt idx="0">
                    <c:v>3.26917420757733E-2</c:v>
                  </c:pt>
                  <c:pt idx="1">
                    <c:v>1.2990381057837778E-2</c:v>
                  </c:pt>
                  <c:pt idx="2">
                    <c:v>2.1213203434773245E-2</c:v>
                  </c:pt>
                  <c:pt idx="3">
                    <c:v>0</c:v>
                  </c:pt>
                  <c:pt idx="4">
                    <c:v>3.2787192620700019E-2</c:v>
                  </c:pt>
                  <c:pt idx="5">
                    <c:v>0</c:v>
                  </c:pt>
                </c:numCache>
              </c:numRef>
            </c:plus>
            <c:minus>
              <c:numRef>
                <c:f>Sayfa1!$G$3:$G$8</c:f>
                <c:numCache>
                  <c:formatCode>General</c:formatCode>
                  <c:ptCount val="6"/>
                  <c:pt idx="0">
                    <c:v>3.26917420757733E-2</c:v>
                  </c:pt>
                  <c:pt idx="1">
                    <c:v>1.2990381057837778E-2</c:v>
                  </c:pt>
                  <c:pt idx="2">
                    <c:v>2.1213203434773245E-2</c:v>
                  </c:pt>
                  <c:pt idx="3">
                    <c:v>0</c:v>
                  </c:pt>
                  <c:pt idx="4">
                    <c:v>3.2787192620700019E-2</c:v>
                  </c:pt>
                  <c:pt idx="5">
                    <c:v>0</c:v>
                  </c:pt>
                </c:numCache>
              </c:numRef>
            </c:minus>
            <c:spPr>
              <a:noFill/>
              <a:ln w="12700" cap="flat" cmpd="sng" algn="ctr">
                <a:solidFill>
                  <a:srgbClr val="0070C0"/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Sayfa1!$A$3:$A$8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xVal>
          <c:yVal>
            <c:numRef>
              <c:f>Sayfa1!$F$3:$F$8</c:f>
              <c:numCache>
                <c:formatCode>0.00</c:formatCode>
                <c:ptCount val="6"/>
                <c:pt idx="0">
                  <c:v>31996.767500000002</c:v>
                </c:pt>
                <c:pt idx="1">
                  <c:v>31996.627499999999</c:v>
                </c:pt>
                <c:pt idx="2">
                  <c:v>31996.5</c:v>
                </c:pt>
                <c:pt idx="3">
                  <c:v>31996.29</c:v>
                </c:pt>
                <c:pt idx="4">
                  <c:v>31996.025000000001</c:v>
                </c:pt>
                <c:pt idx="5">
                  <c:v>31995.7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52E-4753-B5DD-068B1923D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161264"/>
        <c:axId val="42157520"/>
      </c:scatterChart>
      <c:valAx>
        <c:axId val="42161264"/>
        <c:scaling>
          <c:orientation val="minMax"/>
          <c:max val="80"/>
          <c:min val="30"/>
        </c:scaling>
        <c:delete val="0"/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000" b="1">
                    <a:solidFill>
                      <a:schemeClr val="bg1">
                        <a:lumMod val="50000"/>
                      </a:schemeClr>
                    </a:solidFill>
                    <a:latin typeface="+mn-lt"/>
                    <a:cs typeface="Times New Roman" panose="02020603050405020304" pitchFamily="18" charset="0"/>
                  </a:rPr>
                  <a:t>Sıcaklık (</a:t>
                </a:r>
                <a:r>
                  <a:rPr lang="en-US" sz="1000" b="1" baseline="30000"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o</a:t>
                </a:r>
                <a:r>
                  <a:rPr lang="en-US" sz="1000" b="1"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C)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2157520"/>
        <c:crosses val="autoZero"/>
        <c:crossBetween val="midCat"/>
        <c:majorUnit val="10"/>
      </c:valAx>
      <c:valAx>
        <c:axId val="42157520"/>
        <c:scaling>
          <c:orientation val="minMax"/>
          <c:max val="31996.799999999999"/>
        </c:scaling>
        <c:delete val="0"/>
        <c:axPos val="l"/>
        <c:title>
          <c:tx>
            <c:rich>
              <a:bodyPr/>
              <a:lstStyle/>
              <a:p>
                <a:pPr>
                  <a:defRPr sz="1000">
                    <a:solidFill>
                      <a:schemeClr val="bg1">
                        <a:lumMod val="50000"/>
                      </a:schemeClr>
                    </a:solidFill>
                    <a:latin typeface="+mn-lt"/>
                    <a:cs typeface="Times New Roman" panose="02020603050405020304" pitchFamily="18" charset="0"/>
                  </a:defRPr>
                </a:pPr>
                <a:r>
                  <a:rPr lang="en-US" sz="1000">
                    <a:solidFill>
                      <a:schemeClr val="bg1">
                        <a:lumMod val="50000"/>
                      </a:schemeClr>
                    </a:solidFill>
                    <a:latin typeface="+mn-lt"/>
                    <a:cs typeface="Times New Roman" panose="02020603050405020304" pitchFamily="18" charset="0"/>
                  </a:rPr>
                  <a:t>Frekans (KHz)</a:t>
                </a:r>
              </a:p>
            </c:rich>
          </c:tx>
          <c:overlay val="0"/>
        </c:title>
        <c:numFmt formatCode="0.00" sourceLinked="1"/>
        <c:majorTickMark val="none"/>
        <c:minorTickMark val="none"/>
        <c:tickLblPos val="nextTo"/>
        <c:spPr>
          <a:noFill/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2161264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ln w="12700">
      <a:noFill/>
    </a:ln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32.768 KHz QTF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tx1">
                  <a:lumMod val="50000"/>
                  <a:lumOff val="50000"/>
                  <a:alpha val="97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29804104477611942"/>
                  <c:y val="-2.3533924907493467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Sayfa1!$M$3:$M$8</c:f>
                <c:numCache>
                  <c:formatCode>General</c:formatCode>
                  <c:ptCount val="6"/>
                  <c:pt idx="0">
                    <c:v>1.2990381056262486E-2</c:v>
                  </c:pt>
                  <c:pt idx="1">
                    <c:v>0</c:v>
                  </c:pt>
                  <c:pt idx="2">
                    <c:v>1.0000000000218279E-2</c:v>
                  </c:pt>
                  <c:pt idx="3">
                    <c:v>0</c:v>
                  </c:pt>
                  <c:pt idx="4">
                    <c:v>1.4999999999417923E-2</c:v>
                  </c:pt>
                  <c:pt idx="5">
                    <c:v>1.4999999999417923E-2</c:v>
                  </c:pt>
                </c:numCache>
              </c:numRef>
            </c:plus>
            <c:minus>
              <c:numRef>
                <c:f>Sayfa1!$M$3:$M$8</c:f>
                <c:numCache>
                  <c:formatCode>General</c:formatCode>
                  <c:ptCount val="6"/>
                  <c:pt idx="0">
                    <c:v>1.2990381056262486E-2</c:v>
                  </c:pt>
                  <c:pt idx="1">
                    <c:v>0</c:v>
                  </c:pt>
                  <c:pt idx="2">
                    <c:v>1.0000000000218279E-2</c:v>
                  </c:pt>
                  <c:pt idx="3">
                    <c:v>0</c:v>
                  </c:pt>
                  <c:pt idx="4">
                    <c:v>1.4999999999417923E-2</c:v>
                  </c:pt>
                  <c:pt idx="5">
                    <c:v>1.4999999999417923E-2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12700" cap="flat" cmpd="sng" algn="ctr">
                <a:solidFill>
                  <a:srgbClr val="0070C0"/>
                </a:solidFill>
                <a:round/>
              </a:ln>
              <a:effectLst/>
            </c:spPr>
          </c:errBars>
          <c:xVal>
            <c:numRef>
              <c:f>Sayfa1!$A$3:$A$8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xVal>
          <c:yVal>
            <c:numRef>
              <c:f>Sayfa1!$L$3:$L$8</c:f>
              <c:numCache>
                <c:formatCode>0.00</c:formatCode>
                <c:ptCount val="6"/>
                <c:pt idx="0">
                  <c:v>32764.912499999999</c:v>
                </c:pt>
                <c:pt idx="1">
                  <c:v>32764.59</c:v>
                </c:pt>
                <c:pt idx="2">
                  <c:v>32763.96</c:v>
                </c:pt>
                <c:pt idx="3">
                  <c:v>32762.98</c:v>
                </c:pt>
                <c:pt idx="4">
                  <c:v>32761.764999999999</c:v>
                </c:pt>
                <c:pt idx="5">
                  <c:v>32760.355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98E-4F91-88AF-B3E257F0D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6666335"/>
        <c:axId val="1226661343"/>
      </c:scatterChart>
      <c:valAx>
        <c:axId val="1226666335"/>
        <c:scaling>
          <c:orientation val="minMax"/>
          <c:max val="80"/>
          <c:min val="3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Sıcaklık</a:t>
                </a:r>
                <a:r>
                  <a:rPr lang="en-US" b="1" baseline="0"/>
                  <a:t> (</a:t>
                </a:r>
                <a:r>
                  <a:rPr lang="en-US" sz="1000" b="1" i="0" u="none" strike="noStrike" baseline="30000">
                    <a:effectLst/>
                  </a:rPr>
                  <a:t>o</a:t>
                </a:r>
                <a:r>
                  <a:rPr lang="en-US" sz="1000" b="1" i="0" u="none" strike="noStrike" baseline="0">
                    <a:effectLst/>
                  </a:rPr>
                  <a:t>C</a:t>
                </a:r>
                <a:r>
                  <a:rPr lang="en-US" b="1" baseline="0"/>
                  <a:t>)</a:t>
                </a:r>
                <a:endParaRPr lang="en-US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226661343"/>
        <c:crosses val="autoZero"/>
        <c:crossBetween val="midCat"/>
        <c:majorUnit val="10"/>
      </c:valAx>
      <c:valAx>
        <c:axId val="1226661343"/>
        <c:scaling>
          <c:orientation val="minMax"/>
          <c:max val="3276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226666335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40 KHz QTF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30462158808933004"/>
                  <c:y val="-3.6478282956565911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Sayfa1!$S$3:$S$8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1.4142135623182164E-2</c:v>
                  </c:pt>
                  <c:pt idx="2">
                    <c:v>1.4142135623182164E-2</c:v>
                  </c:pt>
                  <c:pt idx="3">
                    <c:v>0</c:v>
                  </c:pt>
                  <c:pt idx="4">
                    <c:v>1.4142135623182164E-2</c:v>
                  </c:pt>
                  <c:pt idx="5">
                    <c:v>0</c:v>
                  </c:pt>
                </c:numCache>
              </c:numRef>
            </c:plus>
            <c:minus>
              <c:numRef>
                <c:f>Sayfa1!$S$3:$S$8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1.4142135623182164E-2</c:v>
                  </c:pt>
                  <c:pt idx="2">
                    <c:v>1.4142135623182164E-2</c:v>
                  </c:pt>
                  <c:pt idx="3">
                    <c:v>0</c:v>
                  </c:pt>
                  <c:pt idx="4">
                    <c:v>1.4142135623182164E-2</c:v>
                  </c:pt>
                  <c:pt idx="5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Sayfa1!$A$3:$A$8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xVal>
          <c:yVal>
            <c:numRef>
              <c:f>Sayfa1!$R$3:$R$8</c:f>
              <c:numCache>
                <c:formatCode>0.00</c:formatCode>
                <c:ptCount val="6"/>
                <c:pt idx="0">
                  <c:v>39996.370000000003</c:v>
                </c:pt>
                <c:pt idx="1">
                  <c:v>39996.037499999999</c:v>
                </c:pt>
                <c:pt idx="2">
                  <c:v>39995.567499999997</c:v>
                </c:pt>
                <c:pt idx="3">
                  <c:v>39994.839999999997</c:v>
                </c:pt>
                <c:pt idx="4">
                  <c:v>39993.697500000002</c:v>
                </c:pt>
                <c:pt idx="5">
                  <c:v>39992.75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D4D-4B6E-AC0E-B0D7D46EE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42286832"/>
        <c:axId val="1942286000"/>
      </c:scatterChart>
      <c:valAx>
        <c:axId val="1942286832"/>
        <c:scaling>
          <c:orientation val="minMax"/>
          <c:max val="80"/>
          <c:min val="3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i="0" baseline="0">
                    <a:effectLst/>
                  </a:rPr>
                  <a:t>Sıcaklık (</a:t>
                </a:r>
                <a:r>
                  <a:rPr lang="en-US" sz="1000" b="1" i="0" baseline="30000">
                    <a:effectLst/>
                  </a:rPr>
                  <a:t>o</a:t>
                </a:r>
                <a:r>
                  <a:rPr lang="en-US" sz="1000" b="1" i="0" baseline="0">
                    <a:effectLst/>
                  </a:rPr>
                  <a:t>C)</a:t>
                </a:r>
                <a:endParaRPr lang="en-US" sz="10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42286000"/>
        <c:crosses val="autoZero"/>
        <c:crossBetween val="midCat"/>
      </c:valAx>
      <c:valAx>
        <c:axId val="1942286000"/>
        <c:scaling>
          <c:orientation val="minMax"/>
          <c:max val="39996.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42286832"/>
        <c:crosses val="autoZero"/>
        <c:crossBetween val="midCat"/>
        <c:majorUnit val="0.8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65.536 KHz QTF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29667312661498707"/>
                  <c:y val="-3.9608011961467779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Sayfa1!$Y$3:$Y$8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</c:v>
                  </c:pt>
                  <c:pt idx="2">
                    <c:v>1.2990381056262486E-2</c:v>
                  </c:pt>
                  <c:pt idx="3">
                    <c:v>1.2990381056262486E-2</c:v>
                  </c:pt>
                  <c:pt idx="4">
                    <c:v>1.4999999999417923E-2</c:v>
                  </c:pt>
                  <c:pt idx="5">
                    <c:v>1.2990381059413069E-2</c:v>
                  </c:pt>
                </c:numCache>
              </c:numRef>
            </c:plus>
            <c:minus>
              <c:numRef>
                <c:f>Sayfa1!$Y$3:$Y$8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</c:v>
                  </c:pt>
                  <c:pt idx="2">
                    <c:v>1.2990381056262486E-2</c:v>
                  </c:pt>
                  <c:pt idx="3">
                    <c:v>1.2990381056262486E-2</c:v>
                  </c:pt>
                  <c:pt idx="4">
                    <c:v>1.4999999999417923E-2</c:v>
                  </c:pt>
                  <c:pt idx="5">
                    <c:v>1.2990381059413069E-2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Sayfa1!$A$3:$A$8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xVal>
          <c:yVal>
            <c:numRef>
              <c:f>Sayfa1!$X$3:$X$8</c:f>
              <c:numCache>
                <c:formatCode>0.00</c:formatCode>
                <c:ptCount val="6"/>
                <c:pt idx="0">
                  <c:v>65530.03</c:v>
                </c:pt>
                <c:pt idx="1">
                  <c:v>65529.22</c:v>
                </c:pt>
                <c:pt idx="2">
                  <c:v>65527.712500000001</c:v>
                </c:pt>
                <c:pt idx="3">
                  <c:v>65526.127500000002</c:v>
                </c:pt>
                <c:pt idx="4">
                  <c:v>65523.735000000001</c:v>
                </c:pt>
                <c:pt idx="5">
                  <c:v>65519.847499999996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84A-4059-A2FC-C3AD499DE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42990624"/>
        <c:axId val="1942985216"/>
      </c:scatterChart>
      <c:valAx>
        <c:axId val="1942990624"/>
        <c:scaling>
          <c:orientation val="minMax"/>
          <c:max val="80"/>
          <c:min val="3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i="0" baseline="0">
                    <a:effectLst/>
                  </a:rPr>
                  <a:t>Sıcaklık (</a:t>
                </a:r>
                <a:r>
                  <a:rPr lang="en-US" sz="1000" b="1" i="0" baseline="30000">
                    <a:effectLst/>
                  </a:rPr>
                  <a:t>o</a:t>
                </a:r>
                <a:r>
                  <a:rPr lang="en-US" sz="1000" b="1" i="0" baseline="0">
                    <a:effectLst/>
                  </a:rPr>
                  <a:t>C)</a:t>
                </a:r>
                <a:endParaRPr lang="en-US" sz="1000">
                  <a:effectLst/>
                </a:endParaRPr>
              </a:p>
            </c:rich>
          </c:tx>
          <c:layout>
            <c:manualLayout>
              <c:xMode val="edge"/>
              <c:yMode val="edge"/>
              <c:x val="0.47397112860892388"/>
              <c:y val="0.877057861534386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42985216"/>
        <c:crosses val="autoZero"/>
        <c:crossBetween val="midCat"/>
      </c:valAx>
      <c:valAx>
        <c:axId val="1942985216"/>
        <c:scaling>
          <c:orientation val="minMax"/>
          <c:max val="65530.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429906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75 KHz QTF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2887919896640827"/>
                  <c:y val="-2.0227544128074038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Sayfa1!$AE$3:$AE$8</c:f>
                <c:numCache>
                  <c:formatCode>General</c:formatCode>
                  <c:ptCount val="6"/>
                  <c:pt idx="0">
                    <c:v>1.4999999999417923E-2</c:v>
                  </c:pt>
                  <c:pt idx="1">
                    <c:v>1.2990381056262486E-2</c:v>
                  </c:pt>
                  <c:pt idx="2">
                    <c:v>1.2990381056262486E-2</c:v>
                  </c:pt>
                  <c:pt idx="3">
                    <c:v>1.7320508079217423E-2</c:v>
                  </c:pt>
                  <c:pt idx="4">
                    <c:v>0</c:v>
                  </c:pt>
                  <c:pt idx="5">
                    <c:v>1.2990381056262486E-2</c:v>
                  </c:pt>
                </c:numCache>
              </c:numRef>
            </c:plus>
            <c:minus>
              <c:numRef>
                <c:f>Sayfa1!$AE$3:$AE$8</c:f>
                <c:numCache>
                  <c:formatCode>General</c:formatCode>
                  <c:ptCount val="6"/>
                  <c:pt idx="0">
                    <c:v>1.4999999999417923E-2</c:v>
                  </c:pt>
                  <c:pt idx="1">
                    <c:v>1.2990381056262486E-2</c:v>
                  </c:pt>
                  <c:pt idx="2">
                    <c:v>1.2990381056262486E-2</c:v>
                  </c:pt>
                  <c:pt idx="3">
                    <c:v>1.7320508079217423E-2</c:v>
                  </c:pt>
                  <c:pt idx="4">
                    <c:v>0</c:v>
                  </c:pt>
                  <c:pt idx="5">
                    <c:v>1.2990381056262486E-2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Sayfa1!$A$3:$A$8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xVal>
          <c:yVal>
            <c:numRef>
              <c:f>Sayfa1!$AD$3:$AD$8</c:f>
              <c:numCache>
                <c:formatCode>0.00</c:formatCode>
                <c:ptCount val="6"/>
                <c:pt idx="0">
                  <c:v>74998.145000000004</c:v>
                </c:pt>
                <c:pt idx="1">
                  <c:v>74997.242499999993</c:v>
                </c:pt>
                <c:pt idx="2">
                  <c:v>74996.037500000006</c:v>
                </c:pt>
                <c:pt idx="3">
                  <c:v>74994.350000000006</c:v>
                </c:pt>
                <c:pt idx="4">
                  <c:v>74991.91</c:v>
                </c:pt>
                <c:pt idx="5">
                  <c:v>74989.41750000001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5F8-4CF0-BCC7-077B4328C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1173168"/>
        <c:axId val="2021175664"/>
      </c:scatterChart>
      <c:valAx>
        <c:axId val="2021173168"/>
        <c:scaling>
          <c:orientation val="minMax"/>
          <c:max val="80"/>
          <c:min val="3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i="0" baseline="0">
                    <a:effectLst/>
                  </a:rPr>
                  <a:t>Sıcaklık (</a:t>
                </a:r>
                <a:r>
                  <a:rPr lang="en-US" sz="1000" b="1" i="0" baseline="30000">
                    <a:effectLst/>
                  </a:rPr>
                  <a:t>o</a:t>
                </a:r>
                <a:r>
                  <a:rPr lang="en-US" sz="1000" b="1" i="0" baseline="0">
                    <a:effectLst/>
                  </a:rPr>
                  <a:t>C)</a:t>
                </a:r>
                <a:endParaRPr lang="en-US" sz="10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21175664"/>
        <c:crosses val="autoZero"/>
        <c:crossBetween val="midCat"/>
        <c:majorUnit val="10"/>
      </c:valAx>
      <c:valAx>
        <c:axId val="2021175664"/>
        <c:scaling>
          <c:orientation val="minMax"/>
          <c:max val="74998.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21173168"/>
        <c:crosses val="autoZero"/>
        <c:crossBetween val="midCat"/>
        <c:majorUnit val="1.8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100 KHz QTF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264526588845655"/>
                  <c:y val="-4.3178265400648445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Sayfa1!$AE$3:$AE$8</c:f>
                <c:numCache>
                  <c:formatCode>General</c:formatCode>
                  <c:ptCount val="6"/>
                  <c:pt idx="0">
                    <c:v>1.4999999999417923E-2</c:v>
                  </c:pt>
                  <c:pt idx="1">
                    <c:v>1.2990381056262486E-2</c:v>
                  </c:pt>
                  <c:pt idx="2">
                    <c:v>1.2990381056262486E-2</c:v>
                  </c:pt>
                  <c:pt idx="3">
                    <c:v>1.7320508079217423E-2</c:v>
                  </c:pt>
                  <c:pt idx="4">
                    <c:v>0</c:v>
                  </c:pt>
                  <c:pt idx="5">
                    <c:v>1.2990381056262486E-2</c:v>
                  </c:pt>
                </c:numCache>
              </c:numRef>
            </c:plus>
            <c:minus>
              <c:numRef>
                <c:f>Sayfa1!$AE$3:$AE$8</c:f>
                <c:numCache>
                  <c:formatCode>General</c:formatCode>
                  <c:ptCount val="6"/>
                  <c:pt idx="0">
                    <c:v>1.4999999999417923E-2</c:v>
                  </c:pt>
                  <c:pt idx="1">
                    <c:v>1.2990381056262486E-2</c:v>
                  </c:pt>
                  <c:pt idx="2">
                    <c:v>1.2990381056262486E-2</c:v>
                  </c:pt>
                  <c:pt idx="3">
                    <c:v>1.7320508079217423E-2</c:v>
                  </c:pt>
                  <c:pt idx="4">
                    <c:v>0</c:v>
                  </c:pt>
                  <c:pt idx="5">
                    <c:v>1.2990381056262486E-2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Sayfa1!$A$3:$A$8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xVal>
          <c:yVal>
            <c:numRef>
              <c:f>Sayfa1!$AJ$3:$AJ$8</c:f>
              <c:numCache>
                <c:formatCode>0.00</c:formatCode>
                <c:ptCount val="6"/>
                <c:pt idx="0">
                  <c:v>100010.97</c:v>
                </c:pt>
                <c:pt idx="1">
                  <c:v>100011.095</c:v>
                </c:pt>
                <c:pt idx="2">
                  <c:v>100010.66</c:v>
                </c:pt>
                <c:pt idx="3">
                  <c:v>100009</c:v>
                </c:pt>
                <c:pt idx="4">
                  <c:v>100005.16</c:v>
                </c:pt>
                <c:pt idx="5">
                  <c:v>100001.34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DFD-45F0-B899-F115F02808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6891184"/>
        <c:axId val="2026889936"/>
      </c:scatterChart>
      <c:valAx>
        <c:axId val="2026891184"/>
        <c:scaling>
          <c:orientation val="minMax"/>
          <c:max val="80"/>
          <c:min val="3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9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b="1" i="0" baseline="0">
                    <a:effectLst/>
                  </a:rPr>
                  <a:t>Sıcaklık (</a:t>
                </a:r>
                <a:r>
                  <a:rPr lang="en-US" sz="900" b="1" i="0" baseline="30000">
                    <a:effectLst/>
                  </a:rPr>
                  <a:t>o</a:t>
                </a:r>
                <a:r>
                  <a:rPr lang="en-US" sz="900" b="1" i="0" baseline="0">
                    <a:effectLst/>
                  </a:rPr>
                  <a:t>C)</a:t>
                </a:r>
                <a:endParaRPr lang="en-US" sz="9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9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26889936"/>
        <c:crosses val="autoZero"/>
        <c:crossBetween val="midCat"/>
      </c:valAx>
      <c:valAx>
        <c:axId val="2026889936"/>
        <c:scaling>
          <c:orientation val="minMax"/>
          <c:max val="100011.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26891184"/>
        <c:crosses val="autoZero"/>
        <c:crossBetween val="midCat"/>
        <c:majorUnit val="2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15521-A0BE-4ABC-A671-2056DEDE3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225D0-48B9-4040-8AD3-C7F47569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4ADD3-4D31-4934-A18E-EC7582C0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C20BF-9592-4450-A2D0-5050298F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11CCFC-BC37-4B6C-92EF-F1022671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1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C3A05-9410-41BF-ABE1-2A0A17D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32D099-C651-4C4D-BAEE-FB5173D49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6CDEA4-0DCB-4125-A71A-F306554E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DB4E1-A799-4412-8817-01AD0B7E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9F281B-8B87-492B-8611-FA5B0FF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57A30AD-88EA-499F-9CC7-5C672BD9A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EF790A-AE53-43EE-B330-E6A8F78C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0C651-02FC-4A60-A55F-4ED0786D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1971F4-61DD-4784-BFF5-5DA9974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BBC4F6-46A6-40CD-BA5D-C5293F35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9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A0EF2-7906-4D5D-BDF5-540A71CF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371E7-E4D3-41A9-BDCE-640D30C2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F1A49A-9DA1-4250-A0BC-FFDFB0A2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06EC60-0C8C-4C1A-A5E5-C9E2C312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65E2D-746E-483A-AA0A-10233C39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70730F-85E3-4C63-8920-190F0A2D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9175AB-A42F-4FF3-AC56-20738BDF7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1CC15C-82E2-4ED6-862B-EFABF8A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A50F3-3FEA-430F-8152-F1984BA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7F302-E592-4405-8067-7B4254C1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C9E12E-E356-4C95-BE56-14552A61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D10680-9E4C-48F4-A2E4-BE3E20328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574988-45C1-49D8-9492-729A0050E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2AF97D-E571-48E4-9D9C-F263E8FE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4FC174-0D97-4FCA-AC4C-BD12BC1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7CC8FD-31BB-4BCA-8405-CE8E7891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8B3EF-6D1E-402A-8F01-5278159C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84F0BB-1CA3-4531-89B2-2EBA57A3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3F3A0A-1C55-41A4-837B-7793330E8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A18989-C5DA-416B-88A7-D3A2F43C7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97EB95-1E5E-40A8-A964-B40C8B05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67E919-1113-438E-9625-3F90806D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1A449B-94A7-486C-988F-89D1C1B0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57E75E1-CC26-467D-AEF5-7EEF4955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84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447C2-D45C-4482-A710-2CDAB529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2F61D94-87C4-4D1E-83B4-D7849B71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6AB3E44-7768-46E9-8C63-29534C82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072CC3-8BC7-48A2-A6BE-6873E6E4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A67E36-6B33-4A48-B299-A2434220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A456D8-2B07-4FFB-AD71-3C060AA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99A0D1-C87A-4761-B757-C6CFF1E0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CF45F4-5BBC-4D8B-BE79-EF182618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91C7A6-63FF-44BE-9BF4-E44A366D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F115A1-5F9C-496F-9927-56EC1BBD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6C99C-9FE2-479B-A67E-B17F11B5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946EF2-BF78-4AA6-96B6-A196B2B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6609B1-58C8-4233-9BF2-79B06F37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6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F5807-993F-4B6E-BD76-E9AAC6F0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B7E53C-E0FB-4F78-B798-84FB4E1A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9E1755-C70F-48DD-BBEF-B43ECC22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0A16229-4523-4D71-85D8-7ABADAE2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F9B51-B4F7-4C0F-94D0-8FA46D8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EB8AE7-4DF6-497E-AD38-18E5ACD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1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8814E-4C49-4DE2-B2F3-3A87452D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37313A-530D-4700-97B0-C25DD0AC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F0016E-0549-4249-9F80-1C90FABE4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B2A11-1EBA-4E40-8883-825517AC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6664D-2336-4B4C-A340-C85AE9043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4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7748" y="1597949"/>
            <a:ext cx="6621837" cy="50269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28308286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</a:t>
            </a:r>
            <a:r>
              <a:rPr lang="en-US" dirty="0" err="1"/>
              <a:t>Faktör</a:t>
            </a:r>
            <a:endParaRPr lang="tr-TR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729" y="2607849"/>
            <a:ext cx="8596312" cy="3856917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508001" y="1749777"/>
            <a:ext cx="6141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Sistemdeki</a:t>
            </a:r>
            <a:r>
              <a:rPr lang="en-US" dirty="0"/>
              <a:t> </a:t>
            </a:r>
            <a:r>
              <a:rPr lang="en-US" dirty="0" err="1"/>
              <a:t>eneji</a:t>
            </a:r>
            <a:r>
              <a:rPr lang="en-US" dirty="0"/>
              <a:t> </a:t>
            </a:r>
            <a:r>
              <a:rPr lang="en-US" dirty="0" err="1"/>
              <a:t>kaybının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ifadesidir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Sistemdeki</a:t>
            </a:r>
            <a:r>
              <a:rPr lang="en-US" dirty="0"/>
              <a:t> </a:t>
            </a:r>
            <a:r>
              <a:rPr lang="en-US" dirty="0" err="1"/>
              <a:t>kayıp</a:t>
            </a:r>
            <a:r>
              <a:rPr lang="en-US" dirty="0"/>
              <a:t> </a:t>
            </a:r>
            <a:r>
              <a:rPr lang="en-US" dirty="0" err="1"/>
              <a:t>azaldıkça</a:t>
            </a:r>
            <a:r>
              <a:rPr lang="en-US" dirty="0"/>
              <a:t> Q </a:t>
            </a:r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büyür</a:t>
            </a:r>
            <a:r>
              <a:rPr lang="en-US" dirty="0"/>
              <a:t>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063" y="2396108"/>
            <a:ext cx="9403644" cy="425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12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2090" y="544975"/>
            <a:ext cx="8596668" cy="1320800"/>
          </a:xfrm>
        </p:spPr>
        <p:txBody>
          <a:bodyPr/>
          <a:lstStyle/>
          <a:p>
            <a:r>
              <a:rPr lang="en-US" dirty="0" err="1"/>
              <a:t>Deneysel</a:t>
            </a:r>
            <a:r>
              <a:rPr lang="en-US" dirty="0"/>
              <a:t> </a:t>
            </a:r>
            <a:r>
              <a:rPr lang="en-US" dirty="0" err="1"/>
              <a:t>Çalışma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473" y="2198797"/>
            <a:ext cx="10058400" cy="372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9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3930977" cy="707010"/>
          </a:xfrm>
        </p:spPr>
        <p:txBody>
          <a:bodyPr/>
          <a:lstStyle/>
          <a:p>
            <a:r>
              <a:rPr lang="tr-TR" dirty="0"/>
              <a:t>Deney Sonuçları</a:t>
            </a:r>
            <a:endParaRPr lang="en-US" dirty="0"/>
          </a:p>
        </p:txBody>
      </p:sp>
      <p:graphicFrame>
        <p:nvGraphicFramePr>
          <p:cNvPr id="12" name="Grafik 11"/>
          <p:cNvGraphicFramePr/>
          <p:nvPr/>
        </p:nvGraphicFramePr>
        <p:xfrm>
          <a:off x="0" y="863037"/>
          <a:ext cx="4122420" cy="2325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afik 12"/>
          <p:cNvGraphicFramePr/>
          <p:nvPr/>
        </p:nvGraphicFramePr>
        <p:xfrm>
          <a:off x="4122420" y="956099"/>
          <a:ext cx="4084320" cy="2280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afik 13"/>
          <p:cNvGraphicFramePr/>
          <p:nvPr/>
        </p:nvGraphicFramePr>
        <p:xfrm>
          <a:off x="8206740" y="915459"/>
          <a:ext cx="409448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afik 14"/>
          <p:cNvGraphicFramePr/>
          <p:nvPr/>
        </p:nvGraphicFramePr>
        <p:xfrm>
          <a:off x="0" y="3647087"/>
          <a:ext cx="3931920" cy="2160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afik 15"/>
          <p:cNvGraphicFramePr/>
          <p:nvPr/>
        </p:nvGraphicFramePr>
        <p:xfrm>
          <a:off x="4122420" y="3423456"/>
          <a:ext cx="3931920" cy="214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Grafik 16"/>
          <p:cNvGraphicFramePr/>
          <p:nvPr/>
        </p:nvGraphicFramePr>
        <p:xfrm>
          <a:off x="8244840" y="3423456"/>
          <a:ext cx="3916680" cy="207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575111963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86</Words>
  <Application>Microsoft Office PowerPoint</Application>
  <PresentationFormat>Geniş ekran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PowerPoint Sunusu</vt:lpstr>
      <vt:lpstr>Q Faktör</vt:lpstr>
      <vt:lpstr>Deneysel Çalışma</vt:lpstr>
      <vt:lpstr>Deney Sonuçları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Biyosensörler:  Biyoekonomik önemi ve gelecek perspektifi</dc:title>
  <dc:creator>Altay.Unal</dc:creator>
  <cp:lastModifiedBy>Altay.Unal</cp:lastModifiedBy>
  <cp:revision>8</cp:revision>
  <dcterms:created xsi:type="dcterms:W3CDTF">2021-12-15T17:28:50Z</dcterms:created>
  <dcterms:modified xsi:type="dcterms:W3CDTF">2021-12-15T17:36:32Z</dcterms:modified>
</cp:coreProperties>
</file>