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98" r:id="rId3"/>
    <p:sldId id="299" r:id="rId4"/>
    <p:sldId id="303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prak\Desktop\hata_bar&#305;_alta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esktop\hata_bar&#305;_alta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esktop\hata_bar&#305;_alta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esktop\hata_bar&#305;_alta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esktop\hata_bar&#305;_alta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esktop\hata_bar&#305;_alta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000" b="1">
                <a:latin typeface="Times New Roman" panose="02020603050405020304" pitchFamily="18" charset="0"/>
                <a:cs typeface="Times New Roman" panose="02020603050405020304" pitchFamily="18" charset="0"/>
              </a:rPr>
              <a:t>32 KHz</a:t>
            </a:r>
            <a:r>
              <a:rPr lang="en-US" sz="10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QTF</a:t>
            </a:r>
            <a:endParaRPr 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trendline>
            <c:spPr>
              <a:ln>
                <a:solidFill>
                  <a:schemeClr val="accent1"/>
                </a:solidFill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-0.26578878425779034"/>
                  <c:y val="-3.8049858732158754E-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1">
                      <a:solidFill>
                        <a:schemeClr val="bg1">
                          <a:lumMod val="50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tr-TR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Sayfa1!$G$3:$G$8</c:f>
                <c:numCache>
                  <c:formatCode>General</c:formatCode>
                  <c:ptCount val="6"/>
                  <c:pt idx="0">
                    <c:v>3.26917420757733E-2</c:v>
                  </c:pt>
                  <c:pt idx="1">
                    <c:v>1.2990381057837778E-2</c:v>
                  </c:pt>
                  <c:pt idx="2">
                    <c:v>2.1213203434773245E-2</c:v>
                  </c:pt>
                  <c:pt idx="3">
                    <c:v>0</c:v>
                  </c:pt>
                  <c:pt idx="4">
                    <c:v>3.2787192620700019E-2</c:v>
                  </c:pt>
                  <c:pt idx="5">
                    <c:v>0</c:v>
                  </c:pt>
                </c:numCache>
              </c:numRef>
            </c:plus>
            <c:minus>
              <c:numRef>
                <c:f>Sayfa1!$G$3:$G$8</c:f>
                <c:numCache>
                  <c:formatCode>General</c:formatCode>
                  <c:ptCount val="6"/>
                  <c:pt idx="0">
                    <c:v>3.26917420757733E-2</c:v>
                  </c:pt>
                  <c:pt idx="1">
                    <c:v>1.2990381057837778E-2</c:v>
                  </c:pt>
                  <c:pt idx="2">
                    <c:v>2.1213203434773245E-2</c:v>
                  </c:pt>
                  <c:pt idx="3">
                    <c:v>0</c:v>
                  </c:pt>
                  <c:pt idx="4">
                    <c:v>3.2787192620700019E-2</c:v>
                  </c:pt>
                  <c:pt idx="5">
                    <c:v>0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0070C0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Sayfa1!$A$3:$A$8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xVal>
          <c:yVal>
            <c:numRef>
              <c:f>Sayfa1!$F$3:$F$8</c:f>
              <c:numCache>
                <c:formatCode>0.00</c:formatCode>
                <c:ptCount val="6"/>
                <c:pt idx="0">
                  <c:v>31996.767500000002</c:v>
                </c:pt>
                <c:pt idx="1">
                  <c:v>31996.627499999999</c:v>
                </c:pt>
                <c:pt idx="2">
                  <c:v>31996.5</c:v>
                </c:pt>
                <c:pt idx="3">
                  <c:v>31996.29</c:v>
                </c:pt>
                <c:pt idx="4">
                  <c:v>31996.025000000001</c:v>
                </c:pt>
                <c:pt idx="5">
                  <c:v>31995.7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52E-4753-B5DD-068B1923D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161264"/>
        <c:axId val="42157520"/>
      </c:scatterChart>
      <c:valAx>
        <c:axId val="42161264"/>
        <c:scaling>
          <c:orientation val="minMax"/>
          <c:max val="80"/>
          <c:min val="30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000" b="1">
                    <a:solidFill>
                      <a:schemeClr val="bg1">
                        <a:lumMod val="50000"/>
                      </a:schemeClr>
                    </a:solidFill>
                    <a:latin typeface="+mn-lt"/>
                    <a:cs typeface="Times New Roman" panose="02020603050405020304" pitchFamily="18" charset="0"/>
                  </a:rPr>
                  <a:t>Sıcaklık (</a:t>
                </a:r>
                <a:r>
                  <a:rPr lang="en-US" sz="1000" b="1" baseline="30000">
                    <a:solidFill>
                      <a:schemeClr val="bg1">
                        <a:lumMod val="50000"/>
                      </a:schemeClr>
                    </a:solidFill>
                    <a:effectLst/>
                    <a:latin typeface="+mn-lt"/>
                    <a:cs typeface="Times New Roman" panose="02020603050405020304" pitchFamily="18" charset="0"/>
                  </a:rPr>
                  <a:t>o</a:t>
                </a:r>
                <a:r>
                  <a:rPr lang="en-US" sz="1000" b="1">
                    <a:solidFill>
                      <a:schemeClr val="bg1">
                        <a:lumMod val="50000"/>
                      </a:schemeClr>
                    </a:solidFill>
                    <a:effectLst/>
                    <a:latin typeface="+mn-lt"/>
                    <a:cs typeface="Times New Roman" panose="02020603050405020304" pitchFamily="18" charset="0"/>
                  </a:rPr>
                  <a:t>C)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2157520"/>
        <c:crosses val="autoZero"/>
        <c:crossBetween val="midCat"/>
        <c:majorUnit val="10"/>
      </c:valAx>
      <c:valAx>
        <c:axId val="42157520"/>
        <c:scaling>
          <c:orientation val="minMax"/>
          <c:max val="31996.799999999999"/>
        </c:scaling>
        <c:delete val="0"/>
        <c:axPos val="l"/>
        <c:title>
          <c:tx>
            <c:rich>
              <a:bodyPr/>
              <a:lstStyle/>
              <a:p>
                <a:pPr>
                  <a:defRPr sz="1000">
                    <a:solidFill>
                      <a:schemeClr val="bg1">
                        <a:lumMod val="50000"/>
                      </a:schemeClr>
                    </a:solidFill>
                    <a:latin typeface="+mn-lt"/>
                    <a:cs typeface="Times New Roman" panose="02020603050405020304" pitchFamily="18" charset="0"/>
                  </a:defRPr>
                </a:pP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+mn-lt"/>
                    <a:cs typeface="Times New Roman" panose="02020603050405020304" pitchFamily="18" charset="0"/>
                  </a:rPr>
                  <a:t>Frekans (KHz)</a:t>
                </a:r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spPr>
          <a:noFill/>
          <a:ln w="1270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2161264"/>
        <c:crosses val="autoZero"/>
        <c:crossBetween val="midCat"/>
      </c:valAx>
      <c:spPr>
        <a:noFill/>
      </c:spPr>
    </c:plotArea>
    <c:plotVisOnly val="1"/>
    <c:dispBlanksAs val="gap"/>
    <c:showDLblsOverMax val="0"/>
  </c:chart>
  <c:spPr>
    <a:ln w="12700">
      <a:noFill/>
    </a:ln>
  </c:spPr>
  <c:txPr>
    <a:bodyPr/>
    <a:lstStyle/>
    <a:p>
      <a:pPr>
        <a:defRPr/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32.768 KHz QTF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2700" cap="rnd">
              <a:solidFill>
                <a:schemeClr val="tx1">
                  <a:lumMod val="50000"/>
                  <a:lumOff val="50000"/>
                  <a:alpha val="97000"/>
                </a:schemeClr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1"/>
            <c:trendlineLbl>
              <c:layout>
                <c:manualLayout>
                  <c:x val="-0.29804104477611942"/>
                  <c:y val="-2.353392490749346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Sayfa1!$M$3:$M$8</c:f>
                <c:numCache>
                  <c:formatCode>General</c:formatCode>
                  <c:ptCount val="6"/>
                  <c:pt idx="0">
                    <c:v>1.2990381056262486E-2</c:v>
                  </c:pt>
                  <c:pt idx="1">
                    <c:v>0</c:v>
                  </c:pt>
                  <c:pt idx="2">
                    <c:v>1.0000000000218279E-2</c:v>
                  </c:pt>
                  <c:pt idx="3">
                    <c:v>0</c:v>
                  </c:pt>
                  <c:pt idx="4">
                    <c:v>1.4999999999417923E-2</c:v>
                  </c:pt>
                  <c:pt idx="5">
                    <c:v>1.4999999999417923E-2</c:v>
                  </c:pt>
                </c:numCache>
              </c:numRef>
            </c:plus>
            <c:minus>
              <c:numRef>
                <c:f>Sayfa1!$M$3:$M$8</c:f>
                <c:numCache>
                  <c:formatCode>General</c:formatCode>
                  <c:ptCount val="6"/>
                  <c:pt idx="0">
                    <c:v>1.2990381056262486E-2</c:v>
                  </c:pt>
                  <c:pt idx="1">
                    <c:v>0</c:v>
                  </c:pt>
                  <c:pt idx="2">
                    <c:v>1.0000000000218279E-2</c:v>
                  </c:pt>
                  <c:pt idx="3">
                    <c:v>0</c:v>
                  </c:pt>
                  <c:pt idx="4">
                    <c:v>1.4999999999417923E-2</c:v>
                  </c:pt>
                  <c:pt idx="5">
                    <c:v>1.4999999999417923E-2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0"/>
            <c:spPr>
              <a:noFill/>
              <a:ln w="12700" cap="flat" cmpd="sng" algn="ctr">
                <a:solidFill>
                  <a:srgbClr val="0070C0"/>
                </a:solidFill>
                <a:round/>
              </a:ln>
              <a:effectLst/>
            </c:spPr>
          </c:errBars>
          <c:xVal>
            <c:numRef>
              <c:f>Sayfa1!$A$3:$A$8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xVal>
          <c:yVal>
            <c:numRef>
              <c:f>Sayfa1!$L$3:$L$8</c:f>
              <c:numCache>
                <c:formatCode>0.00</c:formatCode>
                <c:ptCount val="6"/>
                <c:pt idx="0">
                  <c:v>32764.912499999999</c:v>
                </c:pt>
                <c:pt idx="1">
                  <c:v>32764.59</c:v>
                </c:pt>
                <c:pt idx="2">
                  <c:v>32763.96</c:v>
                </c:pt>
                <c:pt idx="3">
                  <c:v>32762.98</c:v>
                </c:pt>
                <c:pt idx="4">
                  <c:v>32761.764999999999</c:v>
                </c:pt>
                <c:pt idx="5">
                  <c:v>32760.355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98E-4F91-88AF-B3E257F0D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6666335"/>
        <c:axId val="1226661343"/>
      </c:scatterChart>
      <c:valAx>
        <c:axId val="1226666335"/>
        <c:scaling>
          <c:orientation val="minMax"/>
          <c:max val="80"/>
          <c:min val="3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Sıcaklık</a:t>
                </a:r>
                <a:r>
                  <a:rPr lang="en-US" b="1" baseline="0"/>
                  <a:t> (</a:t>
                </a:r>
                <a:r>
                  <a:rPr lang="en-US" sz="1000" b="1" i="0" u="none" strike="noStrike" baseline="30000">
                    <a:effectLst/>
                  </a:rPr>
                  <a:t>o</a:t>
                </a:r>
                <a:r>
                  <a:rPr lang="en-US" sz="1000" b="1" i="0" u="none" strike="noStrike" baseline="0">
                    <a:effectLst/>
                  </a:rPr>
                  <a:t>C</a:t>
                </a:r>
                <a:r>
                  <a:rPr lang="en-US" b="1" baseline="0"/>
                  <a:t>)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26661343"/>
        <c:crosses val="autoZero"/>
        <c:crossBetween val="midCat"/>
        <c:majorUnit val="10"/>
      </c:valAx>
      <c:valAx>
        <c:axId val="1226661343"/>
        <c:scaling>
          <c:orientation val="minMax"/>
          <c:max val="3276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26666335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40 KHz QTF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27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1"/>
            <c:trendlineLbl>
              <c:layout>
                <c:manualLayout>
                  <c:x val="-0.30462158808933004"/>
                  <c:y val="-3.647828295656591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Sayfa1!$S$3:$S$8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1.4142135623182164E-2</c:v>
                  </c:pt>
                  <c:pt idx="2">
                    <c:v>1.4142135623182164E-2</c:v>
                  </c:pt>
                  <c:pt idx="3">
                    <c:v>0</c:v>
                  </c:pt>
                  <c:pt idx="4">
                    <c:v>1.4142135623182164E-2</c:v>
                  </c:pt>
                  <c:pt idx="5">
                    <c:v>0</c:v>
                  </c:pt>
                </c:numCache>
              </c:numRef>
            </c:plus>
            <c:minus>
              <c:numRef>
                <c:f>Sayfa1!$S$3:$S$8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1.4142135623182164E-2</c:v>
                  </c:pt>
                  <c:pt idx="2">
                    <c:v>1.4142135623182164E-2</c:v>
                  </c:pt>
                  <c:pt idx="3">
                    <c:v>0</c:v>
                  </c:pt>
                  <c:pt idx="4">
                    <c:v>1.4142135623182164E-2</c:v>
                  </c:pt>
                  <c:pt idx="5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Sayfa1!$A$3:$A$8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xVal>
          <c:yVal>
            <c:numRef>
              <c:f>Sayfa1!$R$3:$R$8</c:f>
              <c:numCache>
                <c:formatCode>0.00</c:formatCode>
                <c:ptCount val="6"/>
                <c:pt idx="0">
                  <c:v>39996.370000000003</c:v>
                </c:pt>
                <c:pt idx="1">
                  <c:v>39996.037499999999</c:v>
                </c:pt>
                <c:pt idx="2">
                  <c:v>39995.567499999997</c:v>
                </c:pt>
                <c:pt idx="3">
                  <c:v>39994.839999999997</c:v>
                </c:pt>
                <c:pt idx="4">
                  <c:v>39993.697500000002</c:v>
                </c:pt>
                <c:pt idx="5">
                  <c:v>39992.75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D4D-4B6E-AC0E-B0D7D46EE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2286832"/>
        <c:axId val="1942286000"/>
      </c:scatterChart>
      <c:valAx>
        <c:axId val="1942286832"/>
        <c:scaling>
          <c:orientation val="minMax"/>
          <c:max val="80"/>
          <c:min val="3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baseline="0">
                    <a:effectLst/>
                  </a:rPr>
                  <a:t>Sıcaklık (</a:t>
                </a:r>
                <a:r>
                  <a:rPr lang="en-US" sz="1000" b="1" i="0" baseline="30000">
                    <a:effectLst/>
                  </a:rPr>
                  <a:t>o</a:t>
                </a:r>
                <a:r>
                  <a:rPr lang="en-US" sz="1000" b="1" i="0" baseline="0">
                    <a:effectLst/>
                  </a:rPr>
                  <a:t>C)</a:t>
                </a:r>
                <a:endParaRPr lang="en-US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42286000"/>
        <c:crosses val="autoZero"/>
        <c:crossBetween val="midCat"/>
      </c:valAx>
      <c:valAx>
        <c:axId val="1942286000"/>
        <c:scaling>
          <c:orientation val="minMax"/>
          <c:max val="39996.6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42286832"/>
        <c:crosses val="autoZero"/>
        <c:crossBetween val="midCat"/>
        <c:majorUnit val="0.8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65.536 KHz QTF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27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1"/>
            <c:trendlineLbl>
              <c:layout>
                <c:manualLayout>
                  <c:x val="-0.29667312661498707"/>
                  <c:y val="-3.960801196146777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Sayfa1!$Y$3:$Y$8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</c:v>
                  </c:pt>
                  <c:pt idx="2">
                    <c:v>1.2990381056262486E-2</c:v>
                  </c:pt>
                  <c:pt idx="3">
                    <c:v>1.2990381056262486E-2</c:v>
                  </c:pt>
                  <c:pt idx="4">
                    <c:v>1.4999999999417923E-2</c:v>
                  </c:pt>
                  <c:pt idx="5">
                    <c:v>1.2990381059413069E-2</c:v>
                  </c:pt>
                </c:numCache>
              </c:numRef>
            </c:plus>
            <c:minus>
              <c:numRef>
                <c:f>Sayfa1!$Y$3:$Y$8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</c:v>
                  </c:pt>
                  <c:pt idx="2">
                    <c:v>1.2990381056262486E-2</c:v>
                  </c:pt>
                  <c:pt idx="3">
                    <c:v>1.2990381056262486E-2</c:v>
                  </c:pt>
                  <c:pt idx="4">
                    <c:v>1.4999999999417923E-2</c:v>
                  </c:pt>
                  <c:pt idx="5">
                    <c:v>1.2990381059413069E-2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Sayfa1!$A$3:$A$8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xVal>
          <c:yVal>
            <c:numRef>
              <c:f>Sayfa1!$X$3:$X$8</c:f>
              <c:numCache>
                <c:formatCode>0.00</c:formatCode>
                <c:ptCount val="6"/>
                <c:pt idx="0">
                  <c:v>65530.03</c:v>
                </c:pt>
                <c:pt idx="1">
                  <c:v>65529.22</c:v>
                </c:pt>
                <c:pt idx="2">
                  <c:v>65527.712500000001</c:v>
                </c:pt>
                <c:pt idx="3">
                  <c:v>65526.127500000002</c:v>
                </c:pt>
                <c:pt idx="4">
                  <c:v>65523.735000000001</c:v>
                </c:pt>
                <c:pt idx="5">
                  <c:v>65519.847499999996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4A-4059-A2FC-C3AD499DE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2990624"/>
        <c:axId val="1942985216"/>
      </c:scatterChart>
      <c:valAx>
        <c:axId val="1942990624"/>
        <c:scaling>
          <c:orientation val="minMax"/>
          <c:max val="80"/>
          <c:min val="3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baseline="0">
                    <a:effectLst/>
                  </a:rPr>
                  <a:t>Sıcaklık (</a:t>
                </a:r>
                <a:r>
                  <a:rPr lang="en-US" sz="1000" b="1" i="0" baseline="30000">
                    <a:effectLst/>
                  </a:rPr>
                  <a:t>o</a:t>
                </a:r>
                <a:r>
                  <a:rPr lang="en-US" sz="1000" b="1" i="0" baseline="0">
                    <a:effectLst/>
                  </a:rPr>
                  <a:t>C)</a:t>
                </a:r>
                <a:endParaRPr lang="en-US" sz="1000">
                  <a:effectLst/>
                </a:endParaRPr>
              </a:p>
            </c:rich>
          </c:tx>
          <c:layout>
            <c:manualLayout>
              <c:xMode val="edge"/>
              <c:yMode val="edge"/>
              <c:x val="0.47397112860892388"/>
              <c:y val="0.877057861534386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42985216"/>
        <c:crosses val="autoZero"/>
        <c:crossBetween val="midCat"/>
      </c:valAx>
      <c:valAx>
        <c:axId val="1942985216"/>
        <c:scaling>
          <c:orientation val="minMax"/>
          <c:max val="65530.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429906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75 KHz QTF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27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1"/>
            <c:trendlineLbl>
              <c:layout>
                <c:manualLayout>
                  <c:x val="-0.2887919896640827"/>
                  <c:y val="-2.0227544128074038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Sayfa1!$AE$3:$AE$8</c:f>
                <c:numCache>
                  <c:formatCode>General</c:formatCode>
                  <c:ptCount val="6"/>
                  <c:pt idx="0">
                    <c:v>1.4999999999417923E-2</c:v>
                  </c:pt>
                  <c:pt idx="1">
                    <c:v>1.2990381056262486E-2</c:v>
                  </c:pt>
                  <c:pt idx="2">
                    <c:v>1.2990381056262486E-2</c:v>
                  </c:pt>
                  <c:pt idx="3">
                    <c:v>1.7320508079217423E-2</c:v>
                  </c:pt>
                  <c:pt idx="4">
                    <c:v>0</c:v>
                  </c:pt>
                  <c:pt idx="5">
                    <c:v>1.2990381056262486E-2</c:v>
                  </c:pt>
                </c:numCache>
              </c:numRef>
            </c:plus>
            <c:minus>
              <c:numRef>
                <c:f>Sayfa1!$AE$3:$AE$8</c:f>
                <c:numCache>
                  <c:formatCode>General</c:formatCode>
                  <c:ptCount val="6"/>
                  <c:pt idx="0">
                    <c:v>1.4999999999417923E-2</c:v>
                  </c:pt>
                  <c:pt idx="1">
                    <c:v>1.2990381056262486E-2</c:v>
                  </c:pt>
                  <c:pt idx="2">
                    <c:v>1.2990381056262486E-2</c:v>
                  </c:pt>
                  <c:pt idx="3">
                    <c:v>1.7320508079217423E-2</c:v>
                  </c:pt>
                  <c:pt idx="4">
                    <c:v>0</c:v>
                  </c:pt>
                  <c:pt idx="5">
                    <c:v>1.2990381056262486E-2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Sayfa1!$A$3:$A$8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xVal>
          <c:yVal>
            <c:numRef>
              <c:f>Sayfa1!$AD$3:$AD$8</c:f>
              <c:numCache>
                <c:formatCode>0.00</c:formatCode>
                <c:ptCount val="6"/>
                <c:pt idx="0">
                  <c:v>74998.145000000004</c:v>
                </c:pt>
                <c:pt idx="1">
                  <c:v>74997.242499999993</c:v>
                </c:pt>
                <c:pt idx="2">
                  <c:v>74996.037500000006</c:v>
                </c:pt>
                <c:pt idx="3">
                  <c:v>74994.350000000006</c:v>
                </c:pt>
                <c:pt idx="4">
                  <c:v>74991.91</c:v>
                </c:pt>
                <c:pt idx="5">
                  <c:v>74989.41750000001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5F8-4CF0-BCC7-077B4328C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1173168"/>
        <c:axId val="2021175664"/>
      </c:scatterChart>
      <c:valAx>
        <c:axId val="2021173168"/>
        <c:scaling>
          <c:orientation val="minMax"/>
          <c:max val="80"/>
          <c:min val="3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baseline="0">
                    <a:effectLst/>
                  </a:rPr>
                  <a:t>Sıcaklık (</a:t>
                </a:r>
                <a:r>
                  <a:rPr lang="en-US" sz="1000" b="1" i="0" baseline="30000">
                    <a:effectLst/>
                  </a:rPr>
                  <a:t>o</a:t>
                </a:r>
                <a:r>
                  <a:rPr lang="en-US" sz="1000" b="1" i="0" baseline="0">
                    <a:effectLst/>
                  </a:rPr>
                  <a:t>C)</a:t>
                </a:r>
                <a:endParaRPr lang="en-US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21175664"/>
        <c:crosses val="autoZero"/>
        <c:crossBetween val="midCat"/>
        <c:majorUnit val="10"/>
      </c:valAx>
      <c:valAx>
        <c:axId val="2021175664"/>
        <c:scaling>
          <c:orientation val="minMax"/>
          <c:max val="74998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21173168"/>
        <c:crosses val="autoZero"/>
        <c:crossBetween val="midCat"/>
        <c:majorUnit val="1.8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100 KHz QTF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27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1"/>
            <c:trendlineLbl>
              <c:layout>
                <c:manualLayout>
                  <c:x val="-0.264526588845655"/>
                  <c:y val="-4.3178265400648445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Sayfa1!$AE$3:$AE$8</c:f>
                <c:numCache>
                  <c:formatCode>General</c:formatCode>
                  <c:ptCount val="6"/>
                  <c:pt idx="0">
                    <c:v>1.4999999999417923E-2</c:v>
                  </c:pt>
                  <c:pt idx="1">
                    <c:v>1.2990381056262486E-2</c:v>
                  </c:pt>
                  <c:pt idx="2">
                    <c:v>1.2990381056262486E-2</c:v>
                  </c:pt>
                  <c:pt idx="3">
                    <c:v>1.7320508079217423E-2</c:v>
                  </c:pt>
                  <c:pt idx="4">
                    <c:v>0</c:v>
                  </c:pt>
                  <c:pt idx="5">
                    <c:v>1.2990381056262486E-2</c:v>
                  </c:pt>
                </c:numCache>
              </c:numRef>
            </c:plus>
            <c:minus>
              <c:numRef>
                <c:f>Sayfa1!$AE$3:$AE$8</c:f>
                <c:numCache>
                  <c:formatCode>General</c:formatCode>
                  <c:ptCount val="6"/>
                  <c:pt idx="0">
                    <c:v>1.4999999999417923E-2</c:v>
                  </c:pt>
                  <c:pt idx="1">
                    <c:v>1.2990381056262486E-2</c:v>
                  </c:pt>
                  <c:pt idx="2">
                    <c:v>1.2990381056262486E-2</c:v>
                  </c:pt>
                  <c:pt idx="3">
                    <c:v>1.7320508079217423E-2</c:v>
                  </c:pt>
                  <c:pt idx="4">
                    <c:v>0</c:v>
                  </c:pt>
                  <c:pt idx="5">
                    <c:v>1.2990381056262486E-2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Sayfa1!$A$3:$A$8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xVal>
          <c:yVal>
            <c:numRef>
              <c:f>Sayfa1!$AJ$3:$AJ$8</c:f>
              <c:numCache>
                <c:formatCode>0.00</c:formatCode>
                <c:ptCount val="6"/>
                <c:pt idx="0">
                  <c:v>100010.97</c:v>
                </c:pt>
                <c:pt idx="1">
                  <c:v>100011.095</c:v>
                </c:pt>
                <c:pt idx="2">
                  <c:v>100010.66</c:v>
                </c:pt>
                <c:pt idx="3">
                  <c:v>100009</c:v>
                </c:pt>
                <c:pt idx="4">
                  <c:v>100005.16</c:v>
                </c:pt>
                <c:pt idx="5">
                  <c:v>100001.34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DFD-45F0-B899-F115F0280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6891184"/>
        <c:axId val="2026889936"/>
      </c:scatterChart>
      <c:valAx>
        <c:axId val="2026891184"/>
        <c:scaling>
          <c:orientation val="minMax"/>
          <c:max val="80"/>
          <c:min val="3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9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1" i="0" baseline="0">
                    <a:effectLst/>
                  </a:rPr>
                  <a:t>Sıcaklık (</a:t>
                </a:r>
                <a:r>
                  <a:rPr lang="en-US" sz="900" b="1" i="0" baseline="30000">
                    <a:effectLst/>
                  </a:rPr>
                  <a:t>o</a:t>
                </a:r>
                <a:r>
                  <a:rPr lang="en-US" sz="900" b="1" i="0" baseline="0">
                    <a:effectLst/>
                  </a:rPr>
                  <a:t>C)</a:t>
                </a:r>
                <a:endParaRPr lang="en-US" sz="9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9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26889936"/>
        <c:crosses val="autoZero"/>
        <c:crossBetween val="midCat"/>
      </c:valAx>
      <c:valAx>
        <c:axId val="2026889936"/>
        <c:scaling>
          <c:orientation val="minMax"/>
          <c:max val="100011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26891184"/>
        <c:crosses val="autoZero"/>
        <c:crossBetween val="midCat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748" y="1597949"/>
            <a:ext cx="6621837" cy="5026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830828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</a:t>
            </a:r>
            <a:r>
              <a:rPr lang="en-US" dirty="0" err="1"/>
              <a:t>Faktör</a:t>
            </a:r>
            <a:endParaRPr lang="tr-TR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729" y="2607849"/>
            <a:ext cx="8596312" cy="385691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08001" y="1749777"/>
            <a:ext cx="614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Sistemdeki</a:t>
            </a:r>
            <a:r>
              <a:rPr lang="en-US" dirty="0"/>
              <a:t> </a:t>
            </a:r>
            <a:r>
              <a:rPr lang="en-US" dirty="0" err="1"/>
              <a:t>eneji</a:t>
            </a:r>
            <a:r>
              <a:rPr lang="en-US" dirty="0"/>
              <a:t> </a:t>
            </a:r>
            <a:r>
              <a:rPr lang="en-US" dirty="0" err="1"/>
              <a:t>kaybının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ifadesidir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Sistemdeki</a:t>
            </a:r>
            <a:r>
              <a:rPr lang="en-US" dirty="0"/>
              <a:t> </a:t>
            </a:r>
            <a:r>
              <a:rPr lang="en-US" dirty="0" err="1"/>
              <a:t>kayıp</a:t>
            </a:r>
            <a:r>
              <a:rPr lang="en-US" dirty="0"/>
              <a:t> </a:t>
            </a:r>
            <a:r>
              <a:rPr lang="en-US" dirty="0" err="1"/>
              <a:t>azaldıkça</a:t>
            </a:r>
            <a:r>
              <a:rPr lang="en-US" dirty="0"/>
              <a:t> Q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büyür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63" y="2396108"/>
            <a:ext cx="9403644" cy="425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2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2090" y="544975"/>
            <a:ext cx="8596668" cy="1320800"/>
          </a:xfrm>
        </p:spPr>
        <p:txBody>
          <a:bodyPr/>
          <a:lstStyle/>
          <a:p>
            <a:r>
              <a:rPr lang="en-US" dirty="0" err="1"/>
              <a:t>Deneysel</a:t>
            </a:r>
            <a:r>
              <a:rPr lang="en-US" dirty="0"/>
              <a:t> </a:t>
            </a:r>
            <a:r>
              <a:rPr lang="en-US" dirty="0" err="1"/>
              <a:t>Çalışma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73" y="2198797"/>
            <a:ext cx="10058400" cy="372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9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3930977" cy="707010"/>
          </a:xfrm>
        </p:spPr>
        <p:txBody>
          <a:bodyPr/>
          <a:lstStyle/>
          <a:p>
            <a:r>
              <a:rPr lang="tr-TR" dirty="0"/>
              <a:t>Deney Sonuçları</a:t>
            </a:r>
            <a:endParaRPr lang="en-US" dirty="0"/>
          </a:p>
        </p:txBody>
      </p:sp>
      <p:graphicFrame>
        <p:nvGraphicFramePr>
          <p:cNvPr id="12" name="Grafik 11"/>
          <p:cNvGraphicFramePr/>
          <p:nvPr/>
        </p:nvGraphicFramePr>
        <p:xfrm>
          <a:off x="0" y="863037"/>
          <a:ext cx="4122420" cy="2325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fik 12"/>
          <p:cNvGraphicFramePr/>
          <p:nvPr/>
        </p:nvGraphicFramePr>
        <p:xfrm>
          <a:off x="4122420" y="956099"/>
          <a:ext cx="4084320" cy="2280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afik 13"/>
          <p:cNvGraphicFramePr/>
          <p:nvPr/>
        </p:nvGraphicFramePr>
        <p:xfrm>
          <a:off x="8206740" y="915459"/>
          <a:ext cx="409448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ik 14"/>
          <p:cNvGraphicFramePr/>
          <p:nvPr/>
        </p:nvGraphicFramePr>
        <p:xfrm>
          <a:off x="0" y="3647087"/>
          <a:ext cx="3931920" cy="2160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afik 15"/>
          <p:cNvGraphicFramePr/>
          <p:nvPr/>
        </p:nvGraphicFramePr>
        <p:xfrm>
          <a:off x="4122420" y="3423456"/>
          <a:ext cx="3931920" cy="2143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Grafik 16"/>
          <p:cNvGraphicFramePr/>
          <p:nvPr/>
        </p:nvGraphicFramePr>
        <p:xfrm>
          <a:off x="8244840" y="3423456"/>
          <a:ext cx="3916680" cy="2072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575111963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86</Words>
  <Application>Microsoft Office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PowerPoint Sunusu</vt:lpstr>
      <vt:lpstr>Q Faktör</vt:lpstr>
      <vt:lpstr>Deneysel Çalışma</vt:lpstr>
      <vt:lpstr>Deney Sonuçları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8</cp:revision>
  <dcterms:created xsi:type="dcterms:W3CDTF">2021-12-15T17:28:50Z</dcterms:created>
  <dcterms:modified xsi:type="dcterms:W3CDTF">2021-12-15T17:36:32Z</dcterms:modified>
</cp:coreProperties>
</file>