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1" r:id="rId5"/>
    <p:sldId id="262" r:id="rId6"/>
    <p:sldId id="263" r:id="rId7"/>
    <p:sldId id="265" r:id="rId8"/>
    <p:sldId id="266" r:id="rId9"/>
    <p:sldId id="267" r:id="rId10"/>
    <p:sldId id="268" r:id="rId11"/>
    <p:sldId id="269" r:id="rId12"/>
    <p:sldId id="270" r:id="rId13"/>
    <p:sldId id="273" r:id="rId14"/>
    <p:sldId id="274" r:id="rId15"/>
    <p:sldId id="278"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108" y="12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A9C4B89-0EE0-4974-86A4-7122EFF5F058}"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CF2833-488A-482D-8F3C-D0920B956165}" type="slidenum">
              <a:rPr lang="tr-TR" smtClean="0"/>
              <a:t>‹#›</a:t>
            </a:fld>
            <a:endParaRPr lang="tr-TR"/>
          </a:p>
        </p:txBody>
      </p:sp>
    </p:spTree>
    <p:extLst>
      <p:ext uri="{BB962C8B-B14F-4D97-AF65-F5344CB8AC3E}">
        <p14:creationId xmlns:p14="http://schemas.microsoft.com/office/powerpoint/2010/main" val="2280838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A9C4B89-0EE0-4974-86A4-7122EFF5F058}"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CF2833-488A-482D-8F3C-D0920B956165}" type="slidenum">
              <a:rPr lang="tr-TR" smtClean="0"/>
              <a:t>‹#›</a:t>
            </a:fld>
            <a:endParaRPr lang="tr-TR"/>
          </a:p>
        </p:txBody>
      </p:sp>
    </p:spTree>
    <p:extLst>
      <p:ext uri="{BB962C8B-B14F-4D97-AF65-F5344CB8AC3E}">
        <p14:creationId xmlns:p14="http://schemas.microsoft.com/office/powerpoint/2010/main" val="3284572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A9C4B89-0EE0-4974-86A4-7122EFF5F058}"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CF2833-488A-482D-8F3C-D0920B956165}" type="slidenum">
              <a:rPr lang="tr-TR" smtClean="0"/>
              <a:t>‹#›</a:t>
            </a:fld>
            <a:endParaRPr lang="tr-TR"/>
          </a:p>
        </p:txBody>
      </p:sp>
    </p:spTree>
    <p:extLst>
      <p:ext uri="{BB962C8B-B14F-4D97-AF65-F5344CB8AC3E}">
        <p14:creationId xmlns:p14="http://schemas.microsoft.com/office/powerpoint/2010/main" val="20266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A9C4B89-0EE0-4974-86A4-7122EFF5F058}"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CF2833-488A-482D-8F3C-D0920B956165}" type="slidenum">
              <a:rPr lang="tr-TR" smtClean="0"/>
              <a:t>‹#›</a:t>
            </a:fld>
            <a:endParaRPr lang="tr-TR"/>
          </a:p>
        </p:txBody>
      </p:sp>
    </p:spTree>
    <p:extLst>
      <p:ext uri="{BB962C8B-B14F-4D97-AF65-F5344CB8AC3E}">
        <p14:creationId xmlns:p14="http://schemas.microsoft.com/office/powerpoint/2010/main" val="3345334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A9C4B89-0EE0-4974-86A4-7122EFF5F058}"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CF2833-488A-482D-8F3C-D0920B956165}" type="slidenum">
              <a:rPr lang="tr-TR" smtClean="0"/>
              <a:t>‹#›</a:t>
            </a:fld>
            <a:endParaRPr lang="tr-TR"/>
          </a:p>
        </p:txBody>
      </p:sp>
    </p:spTree>
    <p:extLst>
      <p:ext uri="{BB962C8B-B14F-4D97-AF65-F5344CB8AC3E}">
        <p14:creationId xmlns:p14="http://schemas.microsoft.com/office/powerpoint/2010/main" val="4075423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A9C4B89-0EE0-4974-86A4-7122EFF5F058}"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2CF2833-488A-482D-8F3C-D0920B956165}" type="slidenum">
              <a:rPr lang="tr-TR" smtClean="0"/>
              <a:t>‹#›</a:t>
            </a:fld>
            <a:endParaRPr lang="tr-TR"/>
          </a:p>
        </p:txBody>
      </p:sp>
    </p:spTree>
    <p:extLst>
      <p:ext uri="{BB962C8B-B14F-4D97-AF65-F5344CB8AC3E}">
        <p14:creationId xmlns:p14="http://schemas.microsoft.com/office/powerpoint/2010/main" val="1530198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A9C4B89-0EE0-4974-86A4-7122EFF5F058}" type="datetimeFigureOut">
              <a:rPr lang="tr-TR" smtClean="0"/>
              <a:t>18.12.2019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2CF2833-488A-482D-8F3C-D0920B956165}" type="slidenum">
              <a:rPr lang="tr-TR" smtClean="0"/>
              <a:t>‹#›</a:t>
            </a:fld>
            <a:endParaRPr lang="tr-TR"/>
          </a:p>
        </p:txBody>
      </p:sp>
    </p:spTree>
    <p:extLst>
      <p:ext uri="{BB962C8B-B14F-4D97-AF65-F5344CB8AC3E}">
        <p14:creationId xmlns:p14="http://schemas.microsoft.com/office/powerpoint/2010/main" val="3922880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A9C4B89-0EE0-4974-86A4-7122EFF5F058}" type="datetimeFigureOut">
              <a:rPr lang="tr-TR" smtClean="0"/>
              <a:t>18.12.2019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2CF2833-488A-482D-8F3C-D0920B956165}" type="slidenum">
              <a:rPr lang="tr-TR" smtClean="0"/>
              <a:t>‹#›</a:t>
            </a:fld>
            <a:endParaRPr lang="tr-TR"/>
          </a:p>
        </p:txBody>
      </p:sp>
    </p:spTree>
    <p:extLst>
      <p:ext uri="{BB962C8B-B14F-4D97-AF65-F5344CB8AC3E}">
        <p14:creationId xmlns:p14="http://schemas.microsoft.com/office/powerpoint/2010/main" val="834011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A9C4B89-0EE0-4974-86A4-7122EFF5F058}" type="datetimeFigureOut">
              <a:rPr lang="tr-TR" smtClean="0"/>
              <a:t>18.12.2019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2CF2833-488A-482D-8F3C-D0920B956165}" type="slidenum">
              <a:rPr lang="tr-TR" smtClean="0"/>
              <a:t>‹#›</a:t>
            </a:fld>
            <a:endParaRPr lang="tr-TR"/>
          </a:p>
        </p:txBody>
      </p:sp>
    </p:spTree>
    <p:extLst>
      <p:ext uri="{BB962C8B-B14F-4D97-AF65-F5344CB8AC3E}">
        <p14:creationId xmlns:p14="http://schemas.microsoft.com/office/powerpoint/2010/main" val="1355046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A9C4B89-0EE0-4974-86A4-7122EFF5F058}"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2CF2833-488A-482D-8F3C-D0920B956165}" type="slidenum">
              <a:rPr lang="tr-TR" smtClean="0"/>
              <a:t>‹#›</a:t>
            </a:fld>
            <a:endParaRPr lang="tr-TR"/>
          </a:p>
        </p:txBody>
      </p:sp>
    </p:spTree>
    <p:extLst>
      <p:ext uri="{BB962C8B-B14F-4D97-AF65-F5344CB8AC3E}">
        <p14:creationId xmlns:p14="http://schemas.microsoft.com/office/powerpoint/2010/main" val="1956976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A9C4B89-0EE0-4974-86A4-7122EFF5F058}"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2CF2833-488A-482D-8F3C-D0920B956165}" type="slidenum">
              <a:rPr lang="tr-TR" smtClean="0"/>
              <a:t>‹#›</a:t>
            </a:fld>
            <a:endParaRPr lang="tr-TR"/>
          </a:p>
        </p:txBody>
      </p:sp>
    </p:spTree>
    <p:extLst>
      <p:ext uri="{BB962C8B-B14F-4D97-AF65-F5344CB8AC3E}">
        <p14:creationId xmlns:p14="http://schemas.microsoft.com/office/powerpoint/2010/main" val="3829427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9C4B89-0EE0-4974-86A4-7122EFF5F058}" type="datetimeFigureOut">
              <a:rPr lang="tr-TR" smtClean="0"/>
              <a:t>18.12.2019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CF2833-488A-482D-8F3C-D0920B956165}" type="slidenum">
              <a:rPr lang="tr-TR" smtClean="0"/>
              <a:t>‹#›</a:t>
            </a:fld>
            <a:endParaRPr lang="tr-TR"/>
          </a:p>
        </p:txBody>
      </p:sp>
    </p:spTree>
    <p:extLst>
      <p:ext uri="{BB962C8B-B14F-4D97-AF65-F5344CB8AC3E}">
        <p14:creationId xmlns:p14="http://schemas.microsoft.com/office/powerpoint/2010/main" val="13555687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4346108"/>
          </a:xfrm>
        </p:spPr>
        <p:txBody>
          <a:bodyPr>
            <a:normAutofit fontScale="90000"/>
          </a:bodyPr>
          <a:lstStyle/>
          <a:p>
            <a:r>
              <a:rPr lang="tr-TR" dirty="0" smtClean="0"/>
              <a:t>13. Hafta-Yazılı </a:t>
            </a:r>
            <a:r>
              <a:rPr lang="tr-TR" dirty="0"/>
              <a:t>anlatım becerileri, özel </a:t>
            </a:r>
            <a:r>
              <a:rPr lang="tr-TR" dirty="0" err="1"/>
              <a:t>gereksinimli</a:t>
            </a:r>
            <a:r>
              <a:rPr lang="tr-TR" dirty="0"/>
              <a:t> öğrencilerin yazılı anlatım becerileri, yazılı anlatım becerilerinin değerlendirilmesi ve desteklenmesi</a:t>
            </a:r>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4056654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b="1" i="1" dirty="0"/>
              <a:t>İçerik: </a:t>
            </a:r>
            <a:r>
              <a:rPr lang="tr-TR" dirty="0"/>
              <a:t>Öğretmenler yazılı ifade örneklerini incelerken başlık ile metin arasında; metin içindeki düşünceler, olaylar arasında tutarlılık olup olmadığına bakmalılardır. İyi bir yazılı ifadede düşünceler organize edilerek mantıklı bir şekilde uygun sıralama ile ifade edilmiş olmalıdır. </a:t>
            </a:r>
          </a:p>
          <a:p>
            <a:pPr marL="0" indent="0">
              <a:buNone/>
            </a:pPr>
            <a:endParaRPr lang="tr-TR" dirty="0"/>
          </a:p>
        </p:txBody>
      </p:sp>
    </p:spTree>
    <p:extLst>
      <p:ext uri="{BB962C8B-B14F-4D97-AF65-F5344CB8AC3E}">
        <p14:creationId xmlns:p14="http://schemas.microsoft.com/office/powerpoint/2010/main" val="2148614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a:t>Öğrencilerin yazma becerileri değerlendirildikten sonra güçlük yaşadıkları alanlara yönelik öğretim yapılması ve bu alanların desteklenmesi öğrencilerin yazarlık gelişimleri, akademik hayatları, öz-yeterlilik algıları açısından oldukça önemlidir.</a:t>
            </a:r>
          </a:p>
          <a:p>
            <a:pPr marL="0" indent="0">
              <a:buNone/>
            </a:pPr>
            <a:endParaRPr lang="tr-TR"/>
          </a:p>
        </p:txBody>
      </p:sp>
    </p:spTree>
    <p:extLst>
      <p:ext uri="{BB962C8B-B14F-4D97-AF65-F5344CB8AC3E}">
        <p14:creationId xmlns:p14="http://schemas.microsoft.com/office/powerpoint/2010/main" val="2433385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a:t>Yazılı Anlatım Becerilerinin Desteklenmesi</a:t>
            </a:r>
            <a:endParaRPr lang="en-GB"/>
          </a:p>
        </p:txBody>
      </p:sp>
      <p:sp>
        <p:nvSpPr>
          <p:cNvPr id="3" name="İçerik Yer Tutucusu 2"/>
          <p:cNvSpPr>
            <a:spLocks noGrp="1"/>
          </p:cNvSpPr>
          <p:nvPr>
            <p:ph idx="1"/>
          </p:nvPr>
        </p:nvSpPr>
        <p:spPr/>
        <p:txBody>
          <a:bodyPr>
            <a:normAutofit/>
          </a:bodyPr>
          <a:lstStyle/>
          <a:p>
            <a:endParaRPr lang="tr-TR" dirty="0" smtClean="0"/>
          </a:p>
          <a:p>
            <a:r>
              <a:rPr lang="tr-TR" dirty="0" smtClean="0"/>
              <a:t>Kendini düzenleme stratejileri öğretimi</a:t>
            </a:r>
          </a:p>
          <a:p>
            <a:r>
              <a:rPr lang="tr-TR" dirty="0" smtClean="0"/>
              <a:t>Paragraf ve metin yapısı öğretimi</a:t>
            </a:r>
            <a:endParaRPr lang="tr-TR" dirty="0"/>
          </a:p>
          <a:p>
            <a:r>
              <a:rPr lang="tr-TR" dirty="0" smtClean="0"/>
              <a:t>Yazım kurallarının öğretimi</a:t>
            </a:r>
          </a:p>
          <a:p>
            <a:r>
              <a:rPr lang="tr-TR" dirty="0" smtClean="0"/>
              <a:t>Noktalama işaretlerinin kullanımının öğretimi</a:t>
            </a:r>
            <a:endParaRPr lang="tr-TR" dirty="0" smtClean="0"/>
          </a:p>
        </p:txBody>
      </p:sp>
    </p:spTree>
    <p:extLst>
      <p:ext uri="{BB962C8B-B14F-4D97-AF65-F5344CB8AC3E}">
        <p14:creationId xmlns:p14="http://schemas.microsoft.com/office/powerpoint/2010/main" val="3686795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p:txBody>
          <a:bodyPr/>
          <a:lstStyle/>
          <a:p>
            <a:pPr marL="0" indent="0">
              <a:buNone/>
            </a:pPr>
            <a:r>
              <a:rPr lang="tr-TR" dirty="0"/>
              <a:t>Cümle oluşturma becerilerinin kazandırılması ve model olunması</a:t>
            </a:r>
            <a:endParaRPr lang="en-GB" dirty="0"/>
          </a:p>
          <a:p>
            <a:pPr marL="0" indent="0">
              <a:buNone/>
            </a:pPr>
            <a:r>
              <a:rPr lang="tr-TR" dirty="0" smtClean="0"/>
              <a:t>Paragraf </a:t>
            </a:r>
            <a:r>
              <a:rPr lang="tr-TR" dirty="0"/>
              <a:t>yazımına model olunması</a:t>
            </a:r>
            <a:endParaRPr lang="en-GB" dirty="0"/>
          </a:p>
          <a:p>
            <a:pPr lvl="0"/>
            <a:r>
              <a:rPr lang="tr-TR" dirty="0" smtClean="0"/>
              <a:t>İlk </a:t>
            </a:r>
            <a:r>
              <a:rPr lang="tr-TR" dirty="0"/>
              <a:t>cümlen seçtiğin paragraf türüne uygun olsun,</a:t>
            </a:r>
            <a:endParaRPr lang="en-GB" dirty="0"/>
          </a:p>
          <a:p>
            <a:pPr lvl="0"/>
            <a:r>
              <a:rPr lang="tr-TR" dirty="0"/>
              <a:t>Yazmayı düşündüğün ayrıntıları listele,</a:t>
            </a:r>
            <a:endParaRPr lang="en-GB" dirty="0"/>
          </a:p>
          <a:p>
            <a:pPr lvl="0"/>
            <a:r>
              <a:rPr lang="tr-TR" dirty="0"/>
              <a:t>Ayrıntıları mantıksal bir sıraya koy,</a:t>
            </a:r>
            <a:endParaRPr lang="en-GB" dirty="0"/>
          </a:p>
          <a:p>
            <a:pPr lvl="0"/>
            <a:r>
              <a:rPr lang="tr-TR" dirty="0"/>
              <a:t>Ayrıntıları tam ve doğru cümleler halinde yaz,</a:t>
            </a:r>
            <a:endParaRPr lang="en-GB" dirty="0"/>
          </a:p>
          <a:p>
            <a:pPr lvl="0"/>
            <a:r>
              <a:rPr lang="tr-TR" dirty="0"/>
              <a:t>Paragrafını bir sonuç veya özet cümlesi ile bitir. </a:t>
            </a:r>
            <a:endParaRPr lang="en-GB" dirty="0"/>
          </a:p>
          <a:p>
            <a:pPr marL="0" indent="0">
              <a:buNone/>
            </a:pPr>
            <a:endParaRPr lang="en-GB" dirty="0"/>
          </a:p>
        </p:txBody>
      </p:sp>
    </p:spTree>
    <p:extLst>
      <p:ext uri="{BB962C8B-B14F-4D97-AF65-F5344CB8AC3E}">
        <p14:creationId xmlns:p14="http://schemas.microsoft.com/office/powerpoint/2010/main" val="4230964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a:xfrm>
            <a:off x="838200" y="1975254"/>
            <a:ext cx="10515600" cy="4351338"/>
          </a:xfrm>
        </p:spPr>
        <p:txBody>
          <a:bodyPr/>
          <a:lstStyle/>
          <a:p>
            <a:pPr marL="0" indent="0">
              <a:buNone/>
            </a:pPr>
            <a:r>
              <a:rPr lang="tr-TR" dirty="0" smtClean="0"/>
              <a:t>Metin yapılarının öğretimi ve yazımına örnek olunması</a:t>
            </a:r>
            <a:endParaRPr lang="tr-TR" dirty="0"/>
          </a:p>
          <a:p>
            <a:pPr lvl="0"/>
            <a:r>
              <a:rPr lang="tr-TR" dirty="0"/>
              <a:t>Konunu belirle,</a:t>
            </a:r>
            <a:endParaRPr lang="en-GB" dirty="0"/>
          </a:p>
          <a:p>
            <a:pPr lvl="0"/>
            <a:r>
              <a:rPr lang="tr-TR" dirty="0"/>
              <a:t>Konunun alt başlıklarını belirle,</a:t>
            </a:r>
            <a:endParaRPr lang="en-GB" dirty="0"/>
          </a:p>
          <a:p>
            <a:pPr lvl="0"/>
            <a:r>
              <a:rPr lang="tr-TR" dirty="0"/>
              <a:t>Konu ile ilgili kaynaklara ulaş,</a:t>
            </a:r>
            <a:endParaRPr lang="en-GB" dirty="0"/>
          </a:p>
          <a:p>
            <a:pPr lvl="0"/>
            <a:r>
              <a:rPr lang="tr-TR" dirty="0"/>
              <a:t>Kaynakları oku ve notlar al,</a:t>
            </a:r>
            <a:endParaRPr lang="en-GB" dirty="0"/>
          </a:p>
          <a:p>
            <a:pPr lvl="0"/>
            <a:r>
              <a:rPr lang="tr-TR" dirty="0"/>
              <a:t>Topladığın bilgileri sınıflandır,</a:t>
            </a:r>
            <a:endParaRPr lang="en-GB" dirty="0"/>
          </a:p>
          <a:p>
            <a:pPr lvl="0"/>
            <a:r>
              <a:rPr lang="tr-TR" dirty="0"/>
              <a:t>Yazma sürecini uygulayarak (planla, taslak oluştur… vb.) metnini yaz.</a:t>
            </a:r>
            <a:endParaRPr lang="en-GB" dirty="0"/>
          </a:p>
          <a:p>
            <a:pPr marL="0" indent="0">
              <a:buNone/>
            </a:pPr>
            <a:r>
              <a:rPr lang="tr-TR" dirty="0" smtClean="0"/>
              <a:t>Yazım kurallarının öğretimi</a:t>
            </a:r>
            <a:endParaRPr lang="en-GB" dirty="0"/>
          </a:p>
        </p:txBody>
      </p:sp>
    </p:spTree>
    <p:extLst>
      <p:ext uri="{BB962C8B-B14F-4D97-AF65-F5344CB8AC3E}">
        <p14:creationId xmlns:p14="http://schemas.microsoft.com/office/powerpoint/2010/main" val="3459736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p:txBody>
          <a:bodyPr>
            <a:normAutofit/>
          </a:bodyPr>
          <a:lstStyle/>
          <a:p>
            <a:pPr marL="0" indent="0">
              <a:buNone/>
            </a:pPr>
            <a:r>
              <a:rPr lang="tr-TR" dirty="0" smtClean="0"/>
              <a:t>Süreç yaklaşımı</a:t>
            </a:r>
          </a:p>
          <a:p>
            <a:r>
              <a:rPr lang="tr-TR" dirty="0" smtClean="0"/>
              <a:t>Planlama</a:t>
            </a:r>
          </a:p>
          <a:p>
            <a:r>
              <a:rPr lang="tr-TR" dirty="0" smtClean="0"/>
              <a:t>Taslak oluşturma</a:t>
            </a:r>
          </a:p>
          <a:p>
            <a:r>
              <a:rPr lang="tr-TR" dirty="0" smtClean="0"/>
              <a:t>Gözden geçirme</a:t>
            </a:r>
          </a:p>
          <a:p>
            <a:r>
              <a:rPr lang="tr-TR" dirty="0" smtClean="0"/>
              <a:t>Kontrol etme</a:t>
            </a:r>
          </a:p>
          <a:p>
            <a:r>
              <a:rPr lang="tr-TR" dirty="0" smtClean="0"/>
              <a:t>Paylaşma</a:t>
            </a:r>
          </a:p>
          <a:p>
            <a:endParaRPr lang="tr-TR" dirty="0" smtClean="0"/>
          </a:p>
        </p:txBody>
      </p:sp>
    </p:spTree>
    <p:extLst>
      <p:ext uri="{BB962C8B-B14F-4D97-AF65-F5344CB8AC3E}">
        <p14:creationId xmlns:p14="http://schemas.microsoft.com/office/powerpoint/2010/main" val="1208007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p:txBody>
          <a:bodyPr/>
          <a:lstStyle/>
          <a:p>
            <a:pPr marL="0" indent="0">
              <a:buNone/>
            </a:pPr>
            <a:r>
              <a:rPr lang="tr-TR" dirty="0"/>
              <a:t>Oldukça karmaşık bir beceri olan yazma becerisi </a:t>
            </a:r>
            <a:endParaRPr lang="tr-TR" dirty="0" smtClean="0"/>
          </a:p>
          <a:p>
            <a:r>
              <a:rPr lang="tr-TR" dirty="0" smtClean="0"/>
              <a:t>el </a:t>
            </a:r>
            <a:r>
              <a:rPr lang="tr-TR" dirty="0"/>
              <a:t>yazısı, </a:t>
            </a:r>
            <a:endParaRPr lang="tr-TR" dirty="0" smtClean="0"/>
          </a:p>
          <a:p>
            <a:r>
              <a:rPr lang="tr-TR" dirty="0" smtClean="0"/>
              <a:t>heceleme </a:t>
            </a:r>
            <a:r>
              <a:rPr lang="tr-TR" dirty="0"/>
              <a:t>ve </a:t>
            </a:r>
            <a:endParaRPr lang="tr-TR" dirty="0" smtClean="0"/>
          </a:p>
          <a:p>
            <a:r>
              <a:rPr lang="tr-TR" dirty="0" smtClean="0"/>
              <a:t>yazılı </a:t>
            </a:r>
            <a:r>
              <a:rPr lang="tr-TR" dirty="0"/>
              <a:t>ifade </a:t>
            </a:r>
            <a:endParaRPr lang="tr-TR" dirty="0" smtClean="0"/>
          </a:p>
          <a:p>
            <a:pPr marL="0" indent="0">
              <a:buNone/>
            </a:pPr>
            <a:r>
              <a:rPr lang="tr-TR" dirty="0" smtClean="0"/>
              <a:t>bileşenlerini </a:t>
            </a:r>
            <a:r>
              <a:rPr lang="tr-TR" dirty="0"/>
              <a:t>içermektedir. </a:t>
            </a:r>
            <a:endParaRPr lang="en-GB" dirty="0"/>
          </a:p>
          <a:p>
            <a:pPr marL="0" indent="0">
              <a:buNone/>
            </a:pPr>
            <a:endParaRPr lang="en-GB" dirty="0"/>
          </a:p>
        </p:txBody>
      </p:sp>
    </p:spTree>
    <p:extLst>
      <p:ext uri="{BB962C8B-B14F-4D97-AF65-F5344CB8AC3E}">
        <p14:creationId xmlns:p14="http://schemas.microsoft.com/office/powerpoint/2010/main" val="3955473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endParaRPr lang="tr-TR" b="1" i="1" dirty="0" smtClean="0"/>
          </a:p>
          <a:p>
            <a:pPr marL="0" indent="0">
              <a:buNone/>
            </a:pPr>
            <a:r>
              <a:rPr lang="tr-TR" b="1" i="1" dirty="0" smtClean="0"/>
              <a:t>Yazılı </a:t>
            </a:r>
            <a:r>
              <a:rPr lang="tr-TR" b="1" i="1" dirty="0" smtClean="0"/>
              <a:t>anlatım, </a:t>
            </a:r>
            <a:r>
              <a:rPr lang="tr-TR" dirty="0" smtClean="0"/>
              <a:t>düşünce </a:t>
            </a:r>
            <a:r>
              <a:rPr lang="tr-TR" dirty="0"/>
              <a:t>ve bilgilerin yazı ile </a:t>
            </a:r>
            <a:r>
              <a:rPr lang="tr-TR" dirty="0" smtClean="0"/>
              <a:t>aktarılmasıdır. </a:t>
            </a:r>
            <a:endParaRPr lang="tr-TR" dirty="0"/>
          </a:p>
        </p:txBody>
      </p:sp>
    </p:spTree>
    <p:extLst>
      <p:ext uri="{BB962C8B-B14F-4D97-AF65-F5344CB8AC3E}">
        <p14:creationId xmlns:p14="http://schemas.microsoft.com/office/powerpoint/2010/main" val="572113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altLang="tr-TR" b="1" smtClean="0"/>
              <a:t>Yazılı Anlatım </a:t>
            </a:r>
            <a:r>
              <a:rPr lang="tr-TR" altLang="tr-TR" b="1" dirty="0"/>
              <a:t>Becerilerini Etkileyen Faktörler</a:t>
            </a:r>
            <a:endParaRPr lang="tr-TR" dirty="0"/>
          </a:p>
        </p:txBody>
      </p:sp>
      <p:sp>
        <p:nvSpPr>
          <p:cNvPr id="3" name="İçerik Yer Tutucusu 2"/>
          <p:cNvSpPr>
            <a:spLocks noGrp="1"/>
          </p:cNvSpPr>
          <p:nvPr>
            <p:ph idx="1"/>
          </p:nvPr>
        </p:nvSpPr>
        <p:spPr/>
        <p:txBody>
          <a:bodyPr/>
          <a:lstStyle/>
          <a:p>
            <a:r>
              <a:rPr lang="tr-TR" smtClean="0"/>
              <a:t>El yazısı becerileri</a:t>
            </a:r>
          </a:p>
          <a:p>
            <a:r>
              <a:rPr lang="tr-TR" smtClean="0"/>
              <a:t>Heceleme becerileri</a:t>
            </a:r>
          </a:p>
          <a:p>
            <a:r>
              <a:rPr lang="tr-TR" smtClean="0"/>
              <a:t>Sözlü dil becerileri</a:t>
            </a:r>
          </a:p>
          <a:p>
            <a:pPr>
              <a:buFont typeface="Wingdings" panose="05000000000000000000" pitchFamily="2" charset="2"/>
              <a:buChar char="Ø"/>
            </a:pPr>
            <a:r>
              <a:rPr lang="tr-TR" smtClean="0"/>
              <a:t>Sözcük bilgisi (ifade edici)</a:t>
            </a:r>
          </a:p>
          <a:p>
            <a:pPr>
              <a:buFont typeface="Wingdings" panose="05000000000000000000" pitchFamily="2" charset="2"/>
              <a:buChar char="Ø"/>
            </a:pPr>
            <a:r>
              <a:rPr lang="tr-TR" smtClean="0"/>
              <a:t>Biçimbirim bilgisi</a:t>
            </a:r>
          </a:p>
          <a:p>
            <a:pPr>
              <a:buFont typeface="Wingdings" panose="05000000000000000000" pitchFamily="2" charset="2"/>
              <a:buChar char="Ø"/>
            </a:pPr>
            <a:r>
              <a:rPr lang="tr-TR" smtClean="0"/>
              <a:t>Sözdizimi bilgisi</a:t>
            </a:r>
          </a:p>
          <a:p>
            <a:r>
              <a:rPr lang="tr-TR" smtClean="0"/>
              <a:t>Üstbilişsel stratejiler</a:t>
            </a:r>
          </a:p>
          <a:p>
            <a:r>
              <a:rPr lang="tr-TR" smtClean="0"/>
              <a:t>Bilişsel stratejiler</a:t>
            </a:r>
          </a:p>
        </p:txBody>
      </p:sp>
    </p:spTree>
    <p:extLst>
      <p:ext uri="{BB962C8B-B14F-4D97-AF65-F5344CB8AC3E}">
        <p14:creationId xmlns:p14="http://schemas.microsoft.com/office/powerpoint/2010/main" val="2328449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i="1" dirty="0"/>
              <a:t>Yazılı ifadede yaşanan </a:t>
            </a:r>
            <a:r>
              <a:rPr lang="tr-TR" b="1" i="1" dirty="0" smtClean="0"/>
              <a:t>sorunlar</a:t>
            </a: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Yazma </a:t>
            </a:r>
            <a:r>
              <a:rPr lang="tr-TR" dirty="0"/>
              <a:t>güçlüğü olan öğrencilerin yazılı ifade örnekleri incelendiğinde yazılı ürünlerinin iyi organize edilmemiş ve kısa; içerik, yazım ve noktalama kurallarının kullanımı bakımından yetersiz olduğu </a:t>
            </a:r>
            <a:r>
              <a:rPr lang="tr-TR" dirty="0" smtClean="0"/>
              <a:t>görülmektedir. </a:t>
            </a:r>
            <a:endParaRPr lang="tr-TR" dirty="0"/>
          </a:p>
        </p:txBody>
      </p:sp>
    </p:spTree>
    <p:extLst>
      <p:ext uri="{BB962C8B-B14F-4D97-AF65-F5344CB8AC3E}">
        <p14:creationId xmlns:p14="http://schemas.microsoft.com/office/powerpoint/2010/main" val="282279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dirty="0"/>
              <a:t>Bu öğrencilerin metinlerinde ana düşüncenin olmadığı/geliştirilmediği veya gereksiz ayrıntıların listelendiği </a:t>
            </a:r>
            <a:r>
              <a:rPr lang="tr-TR" dirty="0" smtClean="0"/>
              <a:t>gözlenmektedir. </a:t>
            </a:r>
            <a:r>
              <a:rPr lang="tr-TR" dirty="0"/>
              <a:t>Ayrıca </a:t>
            </a:r>
            <a:r>
              <a:rPr lang="tr-TR" dirty="0" smtClean="0"/>
              <a:t>yazma </a:t>
            </a:r>
            <a:r>
              <a:rPr lang="tr-TR" dirty="0"/>
              <a:t>sürecinde planlama, taslak oluşturma, gözden geçirme ve düzenleme becerilerinde de yetersizdirler. </a:t>
            </a:r>
          </a:p>
        </p:txBody>
      </p:sp>
    </p:spTree>
    <p:extLst>
      <p:ext uri="{BB962C8B-B14F-4D97-AF65-F5344CB8AC3E}">
        <p14:creationId xmlns:p14="http://schemas.microsoft.com/office/powerpoint/2010/main" val="2158055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48393" y="532015"/>
            <a:ext cx="11543607" cy="5594149"/>
          </a:xfrm>
        </p:spPr>
        <p:txBody>
          <a:bodyPr>
            <a:normAutofit lnSpcReduction="10000"/>
          </a:bodyPr>
          <a:lstStyle/>
          <a:p>
            <a:pPr marL="0" indent="0">
              <a:buNone/>
            </a:pPr>
            <a:endParaRPr lang="tr-TR" b="1" i="1" dirty="0" smtClean="0"/>
          </a:p>
          <a:p>
            <a:pPr marL="0" indent="0">
              <a:buNone/>
            </a:pPr>
            <a:r>
              <a:rPr lang="tr-TR" b="1" i="1" dirty="0"/>
              <a:t>Yazılı İfadenin Değerlendirilmesi</a:t>
            </a:r>
          </a:p>
          <a:p>
            <a:pPr marL="0" indent="0">
              <a:buNone/>
            </a:pPr>
            <a:r>
              <a:rPr lang="tr-TR" b="1" i="1" dirty="0" smtClean="0"/>
              <a:t>Sözdizimi </a:t>
            </a:r>
            <a:r>
              <a:rPr lang="tr-TR" b="1" i="1" dirty="0" smtClean="0"/>
              <a:t>ve biçimbirim bilgisi:</a:t>
            </a:r>
            <a:r>
              <a:rPr lang="tr-TR" dirty="0" smtClean="0"/>
              <a:t> </a:t>
            </a:r>
            <a:r>
              <a:rPr lang="tr-TR" dirty="0"/>
              <a:t>Sözdizimi yazılı ifadede kullanılan cümlelerin yapılarına bakılarak değerlendirilmektedir. Değerlendirme için </a:t>
            </a:r>
            <a:r>
              <a:rPr lang="tr-TR" dirty="0" smtClean="0"/>
              <a:t>tamamlanmamış cümleler</a:t>
            </a:r>
            <a:r>
              <a:rPr lang="tr-TR" dirty="0"/>
              <a:t>, basit, bileşik ve karmaşık cümleler olarak sınıflandırılmalı ve sayılarına bakılmalıdır. Yazma becerisi geliştikçe bileşik ve karmaşık cümle sayısı artmakta; tamamlanmamış ve basit cümle sayısı ise azalmaktadır</a:t>
            </a:r>
            <a:r>
              <a:rPr lang="tr-TR" dirty="0" smtClean="0"/>
              <a:t>. </a:t>
            </a:r>
          </a:p>
          <a:p>
            <a:r>
              <a:rPr lang="tr-TR" dirty="0" smtClean="0"/>
              <a:t>Ortalama cümle uzunluğu hesaplanabilir. </a:t>
            </a:r>
          </a:p>
          <a:p>
            <a:r>
              <a:rPr lang="tr-TR" dirty="0" smtClean="0"/>
              <a:t>Ortalama sözcük uzunluğu hesaplanabilir. </a:t>
            </a:r>
          </a:p>
          <a:p>
            <a:r>
              <a:rPr lang="tr-TR" dirty="0" smtClean="0"/>
              <a:t>Sözcük sayısı hesaplanabilir. </a:t>
            </a:r>
          </a:p>
          <a:p>
            <a:r>
              <a:rPr lang="tr-TR" dirty="0" smtClean="0"/>
              <a:t>Biçimbirim kullanımları incelenebilir. </a:t>
            </a:r>
          </a:p>
          <a:p>
            <a:r>
              <a:rPr lang="tr-TR" dirty="0" smtClean="0"/>
              <a:t>Ortalama sözce uzunluğu hesaplanabilir. </a:t>
            </a:r>
            <a:endParaRPr lang="tr-TR" dirty="0"/>
          </a:p>
          <a:p>
            <a:pPr marL="0" indent="0">
              <a:buNone/>
            </a:pPr>
            <a:endParaRPr lang="tr-TR" dirty="0"/>
          </a:p>
        </p:txBody>
      </p:sp>
    </p:spTree>
    <p:extLst>
      <p:ext uri="{BB962C8B-B14F-4D97-AF65-F5344CB8AC3E}">
        <p14:creationId xmlns:p14="http://schemas.microsoft.com/office/powerpoint/2010/main" val="2845774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81200" y="764705"/>
            <a:ext cx="8229600" cy="5361459"/>
          </a:xfrm>
        </p:spPr>
        <p:txBody>
          <a:bodyPr>
            <a:normAutofit fontScale="92500"/>
          </a:bodyPr>
          <a:lstStyle/>
          <a:p>
            <a:pPr marL="0" indent="0">
              <a:buNone/>
            </a:pPr>
            <a:r>
              <a:rPr lang="tr-TR" b="1" i="1" dirty="0"/>
              <a:t>Sözcük bilgisi: </a:t>
            </a:r>
            <a:r>
              <a:rPr lang="tr-TR" dirty="0"/>
              <a:t>Öğrencilerin yazılı ifadelerinde kullandıkları sözcüklerin özgünlüğü ve çeşitliliği ile ilgilidir. Sınıf düzeyi ve deneyim arttıkça öğrencilerin kullandıkları sözcük sayısı ve çeşitliliği artmaktadır. Sözcük bilgisinin değerlendirilmesi için öğrencinin yazılı ifade örneklerindeki sözcükler, belli bir sınıf düzeyindeki öğrencilerin sık kullandıkları sözcük listesi ile karşılaştırılıp bu listeden farklılaşan ve doğru bir şekilde kullanılan sözcükler incelenebilir. Bu değerlendirme öğrencinin kullandığı özgün sözcükler hakkında bilgi verecektir. Ancak Türkiye’de öğrencilerin yazılı ifadelerinde sık kullandıkları sözcükleri içeren bir listeye henüz </a:t>
            </a:r>
            <a:r>
              <a:rPr lang="tr-TR"/>
              <a:t>ulaşılamamıştır</a:t>
            </a:r>
            <a:r>
              <a:rPr lang="tr-TR" smtClean="0"/>
              <a:t>.</a:t>
            </a:r>
          </a:p>
          <a:p>
            <a:r>
              <a:rPr lang="tr-TR" smtClean="0"/>
              <a:t>Farklı sözcük sayısı hesaplanabilir. </a:t>
            </a:r>
          </a:p>
          <a:p>
            <a:r>
              <a:rPr lang="tr-TR" smtClean="0"/>
              <a:t>Farklı sözcük türlerini kullanımına bakılabilir. </a:t>
            </a:r>
            <a:endParaRPr lang="tr-TR" dirty="0"/>
          </a:p>
          <a:p>
            <a:pPr marL="0" indent="0">
              <a:buNone/>
            </a:pPr>
            <a:endParaRPr lang="tr-TR" dirty="0"/>
          </a:p>
        </p:txBody>
      </p:sp>
    </p:spTree>
    <p:extLst>
      <p:ext uri="{BB962C8B-B14F-4D97-AF65-F5344CB8AC3E}">
        <p14:creationId xmlns:p14="http://schemas.microsoft.com/office/powerpoint/2010/main" val="2590693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i="1" dirty="0"/>
              <a:t>Yapı: </a:t>
            </a:r>
            <a:r>
              <a:rPr lang="tr-TR" dirty="0"/>
              <a:t>Yazım, noktalama ve dilbilgisi kurallarının yazılı ifadede kullanımını içermektedir. Biçim özellikleri değerlendirilirken yazılı ürün incelenerek öğrencinin kullanmadığı ya da yanlış kullandığı yazım, noktalama ve dilbilgisi kuralları belirlenmelidir.</a:t>
            </a:r>
          </a:p>
        </p:txBody>
      </p:sp>
    </p:spTree>
    <p:extLst>
      <p:ext uri="{BB962C8B-B14F-4D97-AF65-F5344CB8AC3E}">
        <p14:creationId xmlns:p14="http://schemas.microsoft.com/office/powerpoint/2010/main" val="298004577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528</Words>
  <Application>Microsoft Office PowerPoint</Application>
  <PresentationFormat>Geniş ekran</PresentationFormat>
  <Paragraphs>61</Paragraphs>
  <Slides>15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Arial</vt:lpstr>
      <vt:lpstr>Calibri</vt:lpstr>
      <vt:lpstr>Calibri Light</vt:lpstr>
      <vt:lpstr>Wingdings</vt:lpstr>
      <vt:lpstr>Office Teması</vt:lpstr>
      <vt:lpstr>13. Hafta-Yazılı anlatım becerileri, özel gereksinimli öğrencilerin yazılı anlatım becerileri, yazılı anlatım becerilerinin değerlendirilmesi ve desteklenmesi</vt:lpstr>
      <vt:lpstr>PowerPoint Sunusu</vt:lpstr>
      <vt:lpstr>PowerPoint Sunusu</vt:lpstr>
      <vt:lpstr>Yazılı Anlatım Becerilerini Etkileyen Faktörler</vt:lpstr>
      <vt:lpstr>Yazılı ifadede yaşanan sorunlar</vt:lpstr>
      <vt:lpstr>PowerPoint Sunusu</vt:lpstr>
      <vt:lpstr>PowerPoint Sunusu</vt:lpstr>
      <vt:lpstr>PowerPoint Sunusu</vt:lpstr>
      <vt:lpstr>PowerPoint Sunusu</vt:lpstr>
      <vt:lpstr>PowerPoint Sunusu</vt:lpstr>
      <vt:lpstr>PowerPoint Sunusu</vt:lpstr>
      <vt:lpstr>Yazılı Anlatım Becerilerinin Desteklenmesi</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13. Hafta-Yazılı anlatım becerileri, özel gereksinimli öğrencilerin yazılı anlatım becerileri, yazılı anlatım becerilerinin değerlendirilmesi ve desteklenmesi</dc:title>
  <dc:creator>HAKEM</dc:creator>
  <cp:lastModifiedBy>HAKEM</cp:lastModifiedBy>
  <cp:revision>6</cp:revision>
  <dcterms:created xsi:type="dcterms:W3CDTF">2019-12-18T09:11:49Z</dcterms:created>
  <dcterms:modified xsi:type="dcterms:W3CDTF">2019-12-18T09:34:04Z</dcterms:modified>
</cp:coreProperties>
</file>