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png" ContentType="image/png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wmf" ContentType="image/x-wmf"/>
  <Default Extension="bin" ContentType="application/vnd.openxmlformats-officedocument.oleObjec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2" r:id="rId3"/>
    <p:sldId id="266" r:id="rId4"/>
    <p:sldId id="263" r:id="rId5"/>
    <p:sldId id="264" r:id="rId6"/>
    <p:sldId id="258" r:id="rId7"/>
    <p:sldId id="267" r:id="rId8"/>
    <p:sldId id="268" r:id="rId9"/>
    <p:sldId id="275" r:id="rId10"/>
    <p:sldId id="257" r:id="rId11"/>
    <p:sldId id="259" r:id="rId12"/>
    <p:sldId id="261" r:id="rId13"/>
    <p:sldId id="260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35"/>
    <p:restoredTop sz="93631"/>
  </p:normalViewPr>
  <p:slideViewPr>
    <p:cSldViewPr>
      <p:cViewPr varScale="1">
        <p:scale>
          <a:sx n="116" d="100"/>
          <a:sy n="116" d="100"/>
        </p:scale>
        <p:origin x="6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37F37-55C9-4407-9C72-7AC99A27F9F2}" type="datetimeFigureOut">
              <a:rPr lang="en-US" smtClean="0"/>
              <a:pPr/>
              <a:t>5/2/18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B8E3C-8D83-4BDF-A4AA-CD96FAB3B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Microsoft_Word_97_-_2004_Document1.doc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oleObject" Target="../embeddings/Microsoft_Word_97_-_2004_Document2.doc"/><Relationship Id="rId5" Type="http://schemas.openxmlformats.org/officeDocument/2006/relationships/image" Target="../media/image4.wmf"/><Relationship Id="rId6" Type="http://schemas.openxmlformats.org/officeDocument/2006/relationships/oleObject" Target="../embeddings/oleObject5.bin"/><Relationship Id="rId7" Type="http://schemas.openxmlformats.org/officeDocument/2006/relationships/image" Target="../media/image5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73188" y="2654300"/>
            <a:ext cx="66071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/>
              <a:t>POPULASYON</a:t>
            </a:r>
            <a:r>
              <a:rPr lang="tr-TR" sz="3200" dirty="0"/>
              <a:t> GENETİĞİ VE EVRİM</a:t>
            </a:r>
            <a:endParaRPr lang="en-A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85786" y="2737490"/>
            <a:ext cx="33575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Arial" charset="0"/>
              </a:rPr>
              <a:t>MM=0.53x0.53=0.281</a:t>
            </a:r>
          </a:p>
          <a:p>
            <a:r>
              <a:rPr lang="tr-TR" dirty="0" smtClean="0">
                <a:latin typeface="Arial" charset="0"/>
              </a:rPr>
              <a:t>MN=</a:t>
            </a:r>
            <a:r>
              <a:rPr lang="en-US" dirty="0" smtClean="0">
                <a:latin typeface="Arial" charset="0"/>
              </a:rPr>
              <a:t>2x</a:t>
            </a:r>
            <a:r>
              <a:rPr lang="tr-TR" dirty="0" smtClean="0">
                <a:latin typeface="Arial" charset="0"/>
              </a:rPr>
              <a:t>0.53x0.47=0.498</a:t>
            </a:r>
          </a:p>
          <a:p>
            <a:r>
              <a:rPr lang="tr-TR" dirty="0" smtClean="0">
                <a:latin typeface="Arial" charset="0"/>
              </a:rPr>
              <a:t>NN=.047x.0.47=0.221   </a:t>
            </a:r>
            <a:endParaRPr lang="tr-TR" dirty="0"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4348" y="3809060"/>
            <a:ext cx="6564682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rial" charset="0"/>
              </a:rPr>
              <a:t>HWE’e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uygun</a:t>
            </a:r>
            <a:r>
              <a:rPr lang="en-US" dirty="0">
                <a:latin typeface="Arial" charset="0"/>
              </a:rPr>
              <a:t> mu</a:t>
            </a:r>
            <a:r>
              <a:rPr lang="en-US" dirty="0" smtClean="0">
                <a:latin typeface="Arial" charset="0"/>
              </a:rPr>
              <a:t>?</a:t>
            </a:r>
            <a:endParaRPr lang="tr-TR" dirty="0" smtClean="0">
              <a:latin typeface="Arial" charset="0"/>
            </a:endParaRPr>
          </a:p>
          <a:p>
            <a:r>
              <a:rPr lang="en-US" dirty="0" err="1">
                <a:latin typeface="Arial" charset="0"/>
              </a:rPr>
              <a:t>Ki-kare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dağılımında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bu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sonucun</a:t>
            </a:r>
            <a:r>
              <a:rPr lang="en-US" dirty="0">
                <a:latin typeface="Arial" charset="0"/>
              </a:rPr>
              <a:t>  (</a:t>
            </a:r>
            <a:r>
              <a:rPr lang="en-US" dirty="0" smtClean="0">
                <a:latin typeface="Arial" charset="0"/>
              </a:rPr>
              <a:t>0.243) </a:t>
            </a:r>
            <a:endParaRPr lang="en-US" dirty="0">
              <a:latin typeface="Arial" charset="0"/>
            </a:endParaRPr>
          </a:p>
          <a:p>
            <a:r>
              <a:rPr lang="en-US" dirty="0">
                <a:latin typeface="Arial" charset="0"/>
              </a:rPr>
              <a:t>1 </a:t>
            </a:r>
            <a:r>
              <a:rPr lang="en-US" dirty="0" err="1">
                <a:latin typeface="Arial" charset="0"/>
              </a:rPr>
              <a:t>serbestlik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derecesi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ile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olasılığı</a:t>
            </a:r>
            <a:r>
              <a:rPr lang="en-US" dirty="0">
                <a:latin typeface="Arial" charset="0"/>
              </a:rPr>
              <a:t> (p=) 0.621 </a:t>
            </a:r>
          </a:p>
          <a:p>
            <a:r>
              <a:rPr lang="en-US" dirty="0">
                <a:latin typeface="Arial" charset="0"/>
              </a:rPr>
              <a:t>P&gt;0.05 </a:t>
            </a:r>
            <a:r>
              <a:rPr lang="en-US" dirty="0" err="1">
                <a:latin typeface="Arial" charset="0"/>
              </a:rPr>
              <a:t>olduğundan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allel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sıklıkları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HWE’e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uygun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dağılmaktadır</a:t>
            </a:r>
            <a:r>
              <a:rPr lang="en-US" dirty="0">
                <a:latin typeface="Arial" charset="0"/>
              </a:rPr>
              <a:t>.</a:t>
            </a:r>
            <a:endParaRPr lang="tr-TR" dirty="0">
              <a:latin typeface="Arial" charset="0"/>
            </a:endParaRPr>
          </a:p>
          <a:p>
            <a:endParaRPr lang="en-US" dirty="0">
              <a:latin typeface="Arial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857225" y="500042"/>
          <a:ext cx="7143799" cy="1883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975"/>
                <a:gridCol w="961666"/>
                <a:gridCol w="870312"/>
                <a:gridCol w="1053018"/>
                <a:gridCol w="3365828"/>
              </a:tblGrid>
              <a:tr h="420303"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solidFill>
                            <a:schemeClr val="tx1"/>
                          </a:solidFill>
                        </a:rPr>
                        <a:t>genotip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0" dirty="0" smtClean="0">
                          <a:solidFill>
                            <a:schemeClr val="tx1"/>
                          </a:solidFill>
                        </a:rPr>
                        <a:t>gözlenen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görece f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beklenen f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(beklenen-gşözlenen)/beklenen</a:t>
                      </a:r>
                      <a:endParaRPr lang="en-US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1412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392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0.276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0.281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398.7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0.113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1412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0.226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0.221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313.6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0.131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1412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707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0.498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0.498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706.9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0.00001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1412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1419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1.000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1419.2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0.243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428596" y="632752"/>
            <a:ext cx="82169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800" dirty="0"/>
              <a:t>1.Popülasyon </a:t>
            </a:r>
            <a:r>
              <a:rPr lang="en-AU" sz="2800" dirty="0" err="1"/>
              <a:t>hacmi</a:t>
            </a:r>
            <a:r>
              <a:rPr lang="en-AU" sz="2800" dirty="0"/>
              <a:t> </a:t>
            </a:r>
          </a:p>
          <a:p>
            <a:pPr lvl="2">
              <a:lnSpc>
                <a:spcPct val="80000"/>
              </a:lnSpc>
              <a:spcBef>
                <a:spcPct val="50000"/>
              </a:spcBef>
              <a:buFontTx/>
              <a:buChar char="–"/>
            </a:pPr>
            <a:r>
              <a:rPr lang="en-AU" sz="2000" dirty="0"/>
              <a:t>Genetik drift (</a:t>
            </a:r>
            <a:r>
              <a:rPr lang="en-AU" sz="2000" dirty="0" err="1"/>
              <a:t>kayma</a:t>
            </a:r>
            <a:r>
              <a:rPr lang="en-AU" sz="2000" dirty="0"/>
              <a:t>): </a:t>
            </a:r>
            <a:r>
              <a:rPr lang="en-AU" sz="2000" dirty="0" err="1"/>
              <a:t>küçük</a:t>
            </a:r>
            <a:r>
              <a:rPr lang="en-AU" sz="2000" dirty="0"/>
              <a:t> </a:t>
            </a:r>
            <a:r>
              <a:rPr lang="en-AU" sz="2000" dirty="0" err="1"/>
              <a:t>topluluklarda</a:t>
            </a:r>
            <a:r>
              <a:rPr lang="en-AU" sz="2000" dirty="0"/>
              <a:t> gen </a:t>
            </a:r>
            <a:r>
              <a:rPr lang="en-AU" sz="2000" dirty="0" err="1"/>
              <a:t>havuzundaki</a:t>
            </a:r>
            <a:r>
              <a:rPr lang="en-AU" sz="2000" dirty="0"/>
              <a:t> </a:t>
            </a:r>
            <a:r>
              <a:rPr lang="en-AU" sz="2000" dirty="0" err="1"/>
              <a:t>değişiklikte</a:t>
            </a:r>
            <a:r>
              <a:rPr lang="en-AU" sz="2000" dirty="0"/>
              <a:t> </a:t>
            </a:r>
            <a:r>
              <a:rPr lang="en-AU" sz="2000" dirty="0" err="1"/>
              <a:t>şans</a:t>
            </a:r>
            <a:r>
              <a:rPr lang="en-AU" sz="2000" dirty="0"/>
              <a:t> </a:t>
            </a:r>
            <a:r>
              <a:rPr lang="en-AU" sz="2000" dirty="0" err="1"/>
              <a:t>etkendir</a:t>
            </a:r>
            <a:r>
              <a:rPr lang="en-AU" sz="2000" dirty="0"/>
              <a:t>	</a:t>
            </a:r>
          </a:p>
          <a:p>
            <a:pPr lvl="1">
              <a:spcBef>
                <a:spcPct val="50000"/>
              </a:spcBef>
            </a:pPr>
            <a:r>
              <a:rPr lang="tr-TR" sz="2000" dirty="0"/>
              <a:t>	</a:t>
            </a:r>
            <a:r>
              <a:rPr lang="en-AU" sz="2000" dirty="0"/>
              <a:t>Ata </a:t>
            </a:r>
            <a:r>
              <a:rPr lang="en-AU" sz="2000" dirty="0" err="1"/>
              <a:t>etkisi</a:t>
            </a:r>
            <a:r>
              <a:rPr lang="en-AU" sz="2000" dirty="0"/>
              <a:t>: </a:t>
            </a:r>
            <a:r>
              <a:rPr lang="en-AU" sz="2000" dirty="0" err="1"/>
              <a:t>küçük</a:t>
            </a:r>
            <a:r>
              <a:rPr lang="en-AU" sz="2000" dirty="0"/>
              <a:t> </a:t>
            </a:r>
            <a:r>
              <a:rPr lang="en-AU" sz="2000" dirty="0" err="1"/>
              <a:t>toplulukların</a:t>
            </a:r>
            <a:r>
              <a:rPr lang="en-AU" sz="2000" dirty="0"/>
              <a:t> </a:t>
            </a:r>
            <a:r>
              <a:rPr lang="en-AU" sz="2000" dirty="0" err="1"/>
              <a:t>oluşturulması</a:t>
            </a:r>
            <a:r>
              <a:rPr lang="en-AU" sz="2000" dirty="0"/>
              <a:t> </a:t>
            </a:r>
            <a:r>
              <a:rPr lang="en-AU" sz="2000" dirty="0" err="1"/>
              <a:t>sırasında</a:t>
            </a:r>
            <a:r>
              <a:rPr lang="en-AU" sz="2000" dirty="0"/>
              <a:t> </a:t>
            </a:r>
            <a:r>
              <a:rPr lang="en-AU" sz="2000" dirty="0" err="1"/>
              <a:t>tek</a:t>
            </a:r>
            <a:r>
              <a:rPr lang="en-AU" sz="2000" dirty="0"/>
              <a:t> </a:t>
            </a:r>
            <a:r>
              <a:rPr lang="en-AU" sz="2000" dirty="0" err="1"/>
              <a:t>bireyin</a:t>
            </a:r>
            <a:r>
              <a:rPr lang="en-AU" sz="2000" dirty="0"/>
              <a:t> </a:t>
            </a:r>
            <a:r>
              <a:rPr lang="tr-TR" sz="2000" dirty="0" smtClean="0"/>
              <a:t>	</a:t>
            </a:r>
            <a:r>
              <a:rPr lang="en-AU" sz="2000" dirty="0" err="1" smtClean="0"/>
              <a:t>dahi</a:t>
            </a:r>
            <a:r>
              <a:rPr lang="en-AU" sz="2000" dirty="0" smtClean="0"/>
              <a:t> </a:t>
            </a:r>
            <a:r>
              <a:rPr lang="en-AU" sz="2000" dirty="0"/>
              <a:t>gen </a:t>
            </a:r>
            <a:r>
              <a:rPr lang="en-AU" sz="2000" dirty="0" err="1"/>
              <a:t>havuzunda</a:t>
            </a:r>
            <a:r>
              <a:rPr lang="en-AU" sz="2000" dirty="0"/>
              <a:t> </a:t>
            </a:r>
            <a:r>
              <a:rPr lang="en-AU" sz="2000" dirty="0" err="1"/>
              <a:t>etkili</a:t>
            </a:r>
            <a:r>
              <a:rPr lang="en-AU" sz="2000" dirty="0"/>
              <a:t> </a:t>
            </a:r>
            <a:r>
              <a:rPr lang="en-AU" sz="2000" dirty="0" err="1"/>
              <a:t>olabilmesi</a:t>
            </a:r>
            <a:endParaRPr lang="en-AU" sz="2000" dirty="0"/>
          </a:p>
        </p:txBody>
      </p:sp>
      <p:sp>
        <p:nvSpPr>
          <p:cNvPr id="3" name="Rectangle 1027"/>
          <p:cNvSpPr>
            <a:spLocks noChangeArrowheads="1"/>
          </p:cNvSpPr>
          <p:nvPr/>
        </p:nvSpPr>
        <p:spPr bwMode="auto">
          <a:xfrm>
            <a:off x="357158" y="3290896"/>
            <a:ext cx="8326438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2800" dirty="0"/>
              <a:t>2. </a:t>
            </a:r>
            <a:r>
              <a:rPr lang="en-AU" sz="2800" dirty="0" err="1"/>
              <a:t>Popülasyon</a:t>
            </a:r>
            <a:r>
              <a:rPr lang="en-AU" sz="2800" dirty="0"/>
              <a:t> </a:t>
            </a:r>
            <a:r>
              <a:rPr lang="tr-TR" sz="2800" dirty="0"/>
              <a:t>dinamiği:</a:t>
            </a:r>
            <a:r>
              <a:rPr lang="en-AU" sz="2800" dirty="0"/>
              <a:t> GÖÇ</a:t>
            </a:r>
            <a:r>
              <a:rPr lang="tr-TR" sz="2800" dirty="0"/>
              <a:t>LER</a:t>
            </a:r>
            <a:r>
              <a:rPr lang="en-AU" sz="2800" dirty="0"/>
              <a:t> </a:t>
            </a:r>
          </a:p>
          <a:p>
            <a:pPr lvl="2">
              <a:spcBef>
                <a:spcPct val="50000"/>
              </a:spcBef>
              <a:buFontTx/>
              <a:buChar char="–"/>
            </a:pPr>
            <a:r>
              <a:rPr lang="en-AU" sz="2000" dirty="0"/>
              <a:t>Gen </a:t>
            </a:r>
            <a:r>
              <a:rPr lang="en-AU" sz="2000" dirty="0" err="1"/>
              <a:t>akışı</a:t>
            </a:r>
            <a:r>
              <a:rPr lang="en-AU" sz="2000" dirty="0"/>
              <a:t>: </a:t>
            </a:r>
            <a:r>
              <a:rPr lang="en-AU" sz="2000" dirty="0" err="1"/>
              <a:t>göçler</a:t>
            </a:r>
            <a:r>
              <a:rPr lang="en-AU" sz="2000" dirty="0"/>
              <a:t> </a:t>
            </a:r>
            <a:r>
              <a:rPr lang="en-AU" sz="2000" dirty="0" err="1"/>
              <a:t>genetik</a:t>
            </a:r>
            <a:r>
              <a:rPr lang="en-AU" sz="2000" dirty="0"/>
              <a:t> </a:t>
            </a:r>
            <a:r>
              <a:rPr lang="en-AU" sz="2000" dirty="0" err="1"/>
              <a:t>farklılıkların</a:t>
            </a:r>
            <a:r>
              <a:rPr lang="en-AU" sz="2000" dirty="0"/>
              <a:t> </a:t>
            </a:r>
            <a:r>
              <a:rPr lang="en-AU" sz="2000" dirty="0" err="1"/>
              <a:t>oluşmasına</a:t>
            </a:r>
            <a:r>
              <a:rPr lang="en-AU" sz="2000" dirty="0"/>
              <a:t> </a:t>
            </a:r>
            <a:r>
              <a:rPr lang="en-AU" sz="2000" dirty="0" err="1"/>
              <a:t>büyük</a:t>
            </a:r>
            <a:r>
              <a:rPr lang="en-AU" sz="2000" dirty="0"/>
              <a:t> </a:t>
            </a:r>
            <a:r>
              <a:rPr lang="en-AU" sz="2000" dirty="0" err="1"/>
              <a:t>katlkıda</a:t>
            </a:r>
            <a:r>
              <a:rPr lang="en-AU" sz="2000" dirty="0"/>
              <a:t> </a:t>
            </a:r>
            <a:r>
              <a:rPr lang="en-AU" sz="2000" dirty="0" err="1"/>
              <a:t>bulunurlar</a:t>
            </a:r>
            <a:endParaRPr lang="en-A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lum contrast="18000"/>
          </a:blip>
          <a:srcRect/>
          <a:stretch>
            <a:fillRect/>
          </a:stretch>
        </p:blipFill>
        <p:spPr bwMode="auto">
          <a:xfrm>
            <a:off x="142844" y="2138809"/>
            <a:ext cx="4048125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lum bright="6000" contrast="12000"/>
          </a:blip>
          <a:srcRect/>
          <a:stretch>
            <a:fillRect/>
          </a:stretch>
        </p:blipFill>
        <p:spPr bwMode="auto">
          <a:xfrm>
            <a:off x="4525700" y="2126109"/>
            <a:ext cx="4467225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357554" y="1071546"/>
            <a:ext cx="2311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GENETİK KAYMA</a:t>
            </a:r>
            <a:r>
              <a:rPr lang="tr-TR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2725" y="768350"/>
            <a:ext cx="865187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2800" dirty="0"/>
              <a:t>3. </a:t>
            </a:r>
            <a:r>
              <a:rPr lang="en-AU" sz="2800" dirty="0" err="1"/>
              <a:t>Mutasyon</a:t>
            </a:r>
            <a:r>
              <a:rPr lang="en-AU" sz="2800" dirty="0"/>
              <a:t>: </a:t>
            </a:r>
            <a:r>
              <a:rPr lang="en-AU" sz="2800" dirty="0" err="1"/>
              <a:t>genetik</a:t>
            </a:r>
            <a:r>
              <a:rPr lang="en-AU" sz="2800" dirty="0"/>
              <a:t> </a:t>
            </a:r>
            <a:r>
              <a:rPr lang="en-AU" sz="2800" dirty="0" err="1"/>
              <a:t>şifrede</a:t>
            </a:r>
            <a:r>
              <a:rPr lang="en-AU" sz="2800" dirty="0"/>
              <a:t> </a:t>
            </a:r>
            <a:r>
              <a:rPr lang="en-AU" sz="2800" dirty="0" err="1"/>
              <a:t>yapı</a:t>
            </a:r>
            <a:r>
              <a:rPr lang="en-AU" sz="2800" dirty="0"/>
              <a:t> </a:t>
            </a:r>
            <a:r>
              <a:rPr lang="en-AU" sz="2800" dirty="0" err="1"/>
              <a:t>ve</a:t>
            </a:r>
            <a:r>
              <a:rPr lang="en-AU" sz="2800" dirty="0"/>
              <a:t>/</a:t>
            </a:r>
            <a:r>
              <a:rPr lang="en-AU" sz="2800" dirty="0" err="1"/>
              <a:t>veya</a:t>
            </a:r>
            <a:r>
              <a:rPr lang="en-AU" sz="2800" dirty="0"/>
              <a:t> </a:t>
            </a:r>
            <a:r>
              <a:rPr lang="en-AU" sz="2800" dirty="0" err="1"/>
              <a:t>işlev</a:t>
            </a:r>
            <a:r>
              <a:rPr lang="en-AU" sz="2800" dirty="0"/>
              <a:t> </a:t>
            </a:r>
            <a:r>
              <a:rPr lang="en-AU" sz="2800" dirty="0" err="1"/>
              <a:t>değişikliği</a:t>
            </a:r>
            <a:endParaRPr lang="tr-TR" sz="2800" dirty="0"/>
          </a:p>
          <a:p>
            <a:r>
              <a:rPr lang="en-US" sz="2800" dirty="0">
                <a:sym typeface="Symbol" pitchFamily="18" charset="2"/>
              </a:rPr>
              <a:t> </a:t>
            </a:r>
            <a:r>
              <a:rPr lang="tr-TR" sz="2800" dirty="0">
                <a:sym typeface="Symbol" pitchFamily="18" charset="2"/>
              </a:rPr>
              <a:t>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tr-TR" sz="2800" dirty="0">
                <a:sym typeface="Symbol" pitchFamily="18" charset="2"/>
              </a:rPr>
              <a:t>: mutasyon oranı ;  = </a:t>
            </a:r>
            <a:r>
              <a:rPr lang="en-US" sz="2800" dirty="0">
                <a:sym typeface="Symbol" pitchFamily="18" charset="2"/>
              </a:rPr>
              <a:t>n/</a:t>
            </a:r>
            <a:r>
              <a:rPr lang="tr-TR" sz="2800" dirty="0">
                <a:sym typeface="Symbol" pitchFamily="18" charset="2"/>
              </a:rPr>
              <a:t>2</a:t>
            </a:r>
            <a:r>
              <a:rPr lang="en-US" sz="2800" dirty="0">
                <a:sym typeface="Symbol" pitchFamily="18" charset="2"/>
              </a:rPr>
              <a:t>N</a:t>
            </a:r>
          </a:p>
          <a:p>
            <a:r>
              <a:rPr lang="en-US" sz="2800" dirty="0">
                <a:sym typeface="Symbol" pitchFamily="18" charset="2"/>
              </a:rPr>
              <a:t> n</a:t>
            </a:r>
            <a:r>
              <a:rPr lang="tr-TR" sz="2800" dirty="0">
                <a:sym typeface="Symbol" pitchFamily="18" charset="2"/>
              </a:rPr>
              <a:t> : normal anne babadan doğan etkilenmiş bireyler</a:t>
            </a:r>
          </a:p>
          <a:p>
            <a:r>
              <a:rPr lang="tr-TR" sz="2800" dirty="0">
                <a:sym typeface="Symbol" pitchFamily="18" charset="2"/>
              </a:rPr>
              <a:t> N: aynı dönem ve mekanda doğanların sayısı </a:t>
            </a:r>
            <a:endParaRPr lang="en-US" sz="2800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14282" y="2714620"/>
            <a:ext cx="866457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dirty="0"/>
              <a:t>4</a:t>
            </a:r>
            <a:r>
              <a:rPr lang="en-AU" sz="2800" dirty="0"/>
              <a:t>. </a:t>
            </a:r>
            <a:r>
              <a:rPr lang="tr-TR" sz="2800" dirty="0"/>
              <a:t>Seçilim</a:t>
            </a:r>
            <a:r>
              <a:rPr lang="en-AU" sz="2800" dirty="0"/>
              <a:t>: </a:t>
            </a:r>
            <a:r>
              <a:rPr lang="tr-TR" sz="2800" dirty="0"/>
              <a:t>çevresel etkenlerin bir fenotip ve </a:t>
            </a:r>
          </a:p>
          <a:p>
            <a:r>
              <a:rPr lang="tr-TR" sz="2800" dirty="0"/>
              <a:t>dolaylı olarak zamanda genotip üzerindeki </a:t>
            </a:r>
            <a:r>
              <a:rPr lang="tr-TR" sz="2800" dirty="0" smtClean="0"/>
              <a:t>rolü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en-US" sz="2800" dirty="0" smtClean="0"/>
              <a:t> </a:t>
            </a:r>
            <a:endParaRPr lang="tr-TR" sz="2800" dirty="0" smtClean="0"/>
          </a:p>
          <a:p>
            <a:r>
              <a:rPr lang="en-US" sz="2800" dirty="0" smtClean="0"/>
              <a:t> </a:t>
            </a:r>
            <a:endParaRPr lang="tr-TR" sz="2800" dirty="0"/>
          </a:p>
          <a:p>
            <a:endParaRPr lang="tr-TR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285720" y="642918"/>
            <a:ext cx="4572032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Populasyonun tümü için ortalama uyum gücü: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w =p</a:t>
            </a:r>
            <a:r>
              <a:rPr lang="tr-TR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11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+ 2pqw</a:t>
            </a:r>
            <a:r>
              <a:rPr lang="tr-TR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12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+q</a:t>
            </a:r>
            <a:r>
              <a:rPr lang="tr-TR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Yeni genotip frekanslarının hesabı:</a:t>
            </a:r>
            <a:endParaRPr lang="en-US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A1A1	A1A2	A2A2</a:t>
            </a:r>
          </a:p>
          <a:p>
            <a:r>
              <a:rPr lang="tr-TR" u="sng" dirty="0" smtClean="0"/>
              <a:t>P</a:t>
            </a:r>
            <a:r>
              <a:rPr lang="tr-TR" u="sng" baseline="30000" dirty="0" smtClean="0"/>
              <a:t>2</a:t>
            </a:r>
            <a:r>
              <a:rPr lang="tr-TR" u="sng" dirty="0" smtClean="0"/>
              <a:t>w</a:t>
            </a:r>
            <a:r>
              <a:rPr lang="tr-TR" u="sng" baseline="-25000" dirty="0" smtClean="0"/>
              <a:t>11</a:t>
            </a:r>
            <a:r>
              <a:rPr lang="tr-TR" baseline="-25000" dirty="0" smtClean="0"/>
              <a:t>	</a:t>
            </a:r>
            <a:r>
              <a:rPr lang="tr-TR" u="sng" dirty="0" smtClean="0"/>
              <a:t>2pqw</a:t>
            </a:r>
            <a:r>
              <a:rPr lang="tr-TR" u="sng" baseline="-25000" dirty="0" smtClean="0"/>
              <a:t>12</a:t>
            </a:r>
            <a:r>
              <a:rPr lang="tr-TR" dirty="0" smtClean="0"/>
              <a:t>	</a:t>
            </a:r>
            <a:r>
              <a:rPr lang="tr-TR" u="sng" dirty="0" smtClean="0"/>
              <a:t>q</a:t>
            </a:r>
            <a:r>
              <a:rPr lang="tr-TR" u="sng" baseline="30000" dirty="0" smtClean="0"/>
              <a:t>2</a:t>
            </a:r>
            <a:r>
              <a:rPr lang="tr-TR" u="sng" dirty="0" smtClean="0"/>
              <a:t>w</a:t>
            </a:r>
            <a:r>
              <a:rPr lang="tr-TR" u="sng" baseline="-25000" dirty="0" smtClean="0"/>
              <a:t>22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tr-TR" dirty="0" smtClean="0"/>
              <a:t>   w	     w	   w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A1 alelinin yeni frekansı:</a:t>
            </a:r>
            <a:endParaRPr lang="en-US" dirty="0" smtClean="0"/>
          </a:p>
          <a:p>
            <a:r>
              <a:rPr lang="tr-TR" u="sng" dirty="0" smtClean="0"/>
              <a:t>p</a:t>
            </a:r>
            <a:r>
              <a:rPr lang="tr-TR" u="sng" baseline="30000" dirty="0" smtClean="0"/>
              <a:t>2</a:t>
            </a:r>
            <a:r>
              <a:rPr lang="tr-TR" u="sng" dirty="0" smtClean="0"/>
              <a:t>w</a:t>
            </a:r>
            <a:r>
              <a:rPr lang="tr-TR" u="sng" baseline="-25000" dirty="0" smtClean="0"/>
              <a:t>11 </a:t>
            </a:r>
            <a:r>
              <a:rPr lang="tr-TR" u="sng" dirty="0" smtClean="0"/>
              <a:t>+ pqw</a:t>
            </a:r>
            <a:r>
              <a:rPr lang="tr-TR" u="sng" baseline="-25000" dirty="0" smtClean="0"/>
              <a:t>12</a:t>
            </a:r>
            <a:endParaRPr lang="en-US" dirty="0" smtClean="0"/>
          </a:p>
          <a:p>
            <a:r>
              <a:rPr lang="tr-TR" dirty="0" smtClean="0"/>
              <a:t>         w</a:t>
            </a:r>
          </a:p>
          <a:p>
            <a:endParaRPr lang="en-US" dirty="0" smtClean="0"/>
          </a:p>
          <a:p>
            <a:r>
              <a:rPr lang="tr-TR" dirty="0" smtClean="0"/>
              <a:t>A2 alelinin yeni frekansı:</a:t>
            </a:r>
            <a:endParaRPr lang="en-US" dirty="0" smtClean="0"/>
          </a:p>
          <a:p>
            <a:r>
              <a:rPr lang="tr-TR" u="sng" dirty="0" smtClean="0"/>
              <a:t>q</a:t>
            </a:r>
            <a:r>
              <a:rPr lang="tr-TR" u="sng" baseline="30000" dirty="0" smtClean="0"/>
              <a:t>2</a:t>
            </a:r>
            <a:r>
              <a:rPr lang="tr-TR" u="sng" dirty="0" smtClean="0"/>
              <a:t>w</a:t>
            </a:r>
            <a:r>
              <a:rPr lang="tr-TR" u="sng" baseline="-25000" dirty="0" smtClean="0"/>
              <a:t>22 </a:t>
            </a:r>
            <a:r>
              <a:rPr lang="tr-TR" u="sng" dirty="0" smtClean="0"/>
              <a:t>+ pqw</a:t>
            </a:r>
            <a:r>
              <a:rPr lang="tr-TR" u="sng" baseline="-25000" dirty="0" smtClean="0"/>
              <a:t>12</a:t>
            </a:r>
            <a:endParaRPr lang="en-US" dirty="0" smtClean="0"/>
          </a:p>
          <a:p>
            <a:r>
              <a:rPr lang="tr-TR" dirty="0" smtClean="0"/>
              <a:t>         w</a:t>
            </a:r>
            <a:endParaRPr lang="en-US" dirty="0" smtClean="0"/>
          </a:p>
          <a:p>
            <a:endParaRPr lang="en-US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z="3200" dirty="0" smtClean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428596" y="1071546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71472" y="2714620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71604" y="2714620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357422" y="2714620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57224" y="4071942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2036745" y="3250405"/>
            <a:ext cx="550072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857752" y="642919"/>
            <a:ext cx="314327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A1 aleli frekans değşimi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  <a:sym typeface="Symbol"/>
              </a:rPr>
              <a:t>p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=(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</a:t>
            </a:r>
            <a:r>
              <a:rPr lang="tr-TR" u="sng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u="sng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11 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 pqw</a:t>
            </a:r>
            <a:r>
              <a:rPr lang="tr-TR" u="sng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12 </a:t>
            </a:r>
            <a:r>
              <a:rPr lang="tr-TR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 - p</a:t>
            </a:r>
            <a:endParaRPr lang="tr-TR" baseline="-30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 / w (pw</a:t>
            </a:r>
            <a:r>
              <a:rPr lang="tr-TR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11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 qw</a:t>
            </a:r>
            <a:r>
              <a:rPr lang="tr-TR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12 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- w)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A2 aleli frekans değ</a:t>
            </a:r>
            <a:r>
              <a:rPr lang="en-US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şimi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  <a:sym typeface="Symbol"/>
              </a:rPr>
              <a:t>q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=(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q</a:t>
            </a:r>
            <a:r>
              <a:rPr lang="tr-TR" u="sng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u="sng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22 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 pqw</a:t>
            </a:r>
            <a:r>
              <a:rPr lang="tr-TR" u="sng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12 </a:t>
            </a:r>
            <a:r>
              <a:rPr lang="tr-TR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 - q</a:t>
            </a:r>
            <a:endParaRPr lang="tr-TR" baseline="-30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 / w (qw</a:t>
            </a:r>
            <a:r>
              <a:rPr lang="tr-TR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22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– pw</a:t>
            </a:r>
            <a:r>
              <a:rPr lang="tr-TR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12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) -  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857224" y="5213362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143636" y="1285860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286380" y="1571612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86578" y="1571612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143636" y="2643182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86380" y="2928934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929454" y="2928934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85720" y="285728"/>
            <a:ext cx="3643338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Resesif alel üzerinde seçilim: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sz="2000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       </a:t>
            </a:r>
            <a:r>
              <a:rPr lang="tr-TR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sz="2000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        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</a:t>
            </a:r>
            <a:endParaRPr lang="tr-TR" baseline="-30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1          1        1 + 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s: seçilim katsayısı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q’ = (q</a:t>
            </a:r>
            <a:r>
              <a:rPr kumimoji="0" lang="tr-TR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2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w</a:t>
            </a:r>
            <a:r>
              <a:rPr lang="tr-TR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</a:t>
            </a:r>
            <a:r>
              <a:rPr lang="tr-TR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tr-TR" dirty="0" smtClean="0">
                <a:latin typeface="Calibri" pitchFamily="34" charset="0"/>
                <a:cs typeface="Times New Roman" pitchFamily="18" charset="0"/>
              </a:rPr>
              <a:t>pq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  / 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cs typeface="Times New Roman" pitchFamily="18" charset="0"/>
              </a:rPr>
              <a:t>    =     </a:t>
            </a:r>
            <a:r>
              <a:rPr lang="tr-TR" u="sng" dirty="0" smtClean="0">
                <a:latin typeface="Calibri" pitchFamily="34" charset="0"/>
                <a:cs typeface="Times New Roman" pitchFamily="18" charset="0"/>
              </a:rPr>
              <a:t>(q</a:t>
            </a:r>
            <a:r>
              <a:rPr lang="tr-TR" u="sng" baseline="30000" dirty="0" smtClean="0">
                <a:latin typeface="Calibri" pitchFamily="34" charset="0"/>
                <a:cs typeface="Times New Roman" pitchFamily="18" charset="0"/>
              </a:rPr>
              <a:t>2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w</a:t>
            </a:r>
            <a:r>
              <a:rPr lang="tr-TR" u="sng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</a:t>
            </a:r>
            <a:r>
              <a:rPr lang="tr-TR" u="sng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tr-TR" u="sng" dirty="0" smtClean="0">
                <a:latin typeface="Calibri" pitchFamily="34" charset="0"/>
                <a:cs typeface="Times New Roman" pitchFamily="18" charset="0"/>
              </a:rPr>
              <a:t>pq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u="sng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/>
              <a:t>        p</a:t>
            </a:r>
            <a:r>
              <a:rPr lang="tr-TR" baseline="30000" dirty="0" smtClean="0"/>
              <a:t>2</a:t>
            </a:r>
            <a:r>
              <a:rPr lang="tr-TR" dirty="0" smtClean="0"/>
              <a:t>w</a:t>
            </a:r>
            <a:r>
              <a:rPr lang="tr-TR" baseline="-25000" dirty="0" smtClean="0"/>
              <a:t>AA </a:t>
            </a:r>
            <a:r>
              <a:rPr lang="tr-TR" dirty="0" smtClean="0"/>
              <a:t>+ 2pqw</a:t>
            </a:r>
            <a:r>
              <a:rPr lang="tr-TR" baseline="-25000" dirty="0" smtClean="0"/>
              <a:t>Aa </a:t>
            </a:r>
            <a:r>
              <a:rPr lang="tr-TR" dirty="0" smtClean="0"/>
              <a:t>+q</a:t>
            </a:r>
            <a:r>
              <a:rPr lang="tr-TR" baseline="30000" dirty="0" smtClean="0"/>
              <a:t>2</a:t>
            </a:r>
            <a:r>
              <a:rPr lang="tr-TR" dirty="0" smtClean="0"/>
              <a:t>w</a:t>
            </a:r>
            <a:r>
              <a:rPr lang="tr-TR" baseline="-25000" dirty="0" smtClean="0"/>
              <a:t>aa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P=(1-q)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q’ = 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q(1 + sq)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1 + sq</a:t>
            </a:r>
            <a:r>
              <a:rPr lang="tr-TR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u="sng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Lethal a aleli durumunda s= -1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q’ =    q /  (1 + q) 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baseline="-25000" dirty="0" smtClean="0">
                <a:latin typeface="Calibri" pitchFamily="34" charset="0"/>
                <a:cs typeface="Times New Roman" pitchFamily="18" charset="0"/>
              </a:rPr>
              <a:t>    </a:t>
            </a:r>
            <a:endParaRPr kumimoji="0" lang="tr-TR" sz="18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baseline="-25000" dirty="0" smtClean="0">
              <a:latin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tr-TR" sz="18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571736" y="2071678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4857752" y="285728"/>
            <a:ext cx="392909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Dominant alel üzerinde seçilim: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sz="2000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       </a:t>
            </a:r>
            <a:r>
              <a:rPr lang="tr-TR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sz="2000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        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</a:t>
            </a:r>
            <a:endParaRPr lang="tr-TR" baseline="-30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1 + s    1 + s        1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s: seçilim katsayısı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cs typeface="Times New Roman" pitchFamily="18" charset="0"/>
              </a:rPr>
              <a:t>p</a:t>
            </a: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’ = (p</a:t>
            </a:r>
            <a:r>
              <a:rPr kumimoji="0" lang="tr-TR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2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w</a:t>
            </a:r>
            <a:r>
              <a:rPr lang="tr-TR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</a:t>
            </a:r>
            <a:r>
              <a:rPr lang="tr-TR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tr-TR" dirty="0" smtClean="0">
                <a:latin typeface="Calibri" pitchFamily="34" charset="0"/>
                <a:cs typeface="Times New Roman" pitchFamily="18" charset="0"/>
              </a:rPr>
              <a:t>pq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</a:t>
            </a: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  / 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cs typeface="Times New Roman" pitchFamily="18" charset="0"/>
              </a:rPr>
              <a:t>    =     </a:t>
            </a:r>
            <a:r>
              <a:rPr lang="tr-TR" u="sng" dirty="0" smtClean="0">
                <a:latin typeface="Calibri" pitchFamily="34" charset="0"/>
                <a:cs typeface="Times New Roman" pitchFamily="18" charset="0"/>
              </a:rPr>
              <a:t>(p</a:t>
            </a:r>
            <a:r>
              <a:rPr lang="tr-TR" u="sng" baseline="30000" dirty="0" smtClean="0">
                <a:latin typeface="Calibri" pitchFamily="34" charset="0"/>
                <a:cs typeface="Times New Roman" pitchFamily="18" charset="0"/>
              </a:rPr>
              <a:t>2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w</a:t>
            </a:r>
            <a:r>
              <a:rPr lang="tr-TR" u="sng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</a:t>
            </a:r>
            <a:r>
              <a:rPr lang="tr-TR" u="sng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tr-TR" u="sng" dirty="0" smtClean="0">
                <a:latin typeface="Calibri" pitchFamily="34" charset="0"/>
                <a:cs typeface="Times New Roman" pitchFamily="18" charset="0"/>
              </a:rPr>
              <a:t>pq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u="sng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Aa 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/>
              <a:t>        p</a:t>
            </a:r>
            <a:r>
              <a:rPr lang="tr-TR" baseline="30000" dirty="0" smtClean="0"/>
              <a:t>2</a:t>
            </a:r>
            <a:r>
              <a:rPr lang="tr-TR" dirty="0" smtClean="0"/>
              <a:t>w</a:t>
            </a:r>
            <a:r>
              <a:rPr lang="tr-TR" baseline="-25000" dirty="0" smtClean="0"/>
              <a:t>AA </a:t>
            </a:r>
            <a:r>
              <a:rPr lang="tr-TR" dirty="0" smtClean="0"/>
              <a:t>+ 2pqw</a:t>
            </a:r>
            <a:r>
              <a:rPr lang="tr-TR" baseline="-25000" dirty="0" smtClean="0"/>
              <a:t>Aa </a:t>
            </a:r>
            <a:r>
              <a:rPr lang="tr-TR" dirty="0" smtClean="0"/>
              <a:t>+q</a:t>
            </a:r>
            <a:r>
              <a:rPr lang="tr-TR" baseline="30000" dirty="0" smtClean="0"/>
              <a:t>2</a:t>
            </a:r>
            <a:r>
              <a:rPr lang="tr-TR" dirty="0" smtClean="0"/>
              <a:t>w</a:t>
            </a:r>
            <a:r>
              <a:rPr lang="tr-TR" baseline="-25000" dirty="0" smtClean="0"/>
              <a:t>aa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p’ =  </a:t>
            </a:r>
            <a:r>
              <a:rPr lang="tr-TR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p( 1 + s 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1 + 2sp - sp</a:t>
            </a:r>
            <a:r>
              <a:rPr lang="tr-TR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baseline="30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baseline="30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baseline="30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Lethal A aleli durumunda s= -1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 diğer kuşakta populasyondan elenir.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baseline="-25000" dirty="0" smtClean="0">
                <a:latin typeface="Calibri" pitchFamily="34" charset="0"/>
                <a:cs typeface="Times New Roman" pitchFamily="18" charset="0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u="sng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baseline="-25000" dirty="0" smtClean="0">
              <a:latin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baseline="-25000" dirty="0" smtClean="0">
              <a:latin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baseline="-25000" dirty="0" smtClean="0">
              <a:latin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baseline="-25000" dirty="0" smtClean="0">
              <a:latin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tr-TR" sz="18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7143768" y="2071678"/>
            <a:ext cx="142876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642918"/>
            <a:ext cx="8143932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Zararlı resesif alel için mutasyon seçilim dengesi:                     </a:t>
            </a:r>
          </a:p>
          <a:p>
            <a:r>
              <a:rPr lang="tr-TR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sz="2400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11 </a:t>
            </a:r>
            <a:r>
              <a:rPr lang="tr-TR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 w</a:t>
            </a:r>
            <a:r>
              <a:rPr lang="tr-TR" sz="2400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12 </a:t>
            </a:r>
            <a:r>
              <a:rPr lang="tr-TR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+w</a:t>
            </a:r>
            <a:r>
              <a:rPr lang="tr-TR" sz="2400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22                                              </a:t>
            </a:r>
            <a:r>
              <a:rPr lang="tr-TR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mutasyonlar </a:t>
            </a:r>
            <a:r>
              <a:rPr lang="tr-TR" sz="2400" dirty="0" smtClean="0">
                <a:latin typeface="Calibri" pitchFamily="34" charset="0"/>
                <a:cs typeface="Times New Roman" pitchFamily="18" charset="0"/>
                <a:sym typeface="Symbol"/>
              </a:rPr>
              <a:t> kadar A1 alelini </a:t>
            </a:r>
            <a:endParaRPr lang="tr-TR" sz="2400" baseline="-30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tr-TR" sz="2400" baseline="-30000" dirty="0" smtClean="0">
                <a:latin typeface="Calibri" pitchFamily="34" charset="0"/>
                <a:cs typeface="Times New Roman" pitchFamily="18" charset="0"/>
              </a:rPr>
              <a:t>     1          1          1 </a:t>
            </a:r>
            <a:r>
              <a:rPr lang="tr-TR" sz="2400" baseline="-30000" smtClean="0">
                <a:latin typeface="Calibri" pitchFamily="34" charset="0"/>
                <a:cs typeface="Times New Roman" pitchFamily="18" charset="0"/>
              </a:rPr>
              <a:t>– s</a:t>
            </a:r>
            <a:r>
              <a:rPr lang="tr-TR" sz="2400" smtClean="0">
                <a:latin typeface="Calibri" pitchFamily="34" charset="0"/>
                <a:cs typeface="Times New Roman" pitchFamily="18" charset="0"/>
              </a:rPr>
              <a:t>                              A2’ye dönüştürecek</a:t>
            </a:r>
            <a:endParaRPr lang="tr-TR" sz="2400" baseline="-30000" dirty="0" smtClean="0">
              <a:latin typeface="Calibri" pitchFamily="34" charset="0"/>
              <a:cs typeface="Times New Roman" pitchFamily="18" charset="0"/>
            </a:endParaRPr>
          </a:p>
          <a:p>
            <a:endParaRPr lang="tr-TR" sz="2400" baseline="-30000" dirty="0" smtClean="0">
              <a:latin typeface="Calibri" pitchFamily="34" charset="0"/>
              <a:cs typeface="Times New Roman" pitchFamily="18" charset="0"/>
            </a:endParaRPr>
          </a:p>
          <a:p>
            <a:r>
              <a:rPr lang="tr-TR" sz="2400" dirty="0" smtClean="0">
                <a:latin typeface="Calibri" pitchFamily="34" charset="0"/>
                <a:cs typeface="Times New Roman" pitchFamily="18" charset="0"/>
              </a:rPr>
              <a:t>A2 lethal bir alel ise s=1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smtClean="0">
                <a:latin typeface="Calibri" pitchFamily="34" charset="0"/>
                <a:cs typeface="Times New Roman" pitchFamily="18" charset="0"/>
              </a:rPr>
              <a:t>P*=     </a:t>
            </a:r>
            <a:r>
              <a:rPr lang="tr-TR" sz="2400" u="sng" dirty="0" smtClean="0">
                <a:latin typeface="Calibri" pitchFamily="34" charset="0"/>
                <a:cs typeface="Times New Roman" pitchFamily="18" charset="0"/>
              </a:rPr>
              <a:t>(p</a:t>
            </a:r>
            <a:r>
              <a:rPr lang="tr-TR" sz="2400" u="sng" baseline="30000" dirty="0" smtClean="0">
                <a:latin typeface="Calibri" pitchFamily="34" charset="0"/>
                <a:cs typeface="Times New Roman" pitchFamily="18" charset="0"/>
              </a:rPr>
              <a:t>2</a:t>
            </a:r>
            <a:r>
              <a:rPr lang="tr-TR" sz="2400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w</a:t>
            </a:r>
            <a:r>
              <a:rPr lang="tr-TR" sz="2400" u="sng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11 </a:t>
            </a:r>
            <a:r>
              <a:rPr lang="tr-TR" sz="2400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</a:t>
            </a:r>
            <a:r>
              <a:rPr lang="tr-TR" sz="2400" u="sng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tr-TR" sz="2400" u="sng" dirty="0" smtClean="0">
                <a:latin typeface="Calibri" pitchFamily="34" charset="0"/>
                <a:cs typeface="Times New Roman" pitchFamily="18" charset="0"/>
              </a:rPr>
              <a:t>pq</a:t>
            </a:r>
            <a:r>
              <a:rPr lang="tr-TR" sz="2400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sz="2400" u="sng" baseline="-25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12 </a:t>
            </a:r>
            <a:r>
              <a:rPr lang="tr-TR" sz="2400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     </a:t>
            </a:r>
            <a:r>
              <a:rPr lang="tr-TR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p*=</a:t>
            </a:r>
            <a:r>
              <a:rPr lang="tr-TR" sz="2400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p         </a:t>
            </a:r>
            <a:r>
              <a:rPr lang="tr-TR" sz="2400" u="sng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</a:t>
            </a:r>
            <a:r>
              <a:rPr lang="tr-TR" sz="2400" u="sng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400" dirty="0" smtClean="0"/>
              <a:t>        p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w</a:t>
            </a:r>
            <a:r>
              <a:rPr lang="tr-TR" sz="2400" baseline="-25000" dirty="0" smtClean="0"/>
              <a:t>11 </a:t>
            </a:r>
            <a:r>
              <a:rPr lang="tr-TR" sz="2400" dirty="0" smtClean="0"/>
              <a:t>+ 2pqw</a:t>
            </a:r>
            <a:r>
              <a:rPr lang="tr-TR" sz="2400" baseline="-25000" dirty="0" smtClean="0"/>
              <a:t>12 </a:t>
            </a:r>
            <a:r>
              <a:rPr lang="tr-TR" sz="2400" dirty="0" smtClean="0"/>
              <a:t>+q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w</a:t>
            </a:r>
            <a:r>
              <a:rPr lang="tr-TR" sz="2400" baseline="-25000" dirty="0" smtClean="0"/>
              <a:t>22</a:t>
            </a:r>
            <a:r>
              <a:rPr lang="tr-TR" sz="2400" dirty="0" smtClean="0"/>
              <a:t>                 1 – s(1 – p</a:t>
            </a:r>
            <a:r>
              <a:rPr lang="tr-TR" sz="2400" baseline="30000" dirty="0" smtClean="0"/>
              <a:t>2</a:t>
            </a:r>
            <a:r>
              <a:rPr lang="tr-TR" sz="2400" dirty="0" smtClean="0"/>
              <a:t>)</a:t>
            </a:r>
            <a:endParaRPr lang="tr-TR" sz="2400" baseline="-25000" dirty="0" smtClean="0"/>
          </a:p>
          <a:p>
            <a:endParaRPr lang="tr-TR" sz="2400" dirty="0" smtClean="0">
              <a:latin typeface="Calibri" pitchFamily="34" charset="0"/>
              <a:cs typeface="Times New Roman" pitchFamily="18" charset="0"/>
            </a:endParaRPr>
          </a:p>
          <a:p>
            <a:endParaRPr lang="tr-TR" sz="2400" dirty="0" smtClean="0">
              <a:latin typeface="Calibri" pitchFamily="34" charset="0"/>
              <a:cs typeface="Times New Roman" pitchFamily="18" charset="0"/>
            </a:endParaRPr>
          </a:p>
          <a:p>
            <a:r>
              <a:rPr lang="tr-TR" sz="2400" dirty="0" smtClean="0">
                <a:latin typeface="Calibri" pitchFamily="34" charset="0"/>
                <a:cs typeface="Times New Roman" pitchFamily="18" charset="0"/>
              </a:rPr>
              <a:t>Lethal dominant alel için mutasyon seçilim dengesi:</a:t>
            </a:r>
          </a:p>
          <a:p>
            <a:r>
              <a:rPr lang="tr-TR" sz="2400" dirty="0" smtClean="0">
                <a:latin typeface="Calibri" pitchFamily="34" charset="0"/>
                <a:cs typeface="Times New Roman" pitchFamily="18" charset="0"/>
              </a:rPr>
              <a:t>A2 lethal bir dominant alel ise </a:t>
            </a:r>
          </a:p>
          <a:p>
            <a:r>
              <a:rPr lang="tr-TR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</a:t>
            </a:r>
            <a:r>
              <a:rPr lang="tr-TR" sz="2400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11 </a:t>
            </a:r>
            <a:r>
              <a:rPr lang="tr-TR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 w</a:t>
            </a:r>
            <a:r>
              <a:rPr lang="tr-TR" sz="2400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12 </a:t>
            </a:r>
            <a:r>
              <a:rPr lang="tr-TR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+w</a:t>
            </a:r>
            <a:r>
              <a:rPr lang="tr-TR" sz="2400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22</a:t>
            </a:r>
          </a:p>
          <a:p>
            <a:r>
              <a:rPr lang="tr-TR" sz="2400" baseline="-30000" dirty="0" smtClean="0">
                <a:latin typeface="Calibri" pitchFamily="34" charset="0"/>
                <a:cs typeface="Times New Roman" pitchFamily="18" charset="0"/>
              </a:rPr>
              <a:t>     1          0             0   </a:t>
            </a:r>
          </a:p>
          <a:p>
            <a:r>
              <a:rPr lang="tr-TR" sz="2400" dirty="0" smtClean="0">
                <a:latin typeface="Calibri" pitchFamily="34" charset="0"/>
                <a:cs typeface="Times New Roman" pitchFamily="18" charset="0"/>
              </a:rPr>
              <a:t>P*=1</a:t>
            </a:r>
          </a:p>
          <a:p>
            <a:r>
              <a:rPr lang="tr-TR" sz="2400" dirty="0" smtClean="0">
                <a:latin typeface="Calibri" pitchFamily="34" charset="0"/>
                <a:cs typeface="Times New Roman" pitchFamily="18" charset="0"/>
              </a:rPr>
              <a:t>P’=1 -</a:t>
            </a:r>
            <a:r>
              <a:rPr lang="tr-TR" sz="2400" dirty="0" smtClean="0">
                <a:latin typeface="Calibri" pitchFamily="34" charset="0"/>
                <a:cs typeface="Times New Roman" pitchFamily="18" charset="0"/>
                <a:sym typeface="Symbol"/>
              </a:rPr>
              <a:t></a:t>
            </a:r>
          </a:p>
          <a:p>
            <a:pPr marL="457200" indent="-457200"/>
            <a:r>
              <a:rPr lang="tr-TR" sz="2400" dirty="0" smtClean="0">
                <a:latin typeface="Calibri" pitchFamily="34" charset="0"/>
                <a:cs typeface="Times New Roman" pitchFamily="18" charset="0"/>
              </a:rPr>
              <a:t>1 -</a:t>
            </a:r>
            <a:r>
              <a:rPr lang="tr-TR" sz="2400" dirty="0" smtClean="0">
                <a:latin typeface="Calibri" pitchFamily="34" charset="0"/>
                <a:cs typeface="Times New Roman" pitchFamily="18" charset="0"/>
                <a:sym typeface="Symbol"/>
              </a:rPr>
              <a:t> = p ; q=   denge frekansı mutasyon oranına eşittir</a:t>
            </a:r>
          </a:p>
          <a:p>
            <a:r>
              <a:rPr lang="tr-TR" sz="2400" dirty="0" smtClean="0">
                <a:latin typeface="Calibri" pitchFamily="34" charset="0"/>
                <a:cs typeface="Times New Roman" pitchFamily="18" charset="0"/>
                <a:sym typeface="Symbol"/>
              </a:rPr>
              <a:t> </a:t>
            </a:r>
          </a:p>
          <a:p>
            <a:endParaRPr lang="tr-TR" sz="2400" dirty="0" smtClean="0">
              <a:latin typeface="Calibri" pitchFamily="34" charset="0"/>
              <a:cs typeface="Times New Roman" pitchFamily="18" charset="0"/>
            </a:endParaRPr>
          </a:p>
          <a:p>
            <a:endParaRPr lang="tr-TR" sz="2400" baseline="-30000" dirty="0" smtClean="0">
              <a:latin typeface="Calibri" pitchFamily="34" charset="0"/>
              <a:cs typeface="Times New Roman" pitchFamily="18" charset="0"/>
            </a:endParaRPr>
          </a:p>
          <a:p>
            <a:endParaRPr lang="tr-TR" sz="2400" baseline="-30000" dirty="0" smtClean="0">
              <a:latin typeface="Calibri" pitchFamily="34" charset="0"/>
              <a:cs typeface="Times New Roman" pitchFamily="18" charset="0"/>
            </a:endParaRPr>
          </a:p>
          <a:p>
            <a:endParaRPr lang="tr-TR" sz="2400" dirty="0" smtClean="0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/>
          <a:srcRect l="45536" t="27143" r="45089" b="62857"/>
          <a:stretch>
            <a:fillRect/>
          </a:stretch>
        </p:blipFill>
        <p:spPr bwMode="auto">
          <a:xfrm>
            <a:off x="6929454" y="1928802"/>
            <a:ext cx="1571636" cy="104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42910" y="1000108"/>
            <a:ext cx="8277225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3600" dirty="0"/>
              <a:t/>
            </a:r>
            <a:br>
              <a:rPr lang="en-AU" sz="3600" dirty="0"/>
            </a:br>
            <a:r>
              <a:rPr lang="tr-TR" sz="2000" dirty="0"/>
              <a:t>Toplulukta tüm bireylerde bulunan ortak özellikler vardır.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sz="2000" dirty="0"/>
              <a:t>Morfolojik, fizyolojik ve davranışsal özellikler.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sz="2000" dirty="0"/>
              <a:t>Bu özellikler çeşitlilik gösterirler.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sz="2000" dirty="0"/>
              <a:t>Yani özellikleri açısından bireyler arasında farklılıklar gözükür.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sz="2000" dirty="0"/>
              <a:t>Topluluklarda genetik çeşitlilik ve zaman içinde bu çeşitliliği etkileyen faktörler vardır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sz="2000" dirty="0"/>
              <a:t>Topluluklarda genetik çeşitlilik</a:t>
            </a:r>
            <a:r>
              <a:rPr lang="en-US" sz="2000" dirty="0" err="1"/>
              <a:t>ler</a:t>
            </a:r>
            <a:r>
              <a:rPr lang="tr-TR" sz="2000" dirty="0"/>
              <a:t>i</a:t>
            </a:r>
            <a:r>
              <a:rPr lang="en-US" sz="2000" dirty="0"/>
              <a:t>n</a:t>
            </a:r>
            <a:r>
              <a:rPr lang="tr-TR" sz="2000" dirty="0"/>
              <a:t> incelenmesi ve zaman içindeki değişimlerinin çalışılması POPÜLASYON GENETİĞİ’nin konusudur. </a:t>
            </a:r>
            <a:endParaRPr lang="en-A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990600" y="1905000"/>
            <a:ext cx="3187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Char char="•"/>
            </a:pPr>
            <a:r>
              <a:rPr lang="en-AU" sz="3600"/>
              <a:t>FENOTİP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572000" y="32004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AU" sz="3600"/>
              <a:t>ALLEL</a:t>
            </a:r>
            <a:endParaRPr lang="en-AU" sz="320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743200" y="2514600"/>
            <a:ext cx="27733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AU" sz="3600"/>
              <a:t>GENOTİP</a:t>
            </a:r>
            <a:endParaRPr lang="en-AU" sz="3200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6400797" y="2743200"/>
            <a:ext cx="1079500" cy="1219200"/>
            <a:chOff x="4032" y="1728"/>
            <a:chExt cx="680" cy="768"/>
          </a:xfrm>
          <a:solidFill>
            <a:schemeClr val="bg1">
              <a:lumMod val="85000"/>
            </a:schemeClr>
          </a:solidFill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512" y="1728"/>
              <a:ext cx="200" cy="75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AU"/>
                <a:t>A</a:t>
              </a:r>
            </a:p>
            <a:p>
              <a:endParaRPr lang="en-AU"/>
            </a:p>
            <a:p>
              <a:endParaRPr lang="en-AU"/>
            </a:p>
            <a:p>
              <a:r>
                <a:rPr lang="en-AU"/>
                <a:t>a</a:t>
              </a:r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 flipV="1">
              <a:off x="4032" y="1920"/>
              <a:ext cx="432" cy="28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4032" y="2256"/>
              <a:ext cx="432" cy="24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7848600" y="2895600"/>
            <a:ext cx="45076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AU"/>
              <a:t>AA</a:t>
            </a:r>
          </a:p>
          <a:p>
            <a:pPr algn="ctr"/>
            <a:r>
              <a:rPr lang="en-AU"/>
              <a:t>Aa</a:t>
            </a:r>
          </a:p>
          <a:p>
            <a:pPr algn="ctr"/>
            <a:r>
              <a:rPr lang="en-AU"/>
              <a:t>aa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4" grpId="0" autoUpdateAnimBg="0"/>
      <p:bldP spid="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00364" y="3643314"/>
            <a:ext cx="2962275" cy="2044700"/>
            <a:chOff x="1584" y="1370"/>
            <a:chExt cx="1866" cy="1288"/>
          </a:xfrm>
        </p:grpSpPr>
        <p:sp>
          <p:nvSpPr>
            <p:cNvPr id="3" name="Text Box 4"/>
            <p:cNvSpPr txBox="1">
              <a:spLocks noChangeArrowheads="1"/>
            </p:cNvSpPr>
            <p:nvPr/>
          </p:nvSpPr>
          <p:spPr bwMode="auto">
            <a:xfrm>
              <a:off x="1584" y="1370"/>
              <a:ext cx="1866" cy="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en-AU" dirty="0"/>
                <a:t> AA	  </a:t>
              </a:r>
              <a:r>
                <a:rPr lang="en-AU" dirty="0" err="1"/>
                <a:t>Aa</a:t>
              </a:r>
              <a:endParaRPr lang="en-AU" dirty="0"/>
            </a:p>
            <a:p>
              <a:pPr algn="ctr"/>
              <a:r>
                <a:rPr lang="en-AU" dirty="0"/>
                <a:t>  (p</a:t>
              </a:r>
              <a:r>
                <a:rPr lang="en-AU" baseline="30000" dirty="0"/>
                <a:t>2</a:t>
              </a:r>
              <a:r>
                <a:rPr lang="en-AU" dirty="0"/>
                <a:t>)       (</a:t>
              </a:r>
              <a:r>
                <a:rPr lang="en-AU" dirty="0" err="1"/>
                <a:t>pq</a:t>
              </a:r>
              <a:r>
                <a:rPr lang="en-AU" dirty="0"/>
                <a:t>)</a:t>
              </a:r>
            </a:p>
            <a:p>
              <a:pPr algn="ctr"/>
              <a:endParaRPr lang="en-AU" dirty="0"/>
            </a:p>
            <a:p>
              <a:pPr algn="ctr"/>
              <a:r>
                <a:rPr lang="en-AU" dirty="0"/>
                <a:t> </a:t>
              </a:r>
              <a:r>
                <a:rPr lang="en-AU" dirty="0" err="1"/>
                <a:t>Aa</a:t>
              </a:r>
              <a:r>
                <a:rPr lang="en-AU" dirty="0"/>
                <a:t>	  </a:t>
              </a:r>
              <a:r>
                <a:rPr lang="en-AU" dirty="0" err="1"/>
                <a:t>aa</a:t>
              </a:r>
              <a:endParaRPr lang="en-AU" dirty="0"/>
            </a:p>
            <a:p>
              <a:pPr algn="ctr"/>
              <a:r>
                <a:rPr lang="en-AU" dirty="0"/>
                <a:t>  (</a:t>
              </a:r>
              <a:r>
                <a:rPr lang="en-AU" dirty="0" err="1"/>
                <a:t>pq</a:t>
              </a:r>
              <a:r>
                <a:rPr lang="en-AU" dirty="0"/>
                <a:t>)	   (p</a:t>
              </a:r>
              <a:r>
                <a:rPr lang="en-AU" baseline="30000" dirty="0"/>
                <a:t>2</a:t>
              </a:r>
              <a:r>
                <a:rPr lang="en-AU" dirty="0"/>
                <a:t>)</a:t>
              </a:r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1899" y="1379"/>
              <a:ext cx="1299" cy="1267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2530" y="1387"/>
              <a:ext cx="0" cy="127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 rot="5400000">
              <a:off x="2542" y="1357"/>
              <a:ext cx="1" cy="129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071934" y="1643050"/>
            <a:ext cx="7761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AU" dirty="0" err="1"/>
              <a:t>p+q</a:t>
            </a:r>
            <a:r>
              <a:rPr lang="en-AU" dirty="0"/>
              <a:t>=1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252643" y="666737"/>
            <a:ext cx="45416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AU" dirty="0" err="1"/>
              <a:t>Popülasyonun</a:t>
            </a:r>
            <a:r>
              <a:rPr lang="en-AU" dirty="0"/>
              <a:t> </a:t>
            </a:r>
            <a:r>
              <a:rPr lang="en-AU" dirty="0" err="1"/>
              <a:t>tüm</a:t>
            </a:r>
            <a:r>
              <a:rPr lang="en-AU" dirty="0"/>
              <a:t> </a:t>
            </a:r>
            <a:r>
              <a:rPr lang="en-AU" dirty="0" err="1"/>
              <a:t>bireylerinde</a:t>
            </a:r>
            <a:r>
              <a:rPr lang="en-AU" dirty="0"/>
              <a:t> </a:t>
            </a:r>
            <a:r>
              <a:rPr lang="en-AU" dirty="0" err="1"/>
              <a:t>bir</a:t>
            </a:r>
            <a:r>
              <a:rPr lang="en-AU" dirty="0"/>
              <a:t> gen </a:t>
            </a:r>
            <a:r>
              <a:rPr lang="en-AU" dirty="0" err="1"/>
              <a:t>lokusu</a:t>
            </a:r>
            <a:r>
              <a:rPr lang="en-AU" dirty="0"/>
              <a:t> </a:t>
            </a:r>
          </a:p>
          <a:p>
            <a:pPr algn="ctr"/>
            <a:r>
              <a:rPr lang="en-AU" dirty="0" err="1"/>
              <a:t>ya</a:t>
            </a:r>
            <a:r>
              <a:rPr lang="en-AU" dirty="0"/>
              <a:t> A </a:t>
            </a:r>
            <a:r>
              <a:rPr lang="en-AU" dirty="0" err="1"/>
              <a:t>ya</a:t>
            </a:r>
            <a:r>
              <a:rPr lang="en-AU" dirty="0"/>
              <a:t> </a:t>
            </a:r>
            <a:r>
              <a:rPr lang="en-AU" dirty="0" err="1"/>
              <a:t>da</a:t>
            </a:r>
            <a:r>
              <a:rPr lang="en-AU" dirty="0"/>
              <a:t> a </a:t>
            </a:r>
            <a:r>
              <a:rPr lang="en-AU" dirty="0" err="1" smtClean="0"/>
              <a:t>aleli</a:t>
            </a:r>
            <a:r>
              <a:rPr lang="en-AU" dirty="0" smtClean="0"/>
              <a:t> </a:t>
            </a:r>
            <a:r>
              <a:rPr lang="en-AU" dirty="0" err="1"/>
              <a:t>tarafından</a:t>
            </a:r>
            <a:r>
              <a:rPr lang="en-AU" dirty="0"/>
              <a:t> </a:t>
            </a:r>
            <a:r>
              <a:rPr lang="en-AU" dirty="0" err="1"/>
              <a:t>doldurulur</a:t>
            </a:r>
            <a:endParaRPr lang="en-AU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785918" y="2363775"/>
            <a:ext cx="571504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AU" dirty="0" err="1"/>
              <a:t>Seksüel</a:t>
            </a:r>
            <a:r>
              <a:rPr lang="en-AU" dirty="0"/>
              <a:t> </a:t>
            </a:r>
            <a:r>
              <a:rPr lang="en-AU" dirty="0" err="1"/>
              <a:t>çoğalmada</a:t>
            </a:r>
            <a:r>
              <a:rPr lang="en-AU" dirty="0"/>
              <a:t> diploid </a:t>
            </a:r>
            <a:r>
              <a:rPr lang="en-AU" dirty="0" err="1"/>
              <a:t>orgamizmaların</a:t>
            </a:r>
            <a:r>
              <a:rPr lang="en-AU" dirty="0"/>
              <a:t> </a:t>
            </a:r>
            <a:r>
              <a:rPr lang="en-AU" dirty="0" err="1"/>
              <a:t>alleleri</a:t>
            </a:r>
            <a:r>
              <a:rPr lang="en-AU" dirty="0"/>
              <a:t> </a:t>
            </a:r>
          </a:p>
          <a:p>
            <a:pPr algn="ctr"/>
            <a:r>
              <a:rPr lang="en-AU" dirty="0" err="1"/>
              <a:t>iki</a:t>
            </a:r>
            <a:r>
              <a:rPr lang="en-AU" dirty="0"/>
              <a:t> </a:t>
            </a:r>
            <a:r>
              <a:rPr lang="en-AU" dirty="0" err="1"/>
              <a:t>ayrı</a:t>
            </a:r>
            <a:r>
              <a:rPr lang="en-AU" dirty="0"/>
              <a:t> gamete </a:t>
            </a:r>
            <a:r>
              <a:rPr lang="en-AU" dirty="0" err="1"/>
              <a:t>dağılır</a:t>
            </a:r>
            <a:endParaRPr lang="en-AU" dirty="0"/>
          </a:p>
          <a:p>
            <a:pPr algn="ctr"/>
            <a:r>
              <a:rPr lang="en-AU" dirty="0"/>
              <a:t>p, A </a:t>
            </a:r>
            <a:r>
              <a:rPr lang="en-AU" dirty="0" err="1"/>
              <a:t>allelini</a:t>
            </a:r>
            <a:r>
              <a:rPr lang="en-AU" dirty="0"/>
              <a:t>; q, a </a:t>
            </a:r>
            <a:r>
              <a:rPr lang="en-AU" dirty="0" err="1"/>
              <a:t>allelini</a:t>
            </a:r>
            <a:r>
              <a:rPr lang="en-AU" dirty="0"/>
              <a:t> </a:t>
            </a:r>
            <a:r>
              <a:rPr lang="en-AU" dirty="0" err="1"/>
              <a:t>taşıyan</a:t>
            </a:r>
            <a:r>
              <a:rPr lang="en-AU" dirty="0"/>
              <a:t> </a:t>
            </a:r>
            <a:r>
              <a:rPr lang="en-AU" dirty="0" err="1"/>
              <a:t>gametlerin</a:t>
            </a:r>
            <a:r>
              <a:rPr lang="en-AU" dirty="0"/>
              <a:t> </a:t>
            </a:r>
            <a:r>
              <a:rPr lang="en-AU" dirty="0" err="1"/>
              <a:t>oranıdır</a:t>
            </a:r>
            <a:r>
              <a:rPr lang="en-AU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1" name="Object 5"/>
          <p:cNvGraphicFramePr>
            <a:graphicFrameLocks noChangeAspect="1"/>
          </p:cNvGraphicFramePr>
          <p:nvPr/>
        </p:nvGraphicFramePr>
        <p:xfrm>
          <a:off x="0" y="688975"/>
          <a:ext cx="9113838" cy="560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Document" r:id="rId4" imgW="5915660" imgH="3888887" progId="Word.Document.8">
                  <p:embed/>
                </p:oleObj>
              </mc:Choice>
              <mc:Fallback>
                <p:oleObj name="Document" r:id="rId4" imgW="5915660" imgH="3888887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88975"/>
                        <a:ext cx="9113838" cy="560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142908" y="714356"/>
            <a:ext cx="914406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Arial" charset="0"/>
              </a:rPr>
              <a:t>      </a:t>
            </a:r>
            <a:r>
              <a:rPr lang="tr-TR" b="1" dirty="0">
                <a:latin typeface="Arial" charset="0"/>
              </a:rPr>
              <a:t>	</a:t>
            </a:r>
            <a:r>
              <a:rPr lang="tr-TR" b="1" u="sng" dirty="0">
                <a:latin typeface="Arial" charset="0"/>
              </a:rPr>
              <a:t>Hardy-Weinberg </a:t>
            </a:r>
            <a:r>
              <a:rPr lang="tr-TR" b="1" u="sng" dirty="0" smtClean="0">
                <a:latin typeface="Arial" charset="0"/>
              </a:rPr>
              <a:t>eşitliğinin </a:t>
            </a:r>
            <a:r>
              <a:rPr lang="tr-TR" b="1" u="sng" dirty="0">
                <a:latin typeface="Arial" charset="0"/>
              </a:rPr>
              <a:t>varsayımları: </a:t>
            </a:r>
          </a:p>
          <a:p>
            <a:r>
              <a:rPr lang="tr-TR" dirty="0">
                <a:latin typeface="Arial" charset="0"/>
              </a:rPr>
              <a:t>	</a:t>
            </a:r>
            <a:endParaRPr lang="tr-TR" dirty="0" smtClean="0">
              <a:latin typeface="Arial" charset="0"/>
            </a:endParaRPr>
          </a:p>
          <a:p>
            <a:endParaRPr lang="tr-TR" dirty="0" smtClean="0">
              <a:latin typeface="Arial" charset="0"/>
            </a:endParaRPr>
          </a:p>
          <a:p>
            <a:r>
              <a:rPr lang="tr-TR" sz="1800" dirty="0" smtClean="0">
                <a:latin typeface="Arial" charset="0"/>
              </a:rPr>
              <a:t>	1.Populasyon </a:t>
            </a:r>
            <a:r>
              <a:rPr lang="tr-TR" sz="1800" dirty="0">
                <a:latin typeface="Arial" charset="0"/>
              </a:rPr>
              <a:t>sonsuz büyüklüktedir ve eşleşmeler rassaldır.</a:t>
            </a:r>
          </a:p>
          <a:p>
            <a:endParaRPr lang="tr-TR" sz="1800" dirty="0">
              <a:latin typeface="Arial" charset="0"/>
            </a:endParaRPr>
          </a:p>
          <a:p>
            <a:r>
              <a:rPr lang="tr-TR" sz="1800" dirty="0">
                <a:latin typeface="Arial" charset="0"/>
              </a:rPr>
              <a:t>	2.Seleksiyon yoktur; yani, her bir genotip bir diğeri kadar varlığını sürdürebilir </a:t>
            </a:r>
          </a:p>
          <a:p>
            <a:r>
              <a:rPr lang="tr-TR" sz="1800" dirty="0">
                <a:latin typeface="Arial" charset="0"/>
              </a:rPr>
              <a:t>	ve yeni kuşakların oluşumunda eşit etkenliğe sahiptir.</a:t>
            </a:r>
          </a:p>
          <a:p>
            <a:endParaRPr lang="tr-TR" sz="1800" dirty="0">
              <a:latin typeface="Arial" charset="0"/>
            </a:endParaRPr>
          </a:p>
          <a:p>
            <a:r>
              <a:rPr lang="tr-TR" sz="1800" dirty="0">
                <a:latin typeface="Arial" charset="0"/>
              </a:rPr>
              <a:t>	3.Populasyon kapalıdır; yani, bu populasyondan bir başkasına veya bir </a:t>
            </a:r>
          </a:p>
          <a:p>
            <a:r>
              <a:rPr lang="tr-TR" sz="1800" dirty="0">
                <a:latin typeface="Arial" charset="0"/>
              </a:rPr>
              <a:t>	başkasından bu populasyona göç yoktur. </a:t>
            </a:r>
          </a:p>
          <a:p>
            <a:endParaRPr lang="tr-TR" sz="1800" dirty="0">
              <a:latin typeface="Arial" charset="0"/>
            </a:endParaRPr>
          </a:p>
          <a:p>
            <a:r>
              <a:rPr lang="tr-TR" sz="1800" dirty="0">
                <a:latin typeface="Arial" charset="0"/>
              </a:rPr>
              <a:t>	4.Bir allel'den diğerine mutasyon yoktur; yani, A a'ya değişmez veya tam tersi. </a:t>
            </a:r>
          </a:p>
          <a:p>
            <a:r>
              <a:rPr lang="tr-TR" sz="1800" dirty="0">
                <a:latin typeface="Arial" charset="0"/>
              </a:rPr>
              <a:t>	Böylesi bir mutasyon karşılıklı eşit oranda olduğu sürece kabul edilebilir. </a:t>
            </a:r>
          </a:p>
          <a:p>
            <a:endParaRPr lang="tr-TR" sz="1800" dirty="0">
              <a:latin typeface="Arial" charset="0"/>
            </a:endParaRPr>
          </a:p>
          <a:p>
            <a:r>
              <a:rPr lang="tr-TR" sz="1800" dirty="0">
                <a:latin typeface="Arial" charset="0"/>
              </a:rPr>
              <a:t>	5.Mayoz </a:t>
            </a:r>
            <a:r>
              <a:rPr lang="en-US" sz="1800" dirty="0" err="1" smtClean="0">
                <a:latin typeface="Arial" charset="0"/>
              </a:rPr>
              <a:t>rassaldır</a:t>
            </a:r>
            <a:r>
              <a:rPr lang="tr-TR" sz="1800" dirty="0" smtClean="0">
                <a:latin typeface="Arial" charset="0"/>
              </a:rPr>
              <a:t>; </a:t>
            </a:r>
            <a:r>
              <a:rPr lang="tr-TR" sz="1800" dirty="0">
                <a:latin typeface="Arial" charset="0"/>
              </a:rPr>
              <a:t>yani, gamet oluşumunda etkili olan tek faktör şanstır.</a:t>
            </a:r>
          </a:p>
          <a:p>
            <a:endParaRPr lang="en-AU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38225" y="2060575"/>
            <a:ext cx="78216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>
                <a:latin typeface="Arial" charset="0"/>
              </a:rPr>
              <a:t>Gen havuzunda bu lokustaki genlerin toplam sayısı = 2N</a:t>
            </a:r>
          </a:p>
          <a:p>
            <a:endParaRPr lang="en-AU"/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277938" y="3057525"/>
            <a:ext cx="734377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>
                <a:latin typeface="Arial" charset="0"/>
              </a:rPr>
              <a:t>p(</a:t>
            </a:r>
            <a:r>
              <a:rPr lang="tr-TR" sz="2000" u="sng">
                <a:latin typeface="Arial" charset="0"/>
              </a:rPr>
              <a:t>A</a:t>
            </a:r>
            <a:r>
              <a:rPr lang="tr-TR" sz="2000">
                <a:latin typeface="Arial" charset="0"/>
              </a:rPr>
              <a:t> genlerinin oranı)                 </a:t>
            </a:r>
            <a:r>
              <a:rPr lang="tr-TR" sz="2000" u="sng">
                <a:latin typeface="Arial" charset="0"/>
              </a:rPr>
              <a:t>A</a:t>
            </a:r>
            <a:r>
              <a:rPr lang="tr-TR" sz="2000">
                <a:latin typeface="Arial" charset="0"/>
              </a:rPr>
              <a:t>'nın gen sıklığı</a:t>
            </a:r>
          </a:p>
          <a:p>
            <a:endParaRPr lang="tr-TR" sz="2000">
              <a:latin typeface="Arial" charset="0"/>
            </a:endParaRPr>
          </a:p>
          <a:p>
            <a:r>
              <a:rPr lang="tr-TR" sz="2000">
                <a:latin typeface="Arial" charset="0"/>
              </a:rPr>
              <a:t>q(</a:t>
            </a:r>
            <a:r>
              <a:rPr lang="tr-TR" sz="2000" u="sng">
                <a:latin typeface="Arial" charset="0"/>
              </a:rPr>
              <a:t>a</a:t>
            </a:r>
            <a:r>
              <a:rPr lang="tr-TR" sz="2000">
                <a:latin typeface="Arial" charset="0"/>
              </a:rPr>
              <a:t> genlerinin oranı)                  </a:t>
            </a:r>
            <a:r>
              <a:rPr lang="tr-TR" sz="2000" u="sng">
                <a:latin typeface="Arial" charset="0"/>
              </a:rPr>
              <a:t>a</a:t>
            </a:r>
            <a:r>
              <a:rPr lang="tr-TR" sz="2000">
                <a:latin typeface="Arial" charset="0"/>
              </a:rPr>
              <a:t>'nın gen sıklığı</a:t>
            </a:r>
          </a:p>
          <a:p>
            <a:endParaRPr lang="tr-TR" sz="2000">
              <a:latin typeface="Arial" charset="0"/>
            </a:endParaRPr>
          </a:p>
          <a:p>
            <a:r>
              <a:rPr lang="tr-TR" sz="2000">
                <a:latin typeface="Arial" charset="0"/>
              </a:rPr>
              <a:t>p+q = 1 ; çünkü, tek bir lokustaki genlerin oranlarının toplamıdır.</a:t>
            </a:r>
            <a:endParaRPr lang="en-AU"/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3716338" y="3019425"/>
          <a:ext cx="10668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3" imgW="774360" imgH="393480" progId="Equation.3">
                  <p:embed/>
                </p:oleObj>
              </mc:Choice>
              <mc:Fallback>
                <p:oleObj name="Equation" r:id="rId3" imgW="77436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3019425"/>
                        <a:ext cx="10668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3716338" y="3590925"/>
          <a:ext cx="106680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Equation" r:id="rId5" imgW="761760" imgH="393480" progId="Equation.3">
                  <p:embed/>
                </p:oleObj>
              </mc:Choice>
              <mc:Fallback>
                <p:oleObj name="Equation" r:id="rId5" imgW="76176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3590925"/>
                        <a:ext cx="1066800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16889" y="504548"/>
          <a:ext cx="10363200" cy="175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Document" r:id="rId4" imgW="5632560" imgH="954000" progId="Word.Document.8">
                  <p:embed/>
                </p:oleObj>
              </mc:Choice>
              <mc:Fallback>
                <p:oleObj name="Document" r:id="rId4" imgW="5632560" imgH="95400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89" y="504548"/>
                        <a:ext cx="10363200" cy="175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47456" y="2130641"/>
            <a:ext cx="825104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r>
              <a:rPr lang="en-US" sz="1800" dirty="0" smtClean="0">
                <a:latin typeface="Arial" charset="0"/>
              </a:rPr>
              <a:t>N</a:t>
            </a:r>
            <a:r>
              <a:rPr lang="tr-TR" sz="1800" dirty="0" smtClean="0">
                <a:latin typeface="Arial" charset="0"/>
              </a:rPr>
              <a:t> </a:t>
            </a:r>
            <a:r>
              <a:rPr lang="tr-TR" sz="1800" dirty="0">
                <a:latin typeface="Arial" charset="0"/>
              </a:rPr>
              <a:t>allel sıklığı = 1 - </a:t>
            </a:r>
            <a:r>
              <a:rPr lang="en-US" sz="1800" dirty="0" smtClean="0">
                <a:latin typeface="Arial" charset="0"/>
              </a:rPr>
              <a:t>M</a:t>
            </a:r>
            <a:r>
              <a:rPr lang="tr-TR" sz="1800" dirty="0" smtClean="0">
                <a:latin typeface="Arial" charset="0"/>
              </a:rPr>
              <a:t> </a:t>
            </a:r>
            <a:r>
              <a:rPr lang="tr-TR" sz="1800" dirty="0">
                <a:latin typeface="Arial" charset="0"/>
              </a:rPr>
              <a:t>allel sıklığı = 1 - 0.53 = </a:t>
            </a:r>
            <a:r>
              <a:rPr lang="tr-TR" sz="1800" dirty="0" smtClean="0">
                <a:latin typeface="Arial" charset="0"/>
              </a:rPr>
              <a:t>0.47</a:t>
            </a:r>
            <a:endParaRPr lang="tr-TR" sz="1800" dirty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r>
              <a:rPr lang="tr-TR" sz="1800" dirty="0" smtClean="0">
                <a:latin typeface="Arial" charset="0"/>
              </a:rPr>
              <a:t>İki </a:t>
            </a:r>
            <a:r>
              <a:rPr lang="tr-TR" sz="1800" dirty="0">
                <a:latin typeface="Arial" charset="0"/>
              </a:rPr>
              <a:t>allelin görece sıklıklarının toplamı 1'e eşit olmalıdır (p+q=1). </a:t>
            </a:r>
          </a:p>
          <a:p>
            <a:endParaRPr lang="en-US" sz="1800" dirty="0" smtClean="0">
              <a:latin typeface="Arial" charset="0"/>
            </a:endParaRPr>
          </a:p>
          <a:p>
            <a:endParaRPr lang="tr-TR" sz="1800" dirty="0" smtClean="0">
              <a:latin typeface="Arial" charset="0"/>
            </a:endParaRPr>
          </a:p>
          <a:p>
            <a:r>
              <a:rPr lang="tr-TR" sz="1800" dirty="0" smtClean="0">
                <a:latin typeface="Arial" charset="0"/>
              </a:rPr>
              <a:t>Bu </a:t>
            </a:r>
            <a:r>
              <a:rPr lang="tr-TR" sz="1800" dirty="0">
                <a:latin typeface="Arial" charset="0"/>
              </a:rPr>
              <a:t>populasyondaki allel sıklıklarının kombinasyonları yani genotipler:</a:t>
            </a:r>
          </a:p>
          <a:p>
            <a:endParaRPr lang="en-US" sz="1800" dirty="0" smtClean="0">
              <a:latin typeface="Arial" charset="0"/>
            </a:endParaRPr>
          </a:p>
          <a:p>
            <a:r>
              <a:rPr lang="tr-TR" sz="1800" dirty="0" smtClean="0">
                <a:latin typeface="Arial" charset="0"/>
              </a:rPr>
              <a:t>MM=0.53x0.53=0.281;MN=0.53x0.47=0.498;NN</a:t>
            </a:r>
            <a:r>
              <a:rPr lang="tr-TR" sz="1800" dirty="0">
                <a:latin typeface="Arial" charset="0"/>
              </a:rPr>
              <a:t>=.</a:t>
            </a:r>
            <a:r>
              <a:rPr lang="tr-TR" sz="1800" dirty="0" smtClean="0">
                <a:latin typeface="Arial" charset="0"/>
              </a:rPr>
              <a:t>047x.0.47=0.221 </a:t>
            </a:r>
            <a:endParaRPr lang="tr-TR" sz="1800" dirty="0">
              <a:latin typeface="Arial" charset="0"/>
            </a:endParaRPr>
          </a:p>
          <a:p>
            <a:r>
              <a:rPr lang="tr-TR" sz="1800" dirty="0">
                <a:latin typeface="Arial" charset="0"/>
              </a:rPr>
              <a:t>  p</a:t>
            </a:r>
            <a:r>
              <a:rPr lang="tr-TR" sz="1800" baseline="30000" dirty="0">
                <a:latin typeface="Arial" charset="0"/>
              </a:rPr>
              <a:t>2                    </a:t>
            </a:r>
            <a:r>
              <a:rPr lang="tr-TR" sz="1800" dirty="0">
                <a:latin typeface="Arial" charset="0"/>
              </a:rPr>
              <a:t>+               2pq           +                </a:t>
            </a:r>
            <a:r>
              <a:rPr lang="en-US" sz="1800" dirty="0">
                <a:latin typeface="Arial" charset="0"/>
              </a:rPr>
              <a:t>  </a:t>
            </a:r>
            <a:r>
              <a:rPr lang="tr-TR" sz="1800" dirty="0">
                <a:latin typeface="Arial" charset="0"/>
              </a:rPr>
              <a:t>q</a:t>
            </a:r>
            <a:r>
              <a:rPr lang="tr-TR" sz="1800" baseline="30000" dirty="0">
                <a:latin typeface="Arial" charset="0"/>
              </a:rPr>
              <a:t>2</a:t>
            </a:r>
            <a:endParaRPr lang="tr-TR" sz="1800" dirty="0">
              <a:latin typeface="Arial" charset="0"/>
            </a:endParaRPr>
          </a:p>
          <a:p>
            <a:endParaRPr lang="en-AU" sz="1800" dirty="0"/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625589" y="2309813"/>
          <a:ext cx="3113087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6" imgW="2260440" imgH="393480" progId="Equation.3">
                  <p:embed/>
                </p:oleObj>
              </mc:Choice>
              <mc:Fallback>
                <p:oleObj name="Equation" r:id="rId6" imgW="22604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589" y="2309813"/>
                        <a:ext cx="3113087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upload.wikimedia.org/wikipedia/commons/thumb/b/b2/Hardy-Weinberg.svg/895px-Hardy-Weinberg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3140" y="852256"/>
            <a:ext cx="6518551" cy="5243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614</Words>
  <Application>Microsoft Macintosh PowerPoint</Application>
  <PresentationFormat>On-screen Show (4:3)</PresentationFormat>
  <Paragraphs>198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Symbol</vt:lpstr>
      <vt:lpstr>Times New Roman</vt:lpstr>
      <vt:lpstr>Office Theme</vt:lpstr>
      <vt:lpstr>Document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AUTF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</dc:creator>
  <cp:lastModifiedBy>Timur Tuncalı</cp:lastModifiedBy>
  <cp:revision>19</cp:revision>
  <dcterms:created xsi:type="dcterms:W3CDTF">2015-11-09T03:55:12Z</dcterms:created>
  <dcterms:modified xsi:type="dcterms:W3CDTF">2018-05-02T12:00:39Z</dcterms:modified>
</cp:coreProperties>
</file>