
<file path=[Content_Types].xml><?xml version="1.0" encoding="utf-8"?>
<Types xmlns="http://schemas.openxmlformats.org/package/2006/content-types">
  <Default Extension="xml" ContentType="application/xml"/>
  <Default Extension="doc" ContentType="application/msword"/>
  <Default Extension="png" ContentType="image/png"/>
  <Default Extension="jpeg" ContentType="image/jpeg"/>
  <Default Extension="rels" ContentType="application/vnd.openxmlformats-package.relationships+xml"/>
  <Default Extension="emf" ContentType="image/x-emf"/>
  <Default Extension="vml" ContentType="application/vnd.openxmlformats-officedocument.vmlDrawing"/>
  <Default Extension="wmf" ContentType="image/x-wmf"/>
  <Default Extension="bin" ContentType="application/vnd.openxmlformats-officedocument.oleObjec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2" r:id="rId3"/>
    <p:sldId id="266" r:id="rId4"/>
    <p:sldId id="263" r:id="rId5"/>
    <p:sldId id="264" r:id="rId6"/>
    <p:sldId id="258" r:id="rId7"/>
    <p:sldId id="267" r:id="rId8"/>
    <p:sldId id="268" r:id="rId9"/>
    <p:sldId id="275" r:id="rId10"/>
    <p:sldId id="257" r:id="rId11"/>
    <p:sldId id="259" r:id="rId12"/>
    <p:sldId id="261" r:id="rId13"/>
    <p:sldId id="260" r:id="rId14"/>
    <p:sldId id="269" r:id="rId15"/>
    <p:sldId id="270" r:id="rId16"/>
    <p:sldId id="271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935"/>
    <p:restoredTop sz="93631"/>
  </p:normalViewPr>
  <p:slideViewPr>
    <p:cSldViewPr>
      <p:cViewPr varScale="1">
        <p:scale>
          <a:sx n="116" d="100"/>
          <a:sy n="116" d="100"/>
        </p:scale>
        <p:origin x="62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Relationship Id="rId2" Type="http://schemas.openxmlformats.org/officeDocument/2006/relationships/image" Target="../media/image3.w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wmf"/><Relationship Id="rId2" Type="http://schemas.openxmlformats.org/officeDocument/2006/relationships/image" Target="../media/image5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337F37-55C9-4407-9C72-7AC99A27F9F2}" type="datetimeFigureOut">
              <a:rPr lang="en-US" smtClean="0"/>
              <a:pPr/>
              <a:t>5/2/18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CB8E3C-8D83-4BDF-A4AA-CD96FAB3BA7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Relationship Id="rId3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4" Type="http://schemas.openxmlformats.org/officeDocument/2006/relationships/oleObject" Target="../embeddings/Microsoft_Word_97_-_2004_Document1.doc"/><Relationship Id="rId5" Type="http://schemas.openxmlformats.org/officeDocument/2006/relationships/image" Target="../media/image1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4" Type="http://schemas.openxmlformats.org/officeDocument/2006/relationships/image" Target="../media/image2.wmf"/><Relationship Id="rId5" Type="http://schemas.openxmlformats.org/officeDocument/2006/relationships/oleObject" Target="../embeddings/oleObject3.bin"/><Relationship Id="rId6" Type="http://schemas.openxmlformats.org/officeDocument/2006/relationships/image" Target="../media/image3.w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4" Type="http://schemas.openxmlformats.org/officeDocument/2006/relationships/oleObject" Target="../embeddings/Microsoft_Word_97_-_2004_Document2.doc"/><Relationship Id="rId5" Type="http://schemas.openxmlformats.org/officeDocument/2006/relationships/image" Target="../media/image4.wmf"/><Relationship Id="rId6" Type="http://schemas.openxmlformats.org/officeDocument/2006/relationships/oleObject" Target="../embeddings/oleObject5.bin"/><Relationship Id="rId7" Type="http://schemas.openxmlformats.org/officeDocument/2006/relationships/image" Target="../media/image5.w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1373188" y="2654300"/>
            <a:ext cx="66071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3200" dirty="0"/>
              <a:t>POPULASYON</a:t>
            </a:r>
            <a:r>
              <a:rPr lang="tr-TR" sz="3200" dirty="0"/>
              <a:t> GENETİĞİ VE EVRİM</a:t>
            </a:r>
            <a:endParaRPr lang="en-AU" sz="2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85786" y="2737490"/>
            <a:ext cx="33575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latin typeface="Arial" charset="0"/>
              </a:rPr>
              <a:t>MM=0.53x0.53=0.281</a:t>
            </a:r>
          </a:p>
          <a:p>
            <a:r>
              <a:rPr lang="tr-TR" dirty="0" smtClean="0">
                <a:latin typeface="Arial" charset="0"/>
              </a:rPr>
              <a:t>MN=</a:t>
            </a:r>
            <a:r>
              <a:rPr lang="en-US" dirty="0" smtClean="0">
                <a:latin typeface="Arial" charset="0"/>
              </a:rPr>
              <a:t>2x</a:t>
            </a:r>
            <a:r>
              <a:rPr lang="tr-TR" dirty="0" smtClean="0">
                <a:latin typeface="Arial" charset="0"/>
              </a:rPr>
              <a:t>0.53x0.47=0.498</a:t>
            </a:r>
          </a:p>
          <a:p>
            <a:r>
              <a:rPr lang="tr-TR" dirty="0" smtClean="0">
                <a:latin typeface="Arial" charset="0"/>
              </a:rPr>
              <a:t>NN=.047x.0.47=0.221   </a:t>
            </a:r>
            <a:endParaRPr lang="tr-TR" dirty="0">
              <a:latin typeface="Arial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714348" y="3809060"/>
            <a:ext cx="6564682" cy="147732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Arial" charset="0"/>
              </a:rPr>
              <a:t>HWE’e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uygun</a:t>
            </a:r>
            <a:r>
              <a:rPr lang="en-US" dirty="0">
                <a:latin typeface="Arial" charset="0"/>
              </a:rPr>
              <a:t> mu</a:t>
            </a:r>
            <a:r>
              <a:rPr lang="en-US" dirty="0" smtClean="0">
                <a:latin typeface="Arial" charset="0"/>
              </a:rPr>
              <a:t>?</a:t>
            </a:r>
            <a:endParaRPr lang="tr-TR" dirty="0" smtClean="0">
              <a:latin typeface="Arial" charset="0"/>
            </a:endParaRPr>
          </a:p>
          <a:p>
            <a:r>
              <a:rPr lang="en-US" dirty="0" err="1">
                <a:latin typeface="Arial" charset="0"/>
              </a:rPr>
              <a:t>Ki-kare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dağılımında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bu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sonucun</a:t>
            </a:r>
            <a:r>
              <a:rPr lang="en-US" dirty="0">
                <a:latin typeface="Arial" charset="0"/>
              </a:rPr>
              <a:t>  (</a:t>
            </a:r>
            <a:r>
              <a:rPr lang="en-US" dirty="0" smtClean="0">
                <a:latin typeface="Arial" charset="0"/>
              </a:rPr>
              <a:t>0.243) </a:t>
            </a:r>
            <a:endParaRPr lang="en-US" dirty="0">
              <a:latin typeface="Arial" charset="0"/>
            </a:endParaRPr>
          </a:p>
          <a:p>
            <a:r>
              <a:rPr lang="en-US" dirty="0">
                <a:latin typeface="Arial" charset="0"/>
              </a:rPr>
              <a:t>1 </a:t>
            </a:r>
            <a:r>
              <a:rPr lang="en-US" dirty="0" err="1">
                <a:latin typeface="Arial" charset="0"/>
              </a:rPr>
              <a:t>serbestlik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derecesi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ile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olasılığı</a:t>
            </a:r>
            <a:r>
              <a:rPr lang="en-US" dirty="0">
                <a:latin typeface="Arial" charset="0"/>
              </a:rPr>
              <a:t> (p=) 0.621 </a:t>
            </a:r>
          </a:p>
          <a:p>
            <a:r>
              <a:rPr lang="en-US" dirty="0">
                <a:latin typeface="Arial" charset="0"/>
              </a:rPr>
              <a:t>P&gt;0.05 </a:t>
            </a:r>
            <a:r>
              <a:rPr lang="en-US" dirty="0" err="1">
                <a:latin typeface="Arial" charset="0"/>
              </a:rPr>
              <a:t>olduğundan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allel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sıklıkları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HWE’e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uygun</a:t>
            </a:r>
            <a:r>
              <a:rPr lang="en-US" dirty="0">
                <a:latin typeface="Arial" charset="0"/>
              </a:rPr>
              <a:t> </a:t>
            </a:r>
            <a:r>
              <a:rPr lang="en-US" dirty="0" err="1">
                <a:latin typeface="Arial" charset="0"/>
              </a:rPr>
              <a:t>dağılmaktadır</a:t>
            </a:r>
            <a:r>
              <a:rPr lang="en-US" dirty="0">
                <a:latin typeface="Arial" charset="0"/>
              </a:rPr>
              <a:t>.</a:t>
            </a:r>
            <a:endParaRPr lang="tr-TR" dirty="0">
              <a:latin typeface="Arial" charset="0"/>
            </a:endParaRPr>
          </a:p>
          <a:p>
            <a:endParaRPr lang="en-US" dirty="0">
              <a:latin typeface="Arial" charset="0"/>
            </a:endParaRPr>
          </a:p>
        </p:txBody>
      </p:sp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857225" y="500042"/>
          <a:ext cx="7143799" cy="188334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92975"/>
                <a:gridCol w="961666"/>
                <a:gridCol w="870312"/>
                <a:gridCol w="1053018"/>
                <a:gridCol w="3365828"/>
              </a:tblGrid>
              <a:tr h="420303"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solidFill>
                            <a:schemeClr val="tx1"/>
                          </a:solidFill>
                        </a:rPr>
                        <a:t>genotip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0" dirty="0" smtClean="0">
                          <a:solidFill>
                            <a:schemeClr val="tx1"/>
                          </a:solidFill>
                        </a:rPr>
                        <a:t>gözlenen</a:t>
                      </a:r>
                      <a:endParaRPr lang="en-US" sz="16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görece f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beklenen f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r>
                        <a:rPr lang="tr-TR" sz="1600" b="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(beklenen-gşözlenen)/beklenen</a:t>
                      </a:r>
                      <a:endParaRPr lang="en-US" sz="1600" b="0" kern="1200" dirty="0" smtClean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412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392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0.276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0.281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398.7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0.113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412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320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0.226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0.221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313.6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0.131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412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707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0.498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0.498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706.9 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0.00001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341412"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1419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1.000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1419.2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dirty="0" smtClean="0"/>
                        <a:t>0.243</a:t>
                      </a:r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26"/>
          <p:cNvSpPr>
            <a:spLocks noChangeArrowheads="1"/>
          </p:cNvSpPr>
          <p:nvPr/>
        </p:nvSpPr>
        <p:spPr bwMode="auto">
          <a:xfrm>
            <a:off x="428596" y="632752"/>
            <a:ext cx="8216900" cy="1938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800" dirty="0"/>
              <a:t>1.Popülasyon </a:t>
            </a:r>
            <a:r>
              <a:rPr lang="en-AU" sz="2800" dirty="0" err="1"/>
              <a:t>hacmi</a:t>
            </a:r>
            <a:r>
              <a:rPr lang="en-AU" sz="2800" dirty="0"/>
              <a:t> </a:t>
            </a:r>
          </a:p>
          <a:p>
            <a:pPr lvl="2">
              <a:lnSpc>
                <a:spcPct val="80000"/>
              </a:lnSpc>
              <a:spcBef>
                <a:spcPct val="50000"/>
              </a:spcBef>
              <a:buFontTx/>
              <a:buChar char="–"/>
            </a:pPr>
            <a:r>
              <a:rPr lang="en-AU" sz="2000" dirty="0"/>
              <a:t>Genetik drift (</a:t>
            </a:r>
            <a:r>
              <a:rPr lang="en-AU" sz="2000" dirty="0" err="1"/>
              <a:t>kayma</a:t>
            </a:r>
            <a:r>
              <a:rPr lang="en-AU" sz="2000" dirty="0"/>
              <a:t>): </a:t>
            </a:r>
            <a:r>
              <a:rPr lang="en-AU" sz="2000" dirty="0" err="1"/>
              <a:t>küçük</a:t>
            </a:r>
            <a:r>
              <a:rPr lang="en-AU" sz="2000" dirty="0"/>
              <a:t> </a:t>
            </a:r>
            <a:r>
              <a:rPr lang="en-AU" sz="2000" dirty="0" err="1"/>
              <a:t>topluluklarda</a:t>
            </a:r>
            <a:r>
              <a:rPr lang="en-AU" sz="2000" dirty="0"/>
              <a:t> gen </a:t>
            </a:r>
            <a:r>
              <a:rPr lang="en-AU" sz="2000" dirty="0" err="1"/>
              <a:t>havuzundaki</a:t>
            </a:r>
            <a:r>
              <a:rPr lang="en-AU" sz="2000" dirty="0"/>
              <a:t> </a:t>
            </a:r>
            <a:r>
              <a:rPr lang="en-AU" sz="2000" dirty="0" err="1"/>
              <a:t>değişiklikte</a:t>
            </a:r>
            <a:r>
              <a:rPr lang="en-AU" sz="2000" dirty="0"/>
              <a:t> </a:t>
            </a:r>
            <a:r>
              <a:rPr lang="en-AU" sz="2000" dirty="0" err="1"/>
              <a:t>şans</a:t>
            </a:r>
            <a:r>
              <a:rPr lang="en-AU" sz="2000" dirty="0"/>
              <a:t> </a:t>
            </a:r>
            <a:r>
              <a:rPr lang="en-AU" sz="2000" dirty="0" err="1"/>
              <a:t>etkendir</a:t>
            </a:r>
            <a:r>
              <a:rPr lang="en-AU" sz="2000" dirty="0"/>
              <a:t>	</a:t>
            </a:r>
          </a:p>
          <a:p>
            <a:pPr lvl="1">
              <a:spcBef>
                <a:spcPct val="50000"/>
              </a:spcBef>
            </a:pPr>
            <a:r>
              <a:rPr lang="tr-TR" sz="2000" dirty="0"/>
              <a:t>	</a:t>
            </a:r>
            <a:r>
              <a:rPr lang="en-AU" sz="2000" dirty="0"/>
              <a:t>Ata </a:t>
            </a:r>
            <a:r>
              <a:rPr lang="en-AU" sz="2000" dirty="0" err="1"/>
              <a:t>etkisi</a:t>
            </a:r>
            <a:r>
              <a:rPr lang="en-AU" sz="2000" dirty="0"/>
              <a:t>: </a:t>
            </a:r>
            <a:r>
              <a:rPr lang="en-AU" sz="2000" dirty="0" err="1"/>
              <a:t>küçük</a:t>
            </a:r>
            <a:r>
              <a:rPr lang="en-AU" sz="2000" dirty="0"/>
              <a:t> </a:t>
            </a:r>
            <a:r>
              <a:rPr lang="en-AU" sz="2000" dirty="0" err="1"/>
              <a:t>toplulukların</a:t>
            </a:r>
            <a:r>
              <a:rPr lang="en-AU" sz="2000" dirty="0"/>
              <a:t> </a:t>
            </a:r>
            <a:r>
              <a:rPr lang="en-AU" sz="2000" dirty="0" err="1"/>
              <a:t>oluşturulması</a:t>
            </a:r>
            <a:r>
              <a:rPr lang="en-AU" sz="2000" dirty="0"/>
              <a:t> </a:t>
            </a:r>
            <a:r>
              <a:rPr lang="en-AU" sz="2000" dirty="0" err="1"/>
              <a:t>sırasında</a:t>
            </a:r>
            <a:r>
              <a:rPr lang="en-AU" sz="2000" dirty="0"/>
              <a:t> </a:t>
            </a:r>
            <a:r>
              <a:rPr lang="en-AU" sz="2000" dirty="0" err="1"/>
              <a:t>tek</a:t>
            </a:r>
            <a:r>
              <a:rPr lang="en-AU" sz="2000" dirty="0"/>
              <a:t> </a:t>
            </a:r>
            <a:r>
              <a:rPr lang="en-AU" sz="2000" dirty="0" err="1"/>
              <a:t>bireyin</a:t>
            </a:r>
            <a:r>
              <a:rPr lang="en-AU" sz="2000" dirty="0"/>
              <a:t> </a:t>
            </a:r>
            <a:r>
              <a:rPr lang="tr-TR" sz="2000" dirty="0" smtClean="0"/>
              <a:t>	</a:t>
            </a:r>
            <a:r>
              <a:rPr lang="en-AU" sz="2000" dirty="0" err="1" smtClean="0"/>
              <a:t>dahi</a:t>
            </a:r>
            <a:r>
              <a:rPr lang="en-AU" sz="2000" dirty="0" smtClean="0"/>
              <a:t> </a:t>
            </a:r>
            <a:r>
              <a:rPr lang="en-AU" sz="2000" dirty="0"/>
              <a:t>gen </a:t>
            </a:r>
            <a:r>
              <a:rPr lang="en-AU" sz="2000" dirty="0" err="1"/>
              <a:t>havuzunda</a:t>
            </a:r>
            <a:r>
              <a:rPr lang="en-AU" sz="2000" dirty="0"/>
              <a:t> </a:t>
            </a:r>
            <a:r>
              <a:rPr lang="en-AU" sz="2000" dirty="0" err="1"/>
              <a:t>etkili</a:t>
            </a:r>
            <a:r>
              <a:rPr lang="en-AU" sz="2000" dirty="0"/>
              <a:t> </a:t>
            </a:r>
            <a:r>
              <a:rPr lang="en-AU" sz="2000" dirty="0" err="1"/>
              <a:t>olabilmesi</a:t>
            </a:r>
            <a:endParaRPr lang="en-AU" sz="2000" dirty="0"/>
          </a:p>
        </p:txBody>
      </p:sp>
      <p:sp>
        <p:nvSpPr>
          <p:cNvPr id="3" name="Rectangle 1027"/>
          <p:cNvSpPr>
            <a:spLocks noChangeArrowheads="1"/>
          </p:cNvSpPr>
          <p:nvPr/>
        </p:nvSpPr>
        <p:spPr bwMode="auto">
          <a:xfrm>
            <a:off x="357158" y="3290896"/>
            <a:ext cx="8326438" cy="1281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2800" dirty="0"/>
              <a:t>2. </a:t>
            </a:r>
            <a:r>
              <a:rPr lang="en-AU" sz="2800" dirty="0" err="1"/>
              <a:t>Popülasyon</a:t>
            </a:r>
            <a:r>
              <a:rPr lang="en-AU" sz="2800" dirty="0"/>
              <a:t> </a:t>
            </a:r>
            <a:r>
              <a:rPr lang="tr-TR" sz="2800" dirty="0"/>
              <a:t>dinamiği:</a:t>
            </a:r>
            <a:r>
              <a:rPr lang="en-AU" sz="2800" dirty="0"/>
              <a:t> GÖÇ</a:t>
            </a:r>
            <a:r>
              <a:rPr lang="tr-TR" sz="2800" dirty="0"/>
              <a:t>LER</a:t>
            </a:r>
            <a:r>
              <a:rPr lang="en-AU" sz="2800" dirty="0"/>
              <a:t> </a:t>
            </a:r>
          </a:p>
          <a:p>
            <a:pPr lvl="2">
              <a:spcBef>
                <a:spcPct val="50000"/>
              </a:spcBef>
              <a:buFontTx/>
              <a:buChar char="–"/>
            </a:pPr>
            <a:r>
              <a:rPr lang="en-AU" sz="2000" dirty="0"/>
              <a:t>Gen </a:t>
            </a:r>
            <a:r>
              <a:rPr lang="en-AU" sz="2000" dirty="0" err="1"/>
              <a:t>akışı</a:t>
            </a:r>
            <a:r>
              <a:rPr lang="en-AU" sz="2000" dirty="0"/>
              <a:t>: </a:t>
            </a:r>
            <a:r>
              <a:rPr lang="en-AU" sz="2000" dirty="0" err="1"/>
              <a:t>göçler</a:t>
            </a:r>
            <a:r>
              <a:rPr lang="en-AU" sz="2000" dirty="0"/>
              <a:t> </a:t>
            </a:r>
            <a:r>
              <a:rPr lang="en-AU" sz="2000" dirty="0" err="1"/>
              <a:t>genetik</a:t>
            </a:r>
            <a:r>
              <a:rPr lang="en-AU" sz="2000" dirty="0"/>
              <a:t> </a:t>
            </a:r>
            <a:r>
              <a:rPr lang="en-AU" sz="2000" dirty="0" err="1"/>
              <a:t>farklılıkların</a:t>
            </a:r>
            <a:r>
              <a:rPr lang="en-AU" sz="2000" dirty="0"/>
              <a:t> </a:t>
            </a:r>
            <a:r>
              <a:rPr lang="en-AU" sz="2000" dirty="0" err="1"/>
              <a:t>oluşmasına</a:t>
            </a:r>
            <a:r>
              <a:rPr lang="en-AU" sz="2000" dirty="0"/>
              <a:t> </a:t>
            </a:r>
            <a:r>
              <a:rPr lang="en-AU" sz="2000" dirty="0" err="1"/>
              <a:t>büyük</a:t>
            </a:r>
            <a:r>
              <a:rPr lang="en-AU" sz="2000" dirty="0"/>
              <a:t> </a:t>
            </a:r>
            <a:r>
              <a:rPr lang="en-AU" sz="2000" dirty="0" err="1"/>
              <a:t>katlkıda</a:t>
            </a:r>
            <a:r>
              <a:rPr lang="en-AU" sz="2000" dirty="0"/>
              <a:t> </a:t>
            </a:r>
            <a:r>
              <a:rPr lang="en-AU" sz="2000" dirty="0" err="1"/>
              <a:t>bulunurlar</a:t>
            </a:r>
            <a:endParaRPr lang="en-AU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lum contrast="18000"/>
          </a:blip>
          <a:srcRect/>
          <a:stretch>
            <a:fillRect/>
          </a:stretch>
        </p:blipFill>
        <p:spPr bwMode="auto">
          <a:xfrm>
            <a:off x="142844" y="2138809"/>
            <a:ext cx="404812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3">
            <a:lum bright="6000" contrast="12000"/>
          </a:blip>
          <a:srcRect/>
          <a:stretch>
            <a:fillRect/>
          </a:stretch>
        </p:blipFill>
        <p:spPr bwMode="auto">
          <a:xfrm>
            <a:off x="4525700" y="2126109"/>
            <a:ext cx="4467225" cy="3629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3357554" y="1071546"/>
            <a:ext cx="231172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GENETİK KAYMA</a:t>
            </a:r>
            <a:r>
              <a:rPr lang="tr-TR" sz="2400" dirty="0" smtClean="0"/>
              <a:t> </a:t>
            </a:r>
            <a:endParaRPr lang="en-US" sz="24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12725" y="768350"/>
            <a:ext cx="8651875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AU" sz="2800" dirty="0"/>
              <a:t>3. </a:t>
            </a:r>
            <a:r>
              <a:rPr lang="en-AU" sz="2800" dirty="0" err="1"/>
              <a:t>Mutasyon</a:t>
            </a:r>
            <a:r>
              <a:rPr lang="en-AU" sz="2800" dirty="0"/>
              <a:t>: </a:t>
            </a:r>
            <a:r>
              <a:rPr lang="en-AU" sz="2800" dirty="0" err="1"/>
              <a:t>genetik</a:t>
            </a:r>
            <a:r>
              <a:rPr lang="en-AU" sz="2800" dirty="0"/>
              <a:t> </a:t>
            </a:r>
            <a:r>
              <a:rPr lang="en-AU" sz="2800" dirty="0" err="1"/>
              <a:t>şifrede</a:t>
            </a:r>
            <a:r>
              <a:rPr lang="en-AU" sz="2800" dirty="0"/>
              <a:t> </a:t>
            </a:r>
            <a:r>
              <a:rPr lang="en-AU" sz="2800" dirty="0" err="1"/>
              <a:t>yapı</a:t>
            </a:r>
            <a:r>
              <a:rPr lang="en-AU" sz="2800" dirty="0"/>
              <a:t> </a:t>
            </a:r>
            <a:r>
              <a:rPr lang="en-AU" sz="2800" dirty="0" err="1"/>
              <a:t>ve</a:t>
            </a:r>
            <a:r>
              <a:rPr lang="en-AU" sz="2800" dirty="0"/>
              <a:t>/</a:t>
            </a:r>
            <a:r>
              <a:rPr lang="en-AU" sz="2800" dirty="0" err="1"/>
              <a:t>veya</a:t>
            </a:r>
            <a:r>
              <a:rPr lang="en-AU" sz="2800" dirty="0"/>
              <a:t> </a:t>
            </a:r>
            <a:r>
              <a:rPr lang="en-AU" sz="2800" dirty="0" err="1"/>
              <a:t>işlev</a:t>
            </a:r>
            <a:r>
              <a:rPr lang="en-AU" sz="2800" dirty="0"/>
              <a:t> </a:t>
            </a:r>
            <a:r>
              <a:rPr lang="en-AU" sz="2800" dirty="0" err="1"/>
              <a:t>değişikliği</a:t>
            </a:r>
            <a:endParaRPr lang="tr-TR" sz="2800" dirty="0"/>
          </a:p>
          <a:p>
            <a:r>
              <a:rPr lang="en-US" sz="2800" dirty="0">
                <a:sym typeface="Symbol" pitchFamily="18" charset="2"/>
              </a:rPr>
              <a:t> </a:t>
            </a:r>
            <a:r>
              <a:rPr lang="tr-TR" sz="2800" dirty="0">
                <a:sym typeface="Symbol" pitchFamily="18" charset="2"/>
              </a:rPr>
              <a:t></a:t>
            </a:r>
            <a:r>
              <a:rPr lang="en-US" sz="2800" dirty="0">
                <a:sym typeface="Symbol" pitchFamily="18" charset="2"/>
              </a:rPr>
              <a:t> </a:t>
            </a:r>
            <a:r>
              <a:rPr lang="tr-TR" sz="2800" dirty="0">
                <a:sym typeface="Symbol" pitchFamily="18" charset="2"/>
              </a:rPr>
              <a:t>: mutasyon oranı ;  = </a:t>
            </a:r>
            <a:r>
              <a:rPr lang="en-US" sz="2800" dirty="0">
                <a:sym typeface="Symbol" pitchFamily="18" charset="2"/>
              </a:rPr>
              <a:t>n/</a:t>
            </a:r>
            <a:r>
              <a:rPr lang="tr-TR" sz="2800" dirty="0">
                <a:sym typeface="Symbol" pitchFamily="18" charset="2"/>
              </a:rPr>
              <a:t>2</a:t>
            </a:r>
            <a:r>
              <a:rPr lang="en-US" sz="2800" dirty="0">
                <a:sym typeface="Symbol" pitchFamily="18" charset="2"/>
              </a:rPr>
              <a:t>N</a:t>
            </a:r>
          </a:p>
          <a:p>
            <a:r>
              <a:rPr lang="en-US" sz="2800" dirty="0">
                <a:sym typeface="Symbol" pitchFamily="18" charset="2"/>
              </a:rPr>
              <a:t> n</a:t>
            </a:r>
            <a:r>
              <a:rPr lang="tr-TR" sz="2800" dirty="0">
                <a:sym typeface="Symbol" pitchFamily="18" charset="2"/>
              </a:rPr>
              <a:t> : normal anne babadan doğan etkilenmiş bireyler</a:t>
            </a:r>
          </a:p>
          <a:p>
            <a:r>
              <a:rPr lang="tr-TR" sz="2800" dirty="0">
                <a:sym typeface="Symbol" pitchFamily="18" charset="2"/>
              </a:rPr>
              <a:t> N: aynı dönem ve mekanda doğanların sayısı </a:t>
            </a:r>
            <a:endParaRPr lang="en-US" sz="2800" dirty="0"/>
          </a:p>
        </p:txBody>
      </p:sp>
      <p:sp>
        <p:nvSpPr>
          <p:cNvPr id="3" name="Rectangle 3"/>
          <p:cNvSpPr>
            <a:spLocks noChangeArrowheads="1"/>
          </p:cNvSpPr>
          <p:nvPr/>
        </p:nvSpPr>
        <p:spPr bwMode="auto">
          <a:xfrm>
            <a:off x="214282" y="2714620"/>
            <a:ext cx="8664575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800" dirty="0"/>
              <a:t>4</a:t>
            </a:r>
            <a:r>
              <a:rPr lang="en-AU" sz="2800" dirty="0"/>
              <a:t>. </a:t>
            </a:r>
            <a:r>
              <a:rPr lang="tr-TR" sz="2800" dirty="0"/>
              <a:t>Seçilim</a:t>
            </a:r>
            <a:r>
              <a:rPr lang="en-AU" sz="2800" dirty="0"/>
              <a:t>: </a:t>
            </a:r>
            <a:r>
              <a:rPr lang="tr-TR" sz="2800" dirty="0"/>
              <a:t>çevresel etkenlerin bir fenotip ve </a:t>
            </a:r>
          </a:p>
          <a:p>
            <a:r>
              <a:rPr lang="tr-TR" sz="2800" dirty="0"/>
              <a:t>dolaylı olarak zamanda genotip üzerindeki </a:t>
            </a:r>
            <a:r>
              <a:rPr lang="tr-TR" sz="2800" dirty="0" smtClean="0"/>
              <a:t>rolü</a:t>
            </a:r>
          </a:p>
          <a:p>
            <a:endParaRPr lang="tr-TR" sz="2800" dirty="0" smtClean="0"/>
          </a:p>
          <a:p>
            <a:endParaRPr lang="tr-TR" sz="2800" dirty="0" smtClean="0"/>
          </a:p>
          <a:p>
            <a:r>
              <a:rPr lang="en-US" sz="2800" dirty="0" smtClean="0"/>
              <a:t> </a:t>
            </a:r>
            <a:endParaRPr lang="tr-TR" sz="2800" dirty="0" smtClean="0"/>
          </a:p>
          <a:p>
            <a:r>
              <a:rPr lang="en-US" sz="2800" dirty="0" smtClean="0"/>
              <a:t> </a:t>
            </a:r>
            <a:endParaRPr lang="tr-TR" sz="2800" dirty="0"/>
          </a:p>
          <a:p>
            <a:endParaRPr lang="tr-TR" sz="2800" dirty="0"/>
          </a:p>
          <a:p>
            <a:endParaRPr lang="en-US" sz="2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2" name="Rectangle 12"/>
          <p:cNvSpPr>
            <a:spLocks noChangeArrowheads="1"/>
          </p:cNvSpPr>
          <p:nvPr/>
        </p:nvSpPr>
        <p:spPr bwMode="auto">
          <a:xfrm>
            <a:off x="285720" y="642918"/>
            <a:ext cx="4572032" cy="61247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Populasyonun tümü için ortalama uyum gücü: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w =p</a:t>
            </a:r>
            <a:r>
              <a:rPr lang="tr-TR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11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+ 2pqw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12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+q</a:t>
            </a:r>
            <a:r>
              <a:rPr lang="tr-TR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Yeni genotip frekanslarının hesabı:</a:t>
            </a:r>
            <a:endParaRPr lang="en-US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A1A1	A1A2	A2A2</a:t>
            </a:r>
          </a:p>
          <a:p>
            <a:r>
              <a:rPr lang="tr-TR" u="sng" dirty="0" smtClean="0"/>
              <a:t>P</a:t>
            </a:r>
            <a:r>
              <a:rPr lang="tr-TR" u="sng" baseline="30000" dirty="0" smtClean="0"/>
              <a:t>2</a:t>
            </a:r>
            <a:r>
              <a:rPr lang="tr-TR" u="sng" dirty="0" smtClean="0"/>
              <a:t>w</a:t>
            </a:r>
            <a:r>
              <a:rPr lang="tr-TR" u="sng" baseline="-25000" dirty="0" smtClean="0"/>
              <a:t>11</a:t>
            </a:r>
            <a:r>
              <a:rPr lang="tr-TR" baseline="-25000" dirty="0" smtClean="0"/>
              <a:t>	</a:t>
            </a:r>
            <a:r>
              <a:rPr lang="tr-TR" u="sng" dirty="0" smtClean="0"/>
              <a:t>2pqw</a:t>
            </a:r>
            <a:r>
              <a:rPr lang="tr-TR" u="sng" baseline="-25000" dirty="0" smtClean="0"/>
              <a:t>12</a:t>
            </a:r>
            <a:r>
              <a:rPr lang="tr-TR" dirty="0" smtClean="0"/>
              <a:t>	</a:t>
            </a:r>
            <a:r>
              <a:rPr lang="tr-TR" u="sng" dirty="0" smtClean="0"/>
              <a:t>q</a:t>
            </a:r>
            <a:r>
              <a:rPr lang="tr-TR" u="sng" baseline="30000" dirty="0" smtClean="0"/>
              <a:t>2</a:t>
            </a:r>
            <a:r>
              <a:rPr lang="tr-TR" u="sng" dirty="0" smtClean="0"/>
              <a:t>w</a:t>
            </a:r>
            <a:r>
              <a:rPr lang="tr-TR" u="sng" baseline="-25000" dirty="0" smtClean="0"/>
              <a:t>22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tr-TR" dirty="0" smtClean="0"/>
              <a:t>   w	     w	   w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A1 alelinin yeni frekansı:</a:t>
            </a:r>
            <a:endParaRPr lang="en-US" dirty="0" smtClean="0"/>
          </a:p>
          <a:p>
            <a:r>
              <a:rPr lang="tr-TR" u="sng" dirty="0" smtClean="0"/>
              <a:t>p</a:t>
            </a:r>
            <a:r>
              <a:rPr lang="tr-TR" u="sng" baseline="30000" dirty="0" smtClean="0"/>
              <a:t>2</a:t>
            </a:r>
            <a:r>
              <a:rPr lang="tr-TR" u="sng" dirty="0" smtClean="0"/>
              <a:t>w</a:t>
            </a:r>
            <a:r>
              <a:rPr lang="tr-TR" u="sng" baseline="-25000" dirty="0" smtClean="0"/>
              <a:t>11 </a:t>
            </a:r>
            <a:r>
              <a:rPr lang="tr-TR" u="sng" dirty="0" smtClean="0"/>
              <a:t>+ pqw</a:t>
            </a:r>
            <a:r>
              <a:rPr lang="tr-TR" u="sng" baseline="-25000" dirty="0" smtClean="0"/>
              <a:t>12</a:t>
            </a:r>
            <a:endParaRPr lang="en-US" dirty="0" smtClean="0"/>
          </a:p>
          <a:p>
            <a:r>
              <a:rPr lang="tr-TR" dirty="0" smtClean="0"/>
              <a:t>         w</a:t>
            </a:r>
          </a:p>
          <a:p>
            <a:endParaRPr lang="en-US" dirty="0" smtClean="0"/>
          </a:p>
          <a:p>
            <a:r>
              <a:rPr lang="tr-TR" dirty="0" smtClean="0"/>
              <a:t>A2 alelinin yeni frekansı:</a:t>
            </a:r>
            <a:endParaRPr lang="en-US" dirty="0" smtClean="0"/>
          </a:p>
          <a:p>
            <a:r>
              <a:rPr lang="tr-TR" u="sng" dirty="0" smtClean="0"/>
              <a:t>q</a:t>
            </a:r>
            <a:r>
              <a:rPr lang="tr-TR" u="sng" baseline="30000" dirty="0" smtClean="0"/>
              <a:t>2</a:t>
            </a:r>
            <a:r>
              <a:rPr lang="tr-TR" u="sng" dirty="0" smtClean="0"/>
              <a:t>w</a:t>
            </a:r>
            <a:r>
              <a:rPr lang="tr-TR" u="sng" baseline="-25000" dirty="0" smtClean="0"/>
              <a:t>22 </a:t>
            </a:r>
            <a:r>
              <a:rPr lang="tr-TR" u="sng" dirty="0" smtClean="0"/>
              <a:t>+ pqw</a:t>
            </a:r>
            <a:r>
              <a:rPr lang="tr-TR" u="sng" baseline="-25000" dirty="0" smtClean="0"/>
              <a:t>12</a:t>
            </a:r>
            <a:endParaRPr lang="en-US" dirty="0" smtClean="0"/>
          </a:p>
          <a:p>
            <a:r>
              <a:rPr lang="tr-TR" dirty="0" smtClean="0"/>
              <a:t>         w</a:t>
            </a:r>
            <a:endParaRPr lang="en-US" dirty="0" smtClean="0"/>
          </a:p>
          <a:p>
            <a:endParaRPr lang="en-US" dirty="0" smtClean="0"/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sz="3200" dirty="0" smtClean="0">
              <a:latin typeface="Arial" pitchFamily="34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21" name="Straight Connector 20"/>
          <p:cNvCxnSpPr/>
          <p:nvPr/>
        </p:nvCxnSpPr>
        <p:spPr>
          <a:xfrm>
            <a:off x="428596" y="1071546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>
            <a:off x="571472" y="2714620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>
            <a:off x="1571604" y="2714620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/>
          <p:cNvCxnSpPr/>
          <p:nvPr/>
        </p:nvCxnSpPr>
        <p:spPr>
          <a:xfrm>
            <a:off x="2357422" y="2714620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857224" y="4071942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 rot="5400000">
            <a:off x="2036745" y="3250405"/>
            <a:ext cx="550072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Rectangle 12"/>
          <p:cNvSpPr>
            <a:spLocks noChangeArrowheads="1"/>
          </p:cNvSpPr>
          <p:nvPr/>
        </p:nvSpPr>
        <p:spPr bwMode="auto">
          <a:xfrm>
            <a:off x="4857752" y="642919"/>
            <a:ext cx="3143272" cy="31393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A1 aleli frekans değşimi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  <a:sym typeface="Symbol"/>
              </a:rPr>
              <a:t>p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=(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tr-TR" u="sng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u="sng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11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 pqw</a:t>
            </a:r>
            <a:r>
              <a:rPr lang="tr-TR" u="sng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12 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 - p</a:t>
            </a:r>
            <a:endParaRPr lang="tr-TR" baseline="-30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 / w (pw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11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 qw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12 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- w)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tr-TR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A2 aleli frekans değ</a:t>
            </a:r>
            <a:r>
              <a:rPr lang="en-US" dirty="0" err="1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i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şimi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  <a:sym typeface="Symbol"/>
              </a:rPr>
              <a:t>q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=(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q</a:t>
            </a:r>
            <a:r>
              <a:rPr lang="tr-TR" u="sng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u="sng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22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 pqw</a:t>
            </a:r>
            <a:r>
              <a:rPr lang="tr-TR" u="sng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12 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 - q</a:t>
            </a:r>
            <a:endParaRPr lang="tr-TR" baseline="-30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            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 / w (qw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22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– pw</a:t>
            </a:r>
            <a:r>
              <a:rPr lang="tr-TR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12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) -  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Arial" pitchFamily="34" charset="0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857224" y="5213362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6143636" y="1285860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/>
          <p:cNvCxnSpPr/>
          <p:nvPr/>
        </p:nvCxnSpPr>
        <p:spPr>
          <a:xfrm>
            <a:off x="5286380" y="1571612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>
            <a:off x="6786578" y="1571612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>
            <a:off x="6143636" y="2643182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/>
          <p:nvPr/>
        </p:nvCxnSpPr>
        <p:spPr>
          <a:xfrm>
            <a:off x="5286380" y="2928934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/>
          <p:cNvCxnSpPr/>
          <p:nvPr/>
        </p:nvCxnSpPr>
        <p:spPr>
          <a:xfrm>
            <a:off x="6929454" y="2928934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2"/>
          <p:cNvSpPr>
            <a:spLocks noChangeArrowheads="1"/>
          </p:cNvSpPr>
          <p:nvPr/>
        </p:nvSpPr>
        <p:spPr bwMode="auto">
          <a:xfrm>
            <a:off x="285720" y="285728"/>
            <a:ext cx="3643338" cy="5478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Resesif alel üzerinde seçilim: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sz="2000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       </a:t>
            </a:r>
            <a:r>
              <a:rPr lang="tr-T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sz="2000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        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</a:t>
            </a:r>
            <a:endParaRPr lang="tr-TR" baseline="-30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1          1        1 + s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s: seçilim katsayısı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q’ = (q</a:t>
            </a:r>
            <a:r>
              <a:rPr kumimoji="0" lang="tr-TR" sz="1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2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w</a:t>
            </a:r>
            <a:r>
              <a:rPr lang="tr-TR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tr-TR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tr-TR" dirty="0" smtClean="0">
                <a:latin typeface="Calibri" pitchFamily="34" charset="0"/>
                <a:cs typeface="Times New Roman" pitchFamily="18" charset="0"/>
              </a:rPr>
              <a:t>pq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  / 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cs typeface="Times New Roman" pitchFamily="18" charset="0"/>
              </a:rPr>
              <a:t>    =     </a:t>
            </a:r>
            <a:r>
              <a:rPr lang="tr-TR" u="sng" dirty="0" smtClean="0">
                <a:latin typeface="Calibri" pitchFamily="34" charset="0"/>
                <a:cs typeface="Times New Roman" pitchFamily="18" charset="0"/>
              </a:rPr>
              <a:t>(q</a:t>
            </a:r>
            <a:r>
              <a:rPr lang="tr-TR" u="sng" baseline="30000" dirty="0" smtClean="0">
                <a:latin typeface="Calibri" pitchFamily="34" charset="0"/>
                <a:cs typeface="Times New Roman" pitchFamily="18" charset="0"/>
              </a:rPr>
              <a:t>2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w</a:t>
            </a:r>
            <a:r>
              <a:rPr lang="tr-TR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tr-TR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tr-TR" u="sng" dirty="0" smtClean="0">
                <a:latin typeface="Calibri" pitchFamily="34" charset="0"/>
                <a:cs typeface="Times New Roman" pitchFamily="18" charset="0"/>
              </a:rPr>
              <a:t>pq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/>
              <a:t>        p</a:t>
            </a:r>
            <a:r>
              <a:rPr lang="tr-TR" baseline="30000" dirty="0" smtClean="0"/>
              <a:t>2</a:t>
            </a:r>
            <a:r>
              <a:rPr lang="tr-TR" dirty="0" smtClean="0"/>
              <a:t>w</a:t>
            </a:r>
            <a:r>
              <a:rPr lang="tr-TR" baseline="-25000" dirty="0" smtClean="0"/>
              <a:t>AA </a:t>
            </a:r>
            <a:r>
              <a:rPr lang="tr-TR" dirty="0" smtClean="0"/>
              <a:t>+ 2pqw</a:t>
            </a:r>
            <a:r>
              <a:rPr lang="tr-TR" baseline="-25000" dirty="0" smtClean="0"/>
              <a:t>Aa </a:t>
            </a:r>
            <a:r>
              <a:rPr lang="tr-TR" dirty="0" smtClean="0"/>
              <a:t>+q</a:t>
            </a:r>
            <a:r>
              <a:rPr lang="tr-TR" baseline="30000" dirty="0" smtClean="0"/>
              <a:t>2</a:t>
            </a:r>
            <a:r>
              <a:rPr lang="tr-TR" dirty="0" smtClean="0"/>
              <a:t>w</a:t>
            </a:r>
            <a:r>
              <a:rPr lang="tr-TR" baseline="-25000" dirty="0" smtClean="0"/>
              <a:t>aa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P=(1-q)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q’ =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q(1 + sq)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 1 + sq</a:t>
            </a:r>
            <a:r>
              <a:rPr lang="tr-TR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u="sng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Lethal a aleli durumunda s= -1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q’ =    q /  (1 + q)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baseline="-25000" dirty="0" smtClean="0">
                <a:latin typeface="Calibri" pitchFamily="34" charset="0"/>
                <a:cs typeface="Times New Roman" pitchFamily="18" charset="0"/>
              </a:rPr>
              <a:t>    </a:t>
            </a:r>
            <a:endParaRPr kumimoji="0" lang="tr-TR" sz="1800" b="0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baseline="-25000" dirty="0" smtClean="0">
              <a:latin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tr-TR" sz="1800" b="0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3" name="Straight Connector 2"/>
          <p:cNvCxnSpPr/>
          <p:nvPr/>
        </p:nvCxnSpPr>
        <p:spPr>
          <a:xfrm>
            <a:off x="2571736" y="2071678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12"/>
          <p:cNvSpPr>
            <a:spLocks noChangeArrowheads="1"/>
          </p:cNvSpPr>
          <p:nvPr/>
        </p:nvSpPr>
        <p:spPr bwMode="auto">
          <a:xfrm>
            <a:off x="4857752" y="285728"/>
            <a:ext cx="3929090" cy="686341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Dominant alel üzerinde seçilim: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lang="tr-T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sz="2000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       </a:t>
            </a:r>
            <a:r>
              <a:rPr lang="tr-TR" sz="2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sz="2000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        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</a:t>
            </a:r>
            <a:endParaRPr lang="tr-TR" baseline="-30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1 + s    1 + s        1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s: seçilim katsayısı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cs typeface="Times New Roman" pitchFamily="18" charset="0"/>
              </a:rPr>
              <a:t>p</a:t>
            </a:r>
            <a:r>
              <a:rPr kumimoji="0" lang="tr-TR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’ = (p</a:t>
            </a:r>
            <a:r>
              <a:rPr kumimoji="0" lang="tr-TR" sz="1800" b="0" i="0" u="none" strike="noStrike" cap="none" normalizeH="0" baseline="3000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cs typeface="Times New Roman" pitchFamily="18" charset="0"/>
              </a:rPr>
              <a:t>2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w</a:t>
            </a:r>
            <a:r>
              <a:rPr lang="tr-TR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tr-TR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tr-TR" dirty="0" smtClean="0">
                <a:latin typeface="Calibri" pitchFamily="34" charset="0"/>
                <a:cs typeface="Times New Roman" pitchFamily="18" charset="0"/>
              </a:rPr>
              <a:t>pq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</a:t>
            </a: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  / w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cs typeface="Times New Roman" pitchFamily="18" charset="0"/>
              </a:rPr>
              <a:t>    =     </a:t>
            </a:r>
            <a:r>
              <a:rPr lang="tr-TR" u="sng" dirty="0" smtClean="0">
                <a:latin typeface="Calibri" pitchFamily="34" charset="0"/>
                <a:cs typeface="Times New Roman" pitchFamily="18" charset="0"/>
              </a:rPr>
              <a:t>(p</a:t>
            </a:r>
            <a:r>
              <a:rPr lang="tr-TR" u="sng" baseline="30000" dirty="0" smtClean="0">
                <a:latin typeface="Calibri" pitchFamily="34" charset="0"/>
                <a:cs typeface="Times New Roman" pitchFamily="18" charset="0"/>
              </a:rPr>
              <a:t>2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w</a:t>
            </a:r>
            <a:r>
              <a:rPr lang="tr-TR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tr-TR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tr-TR" u="sng" dirty="0" smtClean="0">
                <a:latin typeface="Calibri" pitchFamily="34" charset="0"/>
                <a:cs typeface="Times New Roman" pitchFamily="18" charset="0"/>
              </a:rPr>
              <a:t>pq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Aa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/>
              <a:t>        p</a:t>
            </a:r>
            <a:r>
              <a:rPr lang="tr-TR" baseline="30000" dirty="0" smtClean="0"/>
              <a:t>2</a:t>
            </a:r>
            <a:r>
              <a:rPr lang="tr-TR" dirty="0" smtClean="0"/>
              <a:t>w</a:t>
            </a:r>
            <a:r>
              <a:rPr lang="tr-TR" baseline="-25000" dirty="0" smtClean="0"/>
              <a:t>AA </a:t>
            </a:r>
            <a:r>
              <a:rPr lang="tr-TR" dirty="0" smtClean="0"/>
              <a:t>+ 2pqw</a:t>
            </a:r>
            <a:r>
              <a:rPr lang="tr-TR" baseline="-25000" dirty="0" smtClean="0"/>
              <a:t>Aa </a:t>
            </a:r>
            <a:r>
              <a:rPr lang="tr-TR" dirty="0" smtClean="0"/>
              <a:t>+q</a:t>
            </a:r>
            <a:r>
              <a:rPr lang="tr-TR" baseline="30000" dirty="0" smtClean="0"/>
              <a:t>2</a:t>
            </a:r>
            <a:r>
              <a:rPr lang="tr-TR" dirty="0" smtClean="0"/>
              <a:t>w</a:t>
            </a:r>
            <a:r>
              <a:rPr lang="tr-TR" baseline="-25000" dirty="0" smtClean="0"/>
              <a:t>aa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p’ =  </a:t>
            </a:r>
            <a:r>
              <a:rPr lang="tr-TR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p( 1 + s )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1 + 2sp - sp</a:t>
            </a:r>
            <a:r>
              <a:rPr lang="tr-TR" baseline="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baseline="30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baseline="30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baseline="30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Lethal A aleli durumunda s= -1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P diğer kuşakta populasyondan elenir.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baseline="-25000" dirty="0" smtClean="0">
                <a:latin typeface="Calibri" pitchFamily="34" charset="0"/>
                <a:cs typeface="Times New Roman" pitchFamily="18" charset="0"/>
              </a:rPr>
              <a:t>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u="sng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baseline="-25000" dirty="0" smtClean="0">
              <a:latin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baseline="-25000" dirty="0" smtClean="0">
              <a:latin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baseline="-25000" dirty="0" smtClean="0">
              <a:latin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tr-TR" baseline="-25000" dirty="0" smtClean="0">
              <a:latin typeface="Calibri" pitchFamily="34" charset="0"/>
              <a:cs typeface="Times New Roman" pitchFamily="18" charset="0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endParaRPr kumimoji="0" lang="tr-TR" sz="1800" b="0" i="0" u="none" strike="noStrike" cap="none" normalizeH="0" baseline="-2500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7143768" y="2071678"/>
            <a:ext cx="142876" cy="1588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85786" y="642918"/>
            <a:ext cx="8143932" cy="73558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400" dirty="0" smtClean="0"/>
              <a:t>Zararlı resesif alel için mutasyon seçilim dengesi:                     </a:t>
            </a:r>
          </a:p>
          <a:p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sz="2400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11 </a:t>
            </a:r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 w</a:t>
            </a:r>
            <a:r>
              <a:rPr lang="tr-TR" sz="2400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12 </a:t>
            </a:r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+w</a:t>
            </a:r>
            <a:r>
              <a:rPr lang="tr-TR" sz="2400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22                                              </a:t>
            </a:r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mutasyonlar </a:t>
            </a:r>
            <a:r>
              <a:rPr lang="tr-TR" sz="2400" dirty="0" smtClean="0">
                <a:latin typeface="Calibri" pitchFamily="34" charset="0"/>
                <a:cs typeface="Times New Roman" pitchFamily="18" charset="0"/>
                <a:sym typeface="Symbol"/>
              </a:rPr>
              <a:t> kadar A1 alelini </a:t>
            </a:r>
            <a:endParaRPr lang="tr-TR" sz="2400" baseline="-30000" dirty="0" smtClean="0">
              <a:latin typeface="Calibri" pitchFamily="34" charset="0"/>
              <a:ea typeface="Calibri" pitchFamily="34" charset="0"/>
              <a:cs typeface="Times New Roman" pitchFamily="18" charset="0"/>
            </a:endParaRPr>
          </a:p>
          <a:p>
            <a:r>
              <a:rPr lang="tr-TR" sz="2400" baseline="-30000" dirty="0" smtClean="0">
                <a:latin typeface="Calibri" pitchFamily="34" charset="0"/>
                <a:cs typeface="Times New Roman" pitchFamily="18" charset="0"/>
              </a:rPr>
              <a:t>     1          1          1 </a:t>
            </a:r>
            <a:r>
              <a:rPr lang="tr-TR" sz="2400" baseline="-30000" smtClean="0">
                <a:latin typeface="Calibri" pitchFamily="34" charset="0"/>
                <a:cs typeface="Times New Roman" pitchFamily="18" charset="0"/>
              </a:rPr>
              <a:t>– s</a:t>
            </a:r>
            <a:r>
              <a:rPr lang="tr-TR" sz="2400" smtClean="0">
                <a:latin typeface="Calibri" pitchFamily="34" charset="0"/>
                <a:cs typeface="Times New Roman" pitchFamily="18" charset="0"/>
              </a:rPr>
              <a:t>                              A2’ye dönüştürecek</a:t>
            </a:r>
            <a:endParaRPr lang="tr-TR" sz="2400" baseline="-30000" dirty="0" smtClean="0">
              <a:latin typeface="Calibri" pitchFamily="34" charset="0"/>
              <a:cs typeface="Times New Roman" pitchFamily="18" charset="0"/>
            </a:endParaRPr>
          </a:p>
          <a:p>
            <a:endParaRPr lang="tr-TR" sz="2400" baseline="-30000" dirty="0" smtClean="0">
              <a:latin typeface="Calibri" pitchFamily="34" charset="0"/>
              <a:cs typeface="Times New Roman" pitchFamily="18" charset="0"/>
            </a:endParaRPr>
          </a:p>
          <a:p>
            <a:r>
              <a:rPr lang="tr-TR" sz="2400" dirty="0" smtClean="0">
                <a:latin typeface="Calibri" pitchFamily="34" charset="0"/>
                <a:cs typeface="Times New Roman" pitchFamily="18" charset="0"/>
              </a:rPr>
              <a:t>A2 lethal bir alel ise s=1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dirty="0" smtClean="0">
                <a:latin typeface="Calibri" pitchFamily="34" charset="0"/>
                <a:cs typeface="Times New Roman" pitchFamily="18" charset="0"/>
              </a:rPr>
              <a:t>P*=     </a:t>
            </a:r>
            <a:r>
              <a:rPr lang="tr-TR" sz="2400" u="sng" dirty="0" smtClean="0">
                <a:latin typeface="Calibri" pitchFamily="34" charset="0"/>
                <a:cs typeface="Times New Roman" pitchFamily="18" charset="0"/>
              </a:rPr>
              <a:t>(p</a:t>
            </a:r>
            <a:r>
              <a:rPr lang="tr-TR" sz="2400" u="sng" baseline="30000" dirty="0" smtClean="0">
                <a:latin typeface="Calibri" pitchFamily="34" charset="0"/>
                <a:cs typeface="Times New Roman" pitchFamily="18" charset="0"/>
              </a:rPr>
              <a:t>2</a:t>
            </a:r>
            <a:r>
              <a:rPr lang="tr-TR" sz="2400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w</a:t>
            </a:r>
            <a:r>
              <a:rPr lang="tr-TR" sz="2400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11 </a:t>
            </a:r>
            <a:r>
              <a:rPr lang="tr-TR" sz="2400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</a:t>
            </a:r>
            <a:r>
              <a:rPr lang="tr-TR" sz="2400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</a:t>
            </a:r>
            <a:r>
              <a:rPr lang="tr-TR" sz="2400" u="sng" dirty="0" smtClean="0">
                <a:latin typeface="Calibri" pitchFamily="34" charset="0"/>
                <a:cs typeface="Times New Roman" pitchFamily="18" charset="0"/>
              </a:rPr>
              <a:t>pq</a:t>
            </a:r>
            <a:r>
              <a:rPr lang="tr-TR" sz="2400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sz="2400" u="sng" baseline="-25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12 </a:t>
            </a:r>
            <a:r>
              <a:rPr lang="tr-TR" sz="2400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)     </a:t>
            </a:r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p*=</a:t>
            </a:r>
            <a:r>
              <a:rPr lang="tr-TR" sz="2400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      p         </a:t>
            </a:r>
            <a:r>
              <a:rPr lang="tr-TR" sz="2400" u="sng" dirty="0" smtClean="0">
                <a:solidFill>
                  <a:schemeClr val="bg1"/>
                </a:solidFill>
                <a:latin typeface="Calibri" pitchFamily="34" charset="0"/>
                <a:ea typeface="Calibri" pitchFamily="34" charset="0"/>
                <a:cs typeface="Times New Roman" pitchFamily="18" charset="0"/>
              </a:rPr>
              <a:t>p</a:t>
            </a:r>
            <a:r>
              <a:rPr lang="tr-TR" sz="2400" u="sng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tr-TR" sz="2400" dirty="0" smtClean="0"/>
              <a:t>        p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w</a:t>
            </a:r>
            <a:r>
              <a:rPr lang="tr-TR" sz="2400" baseline="-25000" dirty="0" smtClean="0"/>
              <a:t>11 </a:t>
            </a:r>
            <a:r>
              <a:rPr lang="tr-TR" sz="2400" dirty="0" smtClean="0"/>
              <a:t>+ 2pqw</a:t>
            </a:r>
            <a:r>
              <a:rPr lang="tr-TR" sz="2400" baseline="-25000" dirty="0" smtClean="0"/>
              <a:t>12 </a:t>
            </a:r>
            <a:r>
              <a:rPr lang="tr-TR" sz="2400" dirty="0" smtClean="0"/>
              <a:t>+q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w</a:t>
            </a:r>
            <a:r>
              <a:rPr lang="tr-TR" sz="2400" baseline="-25000" dirty="0" smtClean="0"/>
              <a:t>22</a:t>
            </a:r>
            <a:r>
              <a:rPr lang="tr-TR" sz="2400" dirty="0" smtClean="0"/>
              <a:t>                 1 – s(1 – p</a:t>
            </a:r>
            <a:r>
              <a:rPr lang="tr-TR" sz="2400" baseline="30000" dirty="0" smtClean="0"/>
              <a:t>2</a:t>
            </a:r>
            <a:r>
              <a:rPr lang="tr-TR" sz="2400" dirty="0" smtClean="0"/>
              <a:t>)</a:t>
            </a:r>
            <a:endParaRPr lang="tr-TR" sz="2400" baseline="-25000" dirty="0" smtClean="0"/>
          </a:p>
          <a:p>
            <a:endParaRPr lang="tr-TR" sz="2400" dirty="0" smtClean="0">
              <a:latin typeface="Calibri" pitchFamily="34" charset="0"/>
              <a:cs typeface="Times New Roman" pitchFamily="18" charset="0"/>
            </a:endParaRPr>
          </a:p>
          <a:p>
            <a:endParaRPr lang="tr-TR" sz="2400" dirty="0" smtClean="0">
              <a:latin typeface="Calibri" pitchFamily="34" charset="0"/>
              <a:cs typeface="Times New Roman" pitchFamily="18" charset="0"/>
            </a:endParaRPr>
          </a:p>
          <a:p>
            <a:r>
              <a:rPr lang="tr-TR" sz="2400" dirty="0" smtClean="0">
                <a:latin typeface="Calibri" pitchFamily="34" charset="0"/>
                <a:cs typeface="Times New Roman" pitchFamily="18" charset="0"/>
              </a:rPr>
              <a:t>Lethal dominant alel için mutasyon seçilim dengesi:</a:t>
            </a:r>
          </a:p>
          <a:p>
            <a:r>
              <a:rPr lang="tr-TR" sz="2400" dirty="0" smtClean="0">
                <a:latin typeface="Calibri" pitchFamily="34" charset="0"/>
                <a:cs typeface="Times New Roman" pitchFamily="18" charset="0"/>
              </a:rPr>
              <a:t>A2 lethal bir dominant alel ise </a:t>
            </a:r>
          </a:p>
          <a:p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w</a:t>
            </a:r>
            <a:r>
              <a:rPr lang="tr-TR" sz="2400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11 </a:t>
            </a:r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 w</a:t>
            </a:r>
            <a:r>
              <a:rPr lang="tr-TR" sz="2400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12 </a:t>
            </a:r>
            <a:r>
              <a:rPr lang="tr-TR" sz="24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+w</a:t>
            </a:r>
            <a:r>
              <a:rPr lang="tr-TR" sz="2400" baseline="-30000" dirty="0" smtClean="0">
                <a:latin typeface="Calibri" pitchFamily="34" charset="0"/>
                <a:ea typeface="Calibri" pitchFamily="34" charset="0"/>
                <a:cs typeface="Times New Roman" pitchFamily="18" charset="0"/>
              </a:rPr>
              <a:t>22</a:t>
            </a:r>
          </a:p>
          <a:p>
            <a:r>
              <a:rPr lang="tr-TR" sz="2400" baseline="-30000" dirty="0" smtClean="0">
                <a:latin typeface="Calibri" pitchFamily="34" charset="0"/>
                <a:cs typeface="Times New Roman" pitchFamily="18" charset="0"/>
              </a:rPr>
              <a:t>     1          0             0   </a:t>
            </a:r>
          </a:p>
          <a:p>
            <a:r>
              <a:rPr lang="tr-TR" sz="2400" dirty="0" smtClean="0">
                <a:latin typeface="Calibri" pitchFamily="34" charset="0"/>
                <a:cs typeface="Times New Roman" pitchFamily="18" charset="0"/>
              </a:rPr>
              <a:t>P*=1</a:t>
            </a:r>
          </a:p>
          <a:p>
            <a:r>
              <a:rPr lang="tr-TR" sz="2400" dirty="0" smtClean="0">
                <a:latin typeface="Calibri" pitchFamily="34" charset="0"/>
                <a:cs typeface="Times New Roman" pitchFamily="18" charset="0"/>
              </a:rPr>
              <a:t>P’=1 -</a:t>
            </a:r>
            <a:r>
              <a:rPr lang="tr-TR" sz="2400" dirty="0" smtClean="0">
                <a:latin typeface="Calibri" pitchFamily="34" charset="0"/>
                <a:cs typeface="Times New Roman" pitchFamily="18" charset="0"/>
                <a:sym typeface="Symbol"/>
              </a:rPr>
              <a:t></a:t>
            </a:r>
          </a:p>
          <a:p>
            <a:pPr marL="457200" indent="-457200"/>
            <a:r>
              <a:rPr lang="tr-TR" sz="2400" dirty="0" smtClean="0">
                <a:latin typeface="Calibri" pitchFamily="34" charset="0"/>
                <a:cs typeface="Times New Roman" pitchFamily="18" charset="0"/>
              </a:rPr>
              <a:t>1 -</a:t>
            </a:r>
            <a:r>
              <a:rPr lang="tr-TR" sz="2400" dirty="0" smtClean="0">
                <a:latin typeface="Calibri" pitchFamily="34" charset="0"/>
                <a:cs typeface="Times New Roman" pitchFamily="18" charset="0"/>
                <a:sym typeface="Symbol"/>
              </a:rPr>
              <a:t> = p ; q=   denge frekansı mutasyon oranına eşittir</a:t>
            </a:r>
          </a:p>
          <a:p>
            <a:r>
              <a:rPr lang="tr-TR" sz="2400" dirty="0" smtClean="0">
                <a:latin typeface="Calibri" pitchFamily="34" charset="0"/>
                <a:cs typeface="Times New Roman" pitchFamily="18" charset="0"/>
                <a:sym typeface="Symbol"/>
              </a:rPr>
              <a:t> </a:t>
            </a:r>
          </a:p>
          <a:p>
            <a:endParaRPr lang="tr-TR" sz="2400" dirty="0" smtClean="0">
              <a:latin typeface="Calibri" pitchFamily="34" charset="0"/>
              <a:cs typeface="Times New Roman" pitchFamily="18" charset="0"/>
            </a:endParaRPr>
          </a:p>
          <a:p>
            <a:endParaRPr lang="tr-TR" sz="2400" baseline="-30000" dirty="0" smtClean="0">
              <a:latin typeface="Calibri" pitchFamily="34" charset="0"/>
              <a:cs typeface="Times New Roman" pitchFamily="18" charset="0"/>
            </a:endParaRPr>
          </a:p>
          <a:p>
            <a:endParaRPr lang="tr-TR" sz="2400" baseline="-30000" dirty="0" smtClean="0">
              <a:latin typeface="Calibri" pitchFamily="34" charset="0"/>
              <a:cs typeface="Times New Roman" pitchFamily="18" charset="0"/>
            </a:endParaRPr>
          </a:p>
          <a:p>
            <a:endParaRPr lang="tr-TR" sz="2400" dirty="0" smtClean="0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/>
          <a:srcRect l="45536" t="27143" r="45089" b="62857"/>
          <a:stretch>
            <a:fillRect/>
          </a:stretch>
        </p:blipFill>
        <p:spPr bwMode="auto">
          <a:xfrm>
            <a:off x="6929454" y="1928802"/>
            <a:ext cx="1571636" cy="10477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642910" y="1000108"/>
            <a:ext cx="8277225" cy="3877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AU" sz="3600" dirty="0"/>
              <a:t/>
            </a:r>
            <a:br>
              <a:rPr lang="en-AU" sz="3600" dirty="0"/>
            </a:br>
            <a:r>
              <a:rPr lang="tr-TR" sz="2000" dirty="0"/>
              <a:t>Toplulukta tüm bireylerde bulunan ortak özellikler vardır.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000" dirty="0"/>
              <a:t>Morfolojik, fizyolojik ve davranışsal özellikler.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000" dirty="0"/>
              <a:t>Bu özellikler çeşitlilik gösterirler.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000" dirty="0"/>
              <a:t>Yani özellikleri açısından bireyler arasında farklılıklar gözükür.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000" dirty="0"/>
              <a:t>Topluluklarda genetik çeşitlilik ve zaman içinde bu çeşitliliği etkileyen faktörler vardır</a:t>
            </a:r>
          </a:p>
          <a:p>
            <a:pPr>
              <a:spcBef>
                <a:spcPct val="50000"/>
              </a:spcBef>
              <a:buFontTx/>
              <a:buChar char="•"/>
            </a:pPr>
            <a:r>
              <a:rPr lang="tr-TR" sz="2000" dirty="0"/>
              <a:t>Topluluklarda genetik çeşitlilik</a:t>
            </a:r>
            <a:r>
              <a:rPr lang="en-US" sz="2000" dirty="0" err="1"/>
              <a:t>ler</a:t>
            </a:r>
            <a:r>
              <a:rPr lang="tr-TR" sz="2000" dirty="0"/>
              <a:t>i</a:t>
            </a:r>
            <a:r>
              <a:rPr lang="en-US" sz="2000" dirty="0"/>
              <a:t>n</a:t>
            </a:r>
            <a:r>
              <a:rPr lang="tr-TR" sz="2000" dirty="0"/>
              <a:t> incelenmesi ve zaman içindeki değişimlerinin çalışılması POPÜLASYON GENETİĞİ’nin konusudur. </a:t>
            </a:r>
            <a:endParaRPr lang="en-A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>
            <a:spLocks noChangeArrowheads="1"/>
          </p:cNvSpPr>
          <p:nvPr/>
        </p:nvSpPr>
        <p:spPr bwMode="auto">
          <a:xfrm>
            <a:off x="990600" y="1905000"/>
            <a:ext cx="31877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buFontTx/>
              <a:buChar char="•"/>
            </a:pPr>
            <a:r>
              <a:rPr lang="en-AU" sz="3600"/>
              <a:t>FENOTİP</a:t>
            </a:r>
          </a:p>
        </p:txBody>
      </p:sp>
      <p:sp>
        <p:nvSpPr>
          <p:cNvPr id="3" name="Rectangle 4"/>
          <p:cNvSpPr>
            <a:spLocks noChangeArrowheads="1"/>
          </p:cNvSpPr>
          <p:nvPr/>
        </p:nvSpPr>
        <p:spPr bwMode="auto">
          <a:xfrm>
            <a:off x="4572000" y="3200400"/>
            <a:ext cx="2286000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3600"/>
              <a:t>ALLEL</a:t>
            </a:r>
            <a:endParaRPr lang="en-AU" sz="3200"/>
          </a:p>
        </p:txBody>
      </p:sp>
      <p:sp>
        <p:nvSpPr>
          <p:cNvPr id="4" name="Rectangle 5"/>
          <p:cNvSpPr>
            <a:spLocks noChangeArrowheads="1"/>
          </p:cNvSpPr>
          <p:nvPr/>
        </p:nvSpPr>
        <p:spPr bwMode="auto">
          <a:xfrm>
            <a:off x="2743200" y="2514600"/>
            <a:ext cx="277336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Tx/>
              <a:buChar char="•"/>
            </a:pPr>
            <a:r>
              <a:rPr lang="en-AU" sz="3600"/>
              <a:t>GENOTİP</a:t>
            </a:r>
            <a:endParaRPr lang="en-AU" sz="3200"/>
          </a:p>
        </p:txBody>
      </p:sp>
      <p:grpSp>
        <p:nvGrpSpPr>
          <p:cNvPr id="5" name="Group 6"/>
          <p:cNvGrpSpPr>
            <a:grpSpLocks/>
          </p:cNvGrpSpPr>
          <p:nvPr/>
        </p:nvGrpSpPr>
        <p:grpSpPr bwMode="auto">
          <a:xfrm>
            <a:off x="6400797" y="2743200"/>
            <a:ext cx="1079500" cy="1219200"/>
            <a:chOff x="4032" y="1728"/>
            <a:chExt cx="680" cy="768"/>
          </a:xfrm>
          <a:solidFill>
            <a:schemeClr val="bg1">
              <a:lumMod val="85000"/>
            </a:schemeClr>
          </a:solidFill>
        </p:grpSpPr>
        <p:sp>
          <p:nvSpPr>
            <p:cNvPr id="6" name="Text Box 7"/>
            <p:cNvSpPr txBox="1">
              <a:spLocks noChangeArrowheads="1"/>
            </p:cNvSpPr>
            <p:nvPr/>
          </p:nvSpPr>
          <p:spPr bwMode="auto">
            <a:xfrm>
              <a:off x="4512" y="1728"/>
              <a:ext cx="200" cy="756"/>
            </a:xfrm>
            <a:prstGeom prst="rect">
              <a:avLst/>
            </a:prstGeom>
            <a:grp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AU"/>
                <a:t>A</a:t>
              </a:r>
            </a:p>
            <a:p>
              <a:endParaRPr lang="en-AU"/>
            </a:p>
            <a:p>
              <a:endParaRPr lang="en-AU"/>
            </a:p>
            <a:p>
              <a:r>
                <a:rPr lang="en-AU"/>
                <a:t>a</a:t>
              </a:r>
            </a:p>
          </p:txBody>
        </p:sp>
        <p:sp>
          <p:nvSpPr>
            <p:cNvPr id="7" name="Line 8"/>
            <p:cNvSpPr>
              <a:spLocks noChangeShapeType="1"/>
            </p:cNvSpPr>
            <p:nvPr/>
          </p:nvSpPr>
          <p:spPr bwMode="auto">
            <a:xfrm flipV="1">
              <a:off x="4032" y="1920"/>
              <a:ext cx="432" cy="288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Line 9"/>
            <p:cNvSpPr>
              <a:spLocks noChangeShapeType="1"/>
            </p:cNvSpPr>
            <p:nvPr/>
          </p:nvSpPr>
          <p:spPr bwMode="auto">
            <a:xfrm>
              <a:off x="4032" y="2256"/>
              <a:ext cx="432" cy="240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 type="triangle" w="med" len="med"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7848600" y="2895600"/>
            <a:ext cx="45076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AU"/>
              <a:t>AA</a:t>
            </a:r>
          </a:p>
          <a:p>
            <a:pPr algn="ctr"/>
            <a:r>
              <a:rPr lang="en-AU"/>
              <a:t>Aa</a:t>
            </a:r>
          </a:p>
          <a:p>
            <a:pPr algn="ctr"/>
            <a:r>
              <a:rPr lang="en-AU"/>
              <a:t>aa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utoUpdateAnimBg="0"/>
      <p:bldP spid="4" grpId="0" autoUpdateAnimBg="0"/>
      <p:bldP spid="9" grpId="0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000364" y="3643314"/>
            <a:ext cx="2962275" cy="2044700"/>
            <a:chOff x="1584" y="1370"/>
            <a:chExt cx="1866" cy="1288"/>
          </a:xfrm>
        </p:grpSpPr>
        <p:sp>
          <p:nvSpPr>
            <p:cNvPr id="3" name="Text Box 4"/>
            <p:cNvSpPr txBox="1">
              <a:spLocks noChangeArrowheads="1"/>
            </p:cNvSpPr>
            <p:nvPr/>
          </p:nvSpPr>
          <p:spPr bwMode="auto">
            <a:xfrm>
              <a:off x="1584" y="1370"/>
              <a:ext cx="1866" cy="9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AU" dirty="0"/>
                <a:t> AA	  </a:t>
              </a:r>
              <a:r>
                <a:rPr lang="en-AU" dirty="0" err="1"/>
                <a:t>Aa</a:t>
              </a:r>
              <a:endParaRPr lang="en-AU" dirty="0"/>
            </a:p>
            <a:p>
              <a:pPr algn="ctr"/>
              <a:r>
                <a:rPr lang="en-AU" dirty="0"/>
                <a:t>  (p</a:t>
              </a:r>
              <a:r>
                <a:rPr lang="en-AU" baseline="30000" dirty="0"/>
                <a:t>2</a:t>
              </a:r>
              <a:r>
                <a:rPr lang="en-AU" dirty="0"/>
                <a:t>)       (</a:t>
              </a:r>
              <a:r>
                <a:rPr lang="en-AU" dirty="0" err="1"/>
                <a:t>pq</a:t>
              </a:r>
              <a:r>
                <a:rPr lang="en-AU" dirty="0"/>
                <a:t>)</a:t>
              </a:r>
            </a:p>
            <a:p>
              <a:pPr algn="ctr"/>
              <a:endParaRPr lang="en-AU" dirty="0"/>
            </a:p>
            <a:p>
              <a:pPr algn="ctr"/>
              <a:r>
                <a:rPr lang="en-AU" dirty="0"/>
                <a:t> </a:t>
              </a:r>
              <a:r>
                <a:rPr lang="en-AU" dirty="0" err="1"/>
                <a:t>Aa</a:t>
              </a:r>
              <a:r>
                <a:rPr lang="en-AU" dirty="0"/>
                <a:t>	  </a:t>
              </a:r>
              <a:r>
                <a:rPr lang="en-AU" dirty="0" err="1"/>
                <a:t>aa</a:t>
              </a:r>
              <a:endParaRPr lang="en-AU" dirty="0"/>
            </a:p>
            <a:p>
              <a:pPr algn="ctr"/>
              <a:r>
                <a:rPr lang="en-AU" dirty="0"/>
                <a:t>  (</a:t>
              </a:r>
              <a:r>
                <a:rPr lang="en-AU" dirty="0" err="1"/>
                <a:t>pq</a:t>
              </a:r>
              <a:r>
                <a:rPr lang="en-AU" dirty="0"/>
                <a:t>)	   (p</a:t>
              </a:r>
              <a:r>
                <a:rPr lang="en-AU" baseline="30000" dirty="0"/>
                <a:t>2</a:t>
              </a:r>
              <a:r>
                <a:rPr lang="en-AU" dirty="0"/>
                <a:t>)</a:t>
              </a:r>
            </a:p>
          </p:txBody>
        </p:sp>
        <p:sp>
          <p:nvSpPr>
            <p:cNvPr id="4" name="Rectangle 5"/>
            <p:cNvSpPr>
              <a:spLocks noChangeArrowheads="1"/>
            </p:cNvSpPr>
            <p:nvPr/>
          </p:nvSpPr>
          <p:spPr bwMode="auto">
            <a:xfrm>
              <a:off x="1899" y="1379"/>
              <a:ext cx="1299" cy="1267"/>
            </a:xfrm>
            <a:prstGeom prst="rect">
              <a:avLst/>
            </a:prstGeom>
            <a:noFill/>
            <a:ln w="12700">
              <a:solidFill>
                <a:schemeClr val="bg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" name="Line 6"/>
            <p:cNvSpPr>
              <a:spLocks noChangeShapeType="1"/>
            </p:cNvSpPr>
            <p:nvPr/>
          </p:nvSpPr>
          <p:spPr bwMode="auto">
            <a:xfrm>
              <a:off x="2530" y="1387"/>
              <a:ext cx="0" cy="1271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6" name="Line 7"/>
            <p:cNvSpPr>
              <a:spLocks noChangeShapeType="1"/>
            </p:cNvSpPr>
            <p:nvPr/>
          </p:nvSpPr>
          <p:spPr bwMode="auto">
            <a:xfrm rot="5400000">
              <a:off x="2542" y="1357"/>
              <a:ext cx="1" cy="1299"/>
            </a:xfrm>
            <a:prstGeom prst="line">
              <a:avLst/>
            </a:prstGeom>
            <a:noFill/>
            <a:ln w="9525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071934" y="1643050"/>
            <a:ext cx="776175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r>
              <a:rPr lang="en-AU" dirty="0" err="1"/>
              <a:t>p+q</a:t>
            </a:r>
            <a:r>
              <a:rPr lang="en-AU" dirty="0"/>
              <a:t>=1</a:t>
            </a:r>
          </a:p>
        </p:txBody>
      </p:sp>
      <p:sp>
        <p:nvSpPr>
          <p:cNvPr id="8" name="Text Box 9"/>
          <p:cNvSpPr txBox="1">
            <a:spLocks noChangeArrowheads="1"/>
          </p:cNvSpPr>
          <p:nvPr/>
        </p:nvSpPr>
        <p:spPr bwMode="auto">
          <a:xfrm>
            <a:off x="2252643" y="666737"/>
            <a:ext cx="45416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/>
            <a:r>
              <a:rPr lang="en-AU" dirty="0" err="1"/>
              <a:t>Popülasyonun</a:t>
            </a:r>
            <a:r>
              <a:rPr lang="en-AU" dirty="0"/>
              <a:t> </a:t>
            </a:r>
            <a:r>
              <a:rPr lang="en-AU" dirty="0" err="1"/>
              <a:t>tüm</a:t>
            </a:r>
            <a:r>
              <a:rPr lang="en-AU" dirty="0"/>
              <a:t> </a:t>
            </a:r>
            <a:r>
              <a:rPr lang="en-AU" dirty="0" err="1"/>
              <a:t>bireylerinde</a:t>
            </a:r>
            <a:r>
              <a:rPr lang="en-AU" dirty="0"/>
              <a:t> </a:t>
            </a:r>
            <a:r>
              <a:rPr lang="en-AU" dirty="0" err="1"/>
              <a:t>bir</a:t>
            </a:r>
            <a:r>
              <a:rPr lang="en-AU" dirty="0"/>
              <a:t> gen </a:t>
            </a:r>
            <a:r>
              <a:rPr lang="en-AU" dirty="0" err="1"/>
              <a:t>lokusu</a:t>
            </a:r>
            <a:r>
              <a:rPr lang="en-AU" dirty="0"/>
              <a:t> </a:t>
            </a:r>
          </a:p>
          <a:p>
            <a:pPr algn="ctr"/>
            <a:r>
              <a:rPr lang="en-AU" dirty="0" err="1"/>
              <a:t>ya</a:t>
            </a:r>
            <a:r>
              <a:rPr lang="en-AU" dirty="0"/>
              <a:t> A </a:t>
            </a:r>
            <a:r>
              <a:rPr lang="en-AU" dirty="0" err="1"/>
              <a:t>ya</a:t>
            </a:r>
            <a:r>
              <a:rPr lang="en-AU" dirty="0"/>
              <a:t> </a:t>
            </a:r>
            <a:r>
              <a:rPr lang="en-AU" dirty="0" err="1"/>
              <a:t>da</a:t>
            </a:r>
            <a:r>
              <a:rPr lang="en-AU" dirty="0"/>
              <a:t> a </a:t>
            </a:r>
            <a:r>
              <a:rPr lang="en-AU" dirty="0" err="1" smtClean="0"/>
              <a:t>aleli</a:t>
            </a:r>
            <a:r>
              <a:rPr lang="en-AU" dirty="0" smtClean="0"/>
              <a:t> </a:t>
            </a:r>
            <a:r>
              <a:rPr lang="en-AU" dirty="0" err="1"/>
              <a:t>tarafından</a:t>
            </a:r>
            <a:r>
              <a:rPr lang="en-AU" dirty="0"/>
              <a:t> </a:t>
            </a:r>
            <a:r>
              <a:rPr lang="en-AU" dirty="0" err="1"/>
              <a:t>doldurulur</a:t>
            </a:r>
            <a:endParaRPr lang="en-AU" dirty="0"/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1785918" y="2363775"/>
            <a:ext cx="571504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AU" dirty="0" err="1"/>
              <a:t>Seksüel</a:t>
            </a:r>
            <a:r>
              <a:rPr lang="en-AU" dirty="0"/>
              <a:t> </a:t>
            </a:r>
            <a:r>
              <a:rPr lang="en-AU" dirty="0" err="1"/>
              <a:t>çoğalmada</a:t>
            </a:r>
            <a:r>
              <a:rPr lang="en-AU" dirty="0"/>
              <a:t> diploid </a:t>
            </a:r>
            <a:r>
              <a:rPr lang="en-AU" dirty="0" err="1"/>
              <a:t>orgamizmaların</a:t>
            </a:r>
            <a:r>
              <a:rPr lang="en-AU" dirty="0"/>
              <a:t> </a:t>
            </a:r>
            <a:r>
              <a:rPr lang="en-AU" dirty="0" err="1"/>
              <a:t>alleleri</a:t>
            </a:r>
            <a:r>
              <a:rPr lang="en-AU" dirty="0"/>
              <a:t> </a:t>
            </a:r>
          </a:p>
          <a:p>
            <a:pPr algn="ctr"/>
            <a:r>
              <a:rPr lang="en-AU" dirty="0" err="1"/>
              <a:t>iki</a:t>
            </a:r>
            <a:r>
              <a:rPr lang="en-AU" dirty="0"/>
              <a:t> </a:t>
            </a:r>
            <a:r>
              <a:rPr lang="en-AU" dirty="0" err="1"/>
              <a:t>ayrı</a:t>
            </a:r>
            <a:r>
              <a:rPr lang="en-AU" dirty="0"/>
              <a:t> gamete </a:t>
            </a:r>
            <a:r>
              <a:rPr lang="en-AU" dirty="0" err="1"/>
              <a:t>dağılır</a:t>
            </a:r>
            <a:endParaRPr lang="en-AU" dirty="0"/>
          </a:p>
          <a:p>
            <a:pPr algn="ctr"/>
            <a:r>
              <a:rPr lang="en-AU" dirty="0"/>
              <a:t>p, A </a:t>
            </a:r>
            <a:r>
              <a:rPr lang="en-AU" dirty="0" err="1"/>
              <a:t>allelini</a:t>
            </a:r>
            <a:r>
              <a:rPr lang="en-AU" dirty="0"/>
              <a:t>; q, a </a:t>
            </a:r>
            <a:r>
              <a:rPr lang="en-AU" dirty="0" err="1"/>
              <a:t>allelini</a:t>
            </a:r>
            <a:r>
              <a:rPr lang="en-AU" dirty="0"/>
              <a:t> </a:t>
            </a:r>
            <a:r>
              <a:rPr lang="en-AU" dirty="0" err="1"/>
              <a:t>taşıyan</a:t>
            </a:r>
            <a:r>
              <a:rPr lang="en-AU" dirty="0"/>
              <a:t> </a:t>
            </a:r>
            <a:r>
              <a:rPr lang="en-AU" dirty="0" err="1"/>
              <a:t>gametlerin</a:t>
            </a:r>
            <a:r>
              <a:rPr lang="en-AU" dirty="0"/>
              <a:t> </a:t>
            </a:r>
            <a:r>
              <a:rPr lang="en-AU" dirty="0" err="1"/>
              <a:t>oranıdır</a:t>
            </a:r>
            <a:r>
              <a:rPr lang="en-AU" dirty="0"/>
              <a:t>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5601" name="Object 5"/>
          <p:cNvGraphicFramePr>
            <a:graphicFrameLocks noChangeAspect="1"/>
          </p:cNvGraphicFramePr>
          <p:nvPr/>
        </p:nvGraphicFramePr>
        <p:xfrm>
          <a:off x="0" y="688975"/>
          <a:ext cx="9113838" cy="5603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3" name="Document" r:id="rId4" imgW="5915660" imgH="3888887" progId="Word.Document.8">
                  <p:embed/>
                </p:oleObj>
              </mc:Choice>
              <mc:Fallback>
                <p:oleObj name="Document" r:id="rId4" imgW="5915660" imgH="3888887" progId="Word.Document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688975"/>
                        <a:ext cx="9113838" cy="5603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-142908" y="714356"/>
            <a:ext cx="9144064" cy="45243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>
                <a:latin typeface="Arial" charset="0"/>
              </a:rPr>
              <a:t>      </a:t>
            </a:r>
            <a:r>
              <a:rPr lang="tr-TR" b="1" dirty="0">
                <a:latin typeface="Arial" charset="0"/>
              </a:rPr>
              <a:t>	</a:t>
            </a:r>
            <a:r>
              <a:rPr lang="tr-TR" b="1" u="sng" dirty="0">
                <a:latin typeface="Arial" charset="0"/>
              </a:rPr>
              <a:t>Hardy-Weinberg </a:t>
            </a:r>
            <a:r>
              <a:rPr lang="tr-TR" b="1" u="sng" dirty="0" smtClean="0">
                <a:latin typeface="Arial" charset="0"/>
              </a:rPr>
              <a:t>eşitliğinin </a:t>
            </a:r>
            <a:r>
              <a:rPr lang="tr-TR" b="1" u="sng" dirty="0">
                <a:latin typeface="Arial" charset="0"/>
              </a:rPr>
              <a:t>varsayımları: </a:t>
            </a:r>
          </a:p>
          <a:p>
            <a:r>
              <a:rPr lang="tr-TR" dirty="0">
                <a:latin typeface="Arial" charset="0"/>
              </a:rPr>
              <a:t>	</a:t>
            </a:r>
            <a:endParaRPr lang="tr-TR" dirty="0" smtClean="0">
              <a:latin typeface="Arial" charset="0"/>
            </a:endParaRPr>
          </a:p>
          <a:p>
            <a:endParaRPr lang="tr-TR" dirty="0" smtClean="0">
              <a:latin typeface="Arial" charset="0"/>
            </a:endParaRPr>
          </a:p>
          <a:p>
            <a:r>
              <a:rPr lang="tr-TR" sz="1800" dirty="0" smtClean="0">
                <a:latin typeface="Arial" charset="0"/>
              </a:rPr>
              <a:t>	1.Populasyon </a:t>
            </a:r>
            <a:r>
              <a:rPr lang="tr-TR" sz="1800" dirty="0">
                <a:latin typeface="Arial" charset="0"/>
              </a:rPr>
              <a:t>sonsuz büyüklüktedir ve eşleşmeler rassaldır.</a:t>
            </a:r>
          </a:p>
          <a:p>
            <a:endParaRPr lang="tr-TR" sz="1800" dirty="0">
              <a:latin typeface="Arial" charset="0"/>
            </a:endParaRPr>
          </a:p>
          <a:p>
            <a:r>
              <a:rPr lang="tr-TR" sz="1800" dirty="0">
                <a:latin typeface="Arial" charset="0"/>
              </a:rPr>
              <a:t>	2.Seleksiyon yoktur; yani, her bir genotip bir diğeri kadar varlığını sürdürebilir </a:t>
            </a:r>
          </a:p>
          <a:p>
            <a:r>
              <a:rPr lang="tr-TR" sz="1800" dirty="0">
                <a:latin typeface="Arial" charset="0"/>
              </a:rPr>
              <a:t>	ve yeni kuşakların oluşumunda eşit etkenliğe sahiptir.</a:t>
            </a:r>
          </a:p>
          <a:p>
            <a:endParaRPr lang="tr-TR" sz="1800" dirty="0">
              <a:latin typeface="Arial" charset="0"/>
            </a:endParaRPr>
          </a:p>
          <a:p>
            <a:r>
              <a:rPr lang="tr-TR" sz="1800" dirty="0">
                <a:latin typeface="Arial" charset="0"/>
              </a:rPr>
              <a:t>	3.Populasyon kapalıdır; yani, bu populasyondan bir başkasına veya bir </a:t>
            </a:r>
          </a:p>
          <a:p>
            <a:r>
              <a:rPr lang="tr-TR" sz="1800" dirty="0">
                <a:latin typeface="Arial" charset="0"/>
              </a:rPr>
              <a:t>	başkasından bu populasyona göç yoktur. </a:t>
            </a:r>
          </a:p>
          <a:p>
            <a:endParaRPr lang="tr-TR" sz="1800" dirty="0">
              <a:latin typeface="Arial" charset="0"/>
            </a:endParaRPr>
          </a:p>
          <a:p>
            <a:r>
              <a:rPr lang="tr-TR" sz="1800" dirty="0">
                <a:latin typeface="Arial" charset="0"/>
              </a:rPr>
              <a:t>	4.Bir allel'den diğerine mutasyon yoktur; yani, A a'ya değişmez veya tam tersi. </a:t>
            </a:r>
          </a:p>
          <a:p>
            <a:r>
              <a:rPr lang="tr-TR" sz="1800" dirty="0">
                <a:latin typeface="Arial" charset="0"/>
              </a:rPr>
              <a:t>	Böylesi bir mutasyon karşılıklı eşit oranda olduğu sürece kabul edilebilir. </a:t>
            </a:r>
          </a:p>
          <a:p>
            <a:endParaRPr lang="tr-TR" sz="1800" dirty="0">
              <a:latin typeface="Arial" charset="0"/>
            </a:endParaRPr>
          </a:p>
          <a:p>
            <a:r>
              <a:rPr lang="tr-TR" sz="1800" dirty="0">
                <a:latin typeface="Arial" charset="0"/>
              </a:rPr>
              <a:t>	5.Mayoz </a:t>
            </a:r>
            <a:r>
              <a:rPr lang="en-US" sz="1800" dirty="0" err="1" smtClean="0">
                <a:latin typeface="Arial" charset="0"/>
              </a:rPr>
              <a:t>rassaldır</a:t>
            </a:r>
            <a:r>
              <a:rPr lang="tr-TR" sz="1800" dirty="0" smtClean="0">
                <a:latin typeface="Arial" charset="0"/>
              </a:rPr>
              <a:t>; </a:t>
            </a:r>
            <a:r>
              <a:rPr lang="tr-TR" sz="1800" dirty="0">
                <a:latin typeface="Arial" charset="0"/>
              </a:rPr>
              <a:t>yani, gamet oluşumunda etkili olan tek faktör şanstır.</a:t>
            </a:r>
          </a:p>
          <a:p>
            <a:endParaRPr lang="en-AU" sz="18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1038225" y="2060575"/>
            <a:ext cx="7821613" cy="76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Arial" charset="0"/>
              </a:rPr>
              <a:t>Gen havuzunda bu lokustaki genlerin toplam sayısı = 2N</a:t>
            </a:r>
          </a:p>
          <a:p>
            <a:endParaRPr lang="en-AU"/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277938" y="3057525"/>
            <a:ext cx="7343775" cy="1616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tr-TR" sz="2000">
                <a:latin typeface="Arial" charset="0"/>
              </a:rPr>
              <a:t>p(</a:t>
            </a:r>
            <a:r>
              <a:rPr lang="tr-TR" sz="2000" u="sng">
                <a:latin typeface="Arial" charset="0"/>
              </a:rPr>
              <a:t>A</a:t>
            </a:r>
            <a:r>
              <a:rPr lang="tr-TR" sz="2000">
                <a:latin typeface="Arial" charset="0"/>
              </a:rPr>
              <a:t> genlerinin oranı)                 </a:t>
            </a:r>
            <a:r>
              <a:rPr lang="tr-TR" sz="2000" u="sng">
                <a:latin typeface="Arial" charset="0"/>
              </a:rPr>
              <a:t>A</a:t>
            </a:r>
            <a:r>
              <a:rPr lang="tr-TR" sz="2000">
                <a:latin typeface="Arial" charset="0"/>
              </a:rPr>
              <a:t>'nın gen sıklığı</a:t>
            </a:r>
          </a:p>
          <a:p>
            <a:endParaRPr lang="tr-TR" sz="2000">
              <a:latin typeface="Arial" charset="0"/>
            </a:endParaRPr>
          </a:p>
          <a:p>
            <a:r>
              <a:rPr lang="tr-TR" sz="2000">
                <a:latin typeface="Arial" charset="0"/>
              </a:rPr>
              <a:t>q(</a:t>
            </a:r>
            <a:r>
              <a:rPr lang="tr-TR" sz="2000" u="sng">
                <a:latin typeface="Arial" charset="0"/>
              </a:rPr>
              <a:t>a</a:t>
            </a:r>
            <a:r>
              <a:rPr lang="tr-TR" sz="2000">
                <a:latin typeface="Arial" charset="0"/>
              </a:rPr>
              <a:t> genlerinin oranı)                  </a:t>
            </a:r>
            <a:r>
              <a:rPr lang="tr-TR" sz="2000" u="sng">
                <a:latin typeface="Arial" charset="0"/>
              </a:rPr>
              <a:t>a</a:t>
            </a:r>
            <a:r>
              <a:rPr lang="tr-TR" sz="2000">
                <a:latin typeface="Arial" charset="0"/>
              </a:rPr>
              <a:t>'nın gen sıklığı</a:t>
            </a:r>
          </a:p>
          <a:p>
            <a:endParaRPr lang="tr-TR" sz="2000">
              <a:latin typeface="Arial" charset="0"/>
            </a:endParaRPr>
          </a:p>
          <a:p>
            <a:r>
              <a:rPr lang="tr-TR" sz="2000">
                <a:latin typeface="Arial" charset="0"/>
              </a:rPr>
              <a:t>p+q = 1 ; çünkü, tek bir lokustaki genlerin oranlarının toplamıdır.</a:t>
            </a:r>
            <a:endParaRPr lang="en-AU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3716338" y="3019425"/>
          <a:ext cx="1066800" cy="541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2" name="Equation" r:id="rId3" imgW="774360" imgH="393480" progId="Equation.3">
                  <p:embed/>
                </p:oleObj>
              </mc:Choice>
              <mc:Fallback>
                <p:oleObj name="Equation" r:id="rId3" imgW="77436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6338" y="3019425"/>
                        <a:ext cx="1066800" cy="5413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Object 7"/>
          <p:cNvGraphicFramePr>
            <a:graphicFrameLocks noChangeAspect="1"/>
          </p:cNvGraphicFramePr>
          <p:nvPr/>
        </p:nvGraphicFramePr>
        <p:xfrm>
          <a:off x="3716338" y="3590925"/>
          <a:ext cx="1066800" cy="547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3" name="Equation" r:id="rId5" imgW="761760" imgH="393480" progId="Equation.3">
                  <p:embed/>
                </p:oleObj>
              </mc:Choice>
              <mc:Fallback>
                <p:oleObj name="Equation" r:id="rId5" imgW="761760" imgH="39348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6338" y="3590925"/>
                        <a:ext cx="1066800" cy="547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3"/>
          <p:cNvGraphicFramePr>
            <a:graphicFrameLocks noChangeAspect="1"/>
          </p:cNvGraphicFramePr>
          <p:nvPr/>
        </p:nvGraphicFramePr>
        <p:xfrm>
          <a:off x="116889" y="504548"/>
          <a:ext cx="10363200" cy="1754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8" name="Document" r:id="rId4" imgW="5632560" imgH="954000" progId="Word.Document.8">
                  <p:embed/>
                </p:oleObj>
              </mc:Choice>
              <mc:Fallback>
                <p:oleObj name="Document" r:id="rId4" imgW="5632560" imgH="954000" progId="Word.Document.8">
                  <p:embed/>
                  <p:pic>
                    <p:nvPicPr>
                      <p:cNvPr id="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6889" y="504548"/>
                        <a:ext cx="10363200" cy="1754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547456" y="2130641"/>
            <a:ext cx="8251041" cy="36933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r>
              <a:rPr lang="en-US" sz="1800" dirty="0" smtClean="0">
                <a:latin typeface="Arial" charset="0"/>
              </a:rPr>
              <a:t>N</a:t>
            </a:r>
            <a:r>
              <a:rPr lang="tr-TR" sz="1800" dirty="0" smtClean="0">
                <a:latin typeface="Arial" charset="0"/>
              </a:rPr>
              <a:t> </a:t>
            </a:r>
            <a:r>
              <a:rPr lang="tr-TR" sz="1800" dirty="0">
                <a:latin typeface="Arial" charset="0"/>
              </a:rPr>
              <a:t>allel sıklığı = 1 - </a:t>
            </a:r>
            <a:r>
              <a:rPr lang="en-US" sz="1800" dirty="0" smtClean="0">
                <a:latin typeface="Arial" charset="0"/>
              </a:rPr>
              <a:t>M</a:t>
            </a:r>
            <a:r>
              <a:rPr lang="tr-TR" sz="1800" dirty="0" smtClean="0">
                <a:latin typeface="Arial" charset="0"/>
              </a:rPr>
              <a:t> </a:t>
            </a:r>
            <a:r>
              <a:rPr lang="tr-TR" sz="1800" dirty="0">
                <a:latin typeface="Arial" charset="0"/>
              </a:rPr>
              <a:t>allel sıklığı = 1 - 0.53 = </a:t>
            </a:r>
            <a:r>
              <a:rPr lang="tr-TR" sz="1800" dirty="0" smtClean="0">
                <a:latin typeface="Arial" charset="0"/>
              </a:rPr>
              <a:t>0.47</a:t>
            </a:r>
            <a:endParaRPr lang="tr-TR" sz="1800" dirty="0">
              <a:latin typeface="Arial" charset="0"/>
            </a:endParaRPr>
          </a:p>
          <a:p>
            <a:endParaRPr lang="en-US" sz="1800" dirty="0" smtClean="0">
              <a:latin typeface="Arial" charset="0"/>
            </a:endParaRPr>
          </a:p>
          <a:p>
            <a:r>
              <a:rPr lang="tr-TR" sz="1800" dirty="0" smtClean="0">
                <a:latin typeface="Arial" charset="0"/>
              </a:rPr>
              <a:t>İki </a:t>
            </a:r>
            <a:r>
              <a:rPr lang="tr-TR" sz="1800" dirty="0">
                <a:latin typeface="Arial" charset="0"/>
              </a:rPr>
              <a:t>allelin görece sıklıklarının toplamı 1'e eşit olmalıdır (p+q=1). </a:t>
            </a:r>
          </a:p>
          <a:p>
            <a:endParaRPr lang="en-US" sz="1800" dirty="0" smtClean="0">
              <a:latin typeface="Arial" charset="0"/>
            </a:endParaRPr>
          </a:p>
          <a:p>
            <a:endParaRPr lang="tr-TR" sz="1800" dirty="0" smtClean="0">
              <a:latin typeface="Arial" charset="0"/>
            </a:endParaRPr>
          </a:p>
          <a:p>
            <a:r>
              <a:rPr lang="tr-TR" sz="1800" dirty="0" smtClean="0">
                <a:latin typeface="Arial" charset="0"/>
              </a:rPr>
              <a:t>Bu </a:t>
            </a:r>
            <a:r>
              <a:rPr lang="tr-TR" sz="1800" dirty="0">
                <a:latin typeface="Arial" charset="0"/>
              </a:rPr>
              <a:t>populasyondaki allel sıklıklarının kombinasyonları yani genotipler:</a:t>
            </a:r>
          </a:p>
          <a:p>
            <a:endParaRPr lang="en-US" sz="1800" dirty="0" smtClean="0">
              <a:latin typeface="Arial" charset="0"/>
            </a:endParaRPr>
          </a:p>
          <a:p>
            <a:r>
              <a:rPr lang="tr-TR" sz="1800" dirty="0" smtClean="0">
                <a:latin typeface="Arial" charset="0"/>
              </a:rPr>
              <a:t>MM=0.53x0.53=0.281;MN=0.53x0.47=0.498;NN</a:t>
            </a:r>
            <a:r>
              <a:rPr lang="tr-TR" sz="1800" dirty="0">
                <a:latin typeface="Arial" charset="0"/>
              </a:rPr>
              <a:t>=.</a:t>
            </a:r>
            <a:r>
              <a:rPr lang="tr-TR" sz="1800" dirty="0" smtClean="0">
                <a:latin typeface="Arial" charset="0"/>
              </a:rPr>
              <a:t>047x.0.47=0.221 </a:t>
            </a:r>
            <a:endParaRPr lang="tr-TR" sz="1800" dirty="0">
              <a:latin typeface="Arial" charset="0"/>
            </a:endParaRPr>
          </a:p>
          <a:p>
            <a:r>
              <a:rPr lang="tr-TR" sz="1800" dirty="0">
                <a:latin typeface="Arial" charset="0"/>
              </a:rPr>
              <a:t>  p</a:t>
            </a:r>
            <a:r>
              <a:rPr lang="tr-TR" sz="1800" baseline="30000" dirty="0">
                <a:latin typeface="Arial" charset="0"/>
              </a:rPr>
              <a:t>2                    </a:t>
            </a:r>
            <a:r>
              <a:rPr lang="tr-TR" sz="1800" dirty="0">
                <a:latin typeface="Arial" charset="0"/>
              </a:rPr>
              <a:t>+               2pq           +                </a:t>
            </a:r>
            <a:r>
              <a:rPr lang="en-US" sz="1800" dirty="0">
                <a:latin typeface="Arial" charset="0"/>
              </a:rPr>
              <a:t>  </a:t>
            </a:r>
            <a:r>
              <a:rPr lang="tr-TR" sz="1800" dirty="0">
                <a:latin typeface="Arial" charset="0"/>
              </a:rPr>
              <a:t>q</a:t>
            </a:r>
            <a:r>
              <a:rPr lang="tr-TR" sz="1800" baseline="30000" dirty="0">
                <a:latin typeface="Arial" charset="0"/>
              </a:rPr>
              <a:t>2</a:t>
            </a:r>
            <a:endParaRPr lang="tr-TR" sz="1800" dirty="0">
              <a:latin typeface="Arial" charset="0"/>
            </a:endParaRPr>
          </a:p>
          <a:p>
            <a:endParaRPr lang="en-AU" sz="1800" dirty="0"/>
          </a:p>
        </p:txBody>
      </p:sp>
      <p:graphicFrame>
        <p:nvGraphicFramePr>
          <p:cNvPr id="4" name="Object 6"/>
          <p:cNvGraphicFramePr>
            <a:graphicFrameLocks noChangeAspect="1"/>
          </p:cNvGraphicFramePr>
          <p:nvPr/>
        </p:nvGraphicFramePr>
        <p:xfrm>
          <a:off x="625589" y="2309813"/>
          <a:ext cx="3113087" cy="541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9" name="Equation" r:id="rId6" imgW="2260440" imgH="393480" progId="Equation.3">
                  <p:embed/>
                </p:oleObj>
              </mc:Choice>
              <mc:Fallback>
                <p:oleObj name="Equation" r:id="rId6" imgW="2260440" imgH="39348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5589" y="2309813"/>
                        <a:ext cx="3113087" cy="5413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http://upload.wikimedia.org/wikipedia/commons/thumb/b/b2/Hardy-Weinberg.svg/895px-Hardy-Weinberg.svg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03140" y="852256"/>
            <a:ext cx="6518551" cy="5243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154</TotalTime>
  <Words>614</Words>
  <Application>Microsoft Macintosh PowerPoint</Application>
  <PresentationFormat>On-screen Show (4:3)</PresentationFormat>
  <Paragraphs>198</Paragraphs>
  <Slides>16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Arial</vt:lpstr>
      <vt:lpstr>Calibri</vt:lpstr>
      <vt:lpstr>Symbol</vt:lpstr>
      <vt:lpstr>Times New Roman</vt:lpstr>
      <vt:lpstr>Office Theme</vt:lpstr>
      <vt:lpstr>Document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AUTF</Company>
  <LinksUpToDate>false</LinksUpToDate>
  <SharedDoc>false</SharedDoc>
  <HyperlinksChanged>false</HyperlinksChanged>
  <AppVersion>15.0027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TT</dc:creator>
  <cp:lastModifiedBy>Timur Tuncalı</cp:lastModifiedBy>
  <cp:revision>19</cp:revision>
  <dcterms:created xsi:type="dcterms:W3CDTF">2015-11-09T03:55:12Z</dcterms:created>
  <dcterms:modified xsi:type="dcterms:W3CDTF">2018-05-02T12:00:39Z</dcterms:modified>
</cp:coreProperties>
</file>