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5"/>
    <p:restoredTop sz="94655"/>
  </p:normalViewPr>
  <p:slideViewPr>
    <p:cSldViewPr snapToGrid="0" snapToObjects="1">
      <p:cViewPr varScale="1">
        <p:scale>
          <a:sx n="166" d="100"/>
          <a:sy n="166" d="100"/>
        </p:scale>
        <p:origin x="192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Resmi yer tutucuya sürükleyin veya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Resmi yer tutucuya sürükleyin veya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046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Toplu İş Sözleşmesinin Düzeyi ve </a:t>
            </a:r>
            <a:r>
              <a:rPr lang="tr-TR" dirty="0" smtClean="0"/>
              <a:t>Türleri</a:t>
            </a:r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smtClean="0"/>
              <a:t>HAFTA </a:t>
            </a:r>
            <a:r>
              <a:rPr lang="tr-TR" smtClean="0"/>
              <a:t>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895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Toplu iş sözleşmesinin düzeyi ile ifade edilmek istenen toplu iş sözleşmesinin hangi coğrafi alanı kapsadığıdır. </a:t>
            </a:r>
          </a:p>
          <a:p>
            <a:r>
              <a:rPr lang="tr-TR" dirty="0" smtClean="0"/>
              <a:t>6356 sayılı Kanun ‘işyeri düzeyinde’ toplu iş sözleşmesi yapılması esasını kabul etmektedir.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4721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Toplu iş sözleşmesi türleri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tr-TR" i="1" dirty="0" smtClean="0">
                <a:solidFill>
                  <a:srgbClr val="FF0000"/>
                </a:solidFill>
              </a:rPr>
              <a:t>Çerçeve Sözleşme</a:t>
            </a:r>
            <a:r>
              <a:rPr lang="tr-TR" dirty="0" smtClean="0">
                <a:solidFill>
                  <a:srgbClr val="FF0000"/>
                </a:solidFill>
              </a:rPr>
              <a:t>:</a:t>
            </a:r>
            <a:r>
              <a:rPr lang="tr-TR" dirty="0" smtClean="0"/>
              <a:t> Ekonomik ve Sosyal Konseyde temsil edilen işçi ve işveren konfederasyonlarına üye işçi ve işveren sendikaları arasında işkolu düzeyinde yapılan sözleşmedir.</a:t>
            </a:r>
          </a:p>
          <a:p>
            <a:pPr algn="just"/>
            <a:r>
              <a:rPr lang="tr-TR" i="1" dirty="0" smtClean="0">
                <a:solidFill>
                  <a:srgbClr val="FF0000"/>
                </a:solidFill>
              </a:rPr>
              <a:t>İşyeri TİS: </a:t>
            </a:r>
            <a:r>
              <a:rPr lang="tr-TR" dirty="0" smtClean="0"/>
              <a:t>İş sözleşmesinin yapılması, içeriği ve sona ermesine ilişkin hususları düzenlemek üzere işçi sendikası ile işveren sendikası veya sendika üyesi olmayan işveren arasında yapılan sözleşmedir</a:t>
            </a:r>
            <a:r>
              <a:rPr lang="tr-TR" dirty="0" smtClean="0">
                <a:effectLst/>
              </a:rPr>
              <a:t> </a:t>
            </a:r>
            <a:endParaRPr lang="tr-TR" i="1" dirty="0" smtClean="0">
              <a:solidFill>
                <a:srgbClr val="FF0000"/>
              </a:solidFill>
            </a:endParaRPr>
          </a:p>
          <a:p>
            <a:r>
              <a:rPr lang="tr-TR" i="1" dirty="0" smtClean="0">
                <a:solidFill>
                  <a:srgbClr val="FF0000"/>
                </a:solidFill>
              </a:rPr>
              <a:t>İşletme TİS: </a:t>
            </a:r>
            <a:r>
              <a:rPr lang="tr-TR" dirty="0" smtClean="0"/>
              <a:t>Bir gerçek veya tüzel kişiye ya da bir kamu kurum veya kuruluşuna ait aynı işkolundaki birden çok işyerini kapsayan sözleşmedir</a:t>
            </a:r>
            <a:endParaRPr lang="tr-TR" i="1" dirty="0" smtClean="0">
              <a:solidFill>
                <a:srgbClr val="FF0000"/>
              </a:solidFill>
            </a:endParaRPr>
          </a:p>
          <a:p>
            <a:r>
              <a:rPr lang="tr-TR" i="1" dirty="0" smtClean="0">
                <a:solidFill>
                  <a:srgbClr val="FF0000"/>
                </a:solidFill>
              </a:rPr>
              <a:t>Grup TİS</a:t>
            </a:r>
            <a:r>
              <a:rPr lang="tr-TR" dirty="0" smtClean="0">
                <a:solidFill>
                  <a:srgbClr val="FF0000"/>
                </a:solidFill>
              </a:rPr>
              <a:t>: </a:t>
            </a:r>
            <a:r>
              <a:rPr lang="tr-TR" dirty="0" smtClean="0"/>
              <a:t>İşçi sendikası ile işveren sendikası arasında, birden çok üye işverene ait aynı işkolunda kurulu işyerlerini ve işletmeleri kapsayan toplu iş sözleşmesidir.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014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Toplu İş Sözleşmesi Ehliyet ve Yetkisi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Ehliyet: Hukuken geçerli bir toplu iş sözleşmesi akdedebilme yeterliliğini ifade eder.</a:t>
            </a:r>
          </a:p>
          <a:p>
            <a:pPr algn="just"/>
            <a:r>
              <a:rPr lang="tr-TR" dirty="0" smtClean="0"/>
              <a:t>Türk hukuku açısından işçi sendikaları ile işveren sendikaları, işveren sendikaya üye değilse kendisi ‘ehliyete’ sahiptir.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323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Yetki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Ehliyet sahibi olan işçi sendikaları ve işveren/işveren sendikasının hangilerinin hangi işyeri/işletme için </a:t>
            </a:r>
            <a:r>
              <a:rPr lang="tr-TR" dirty="0" err="1" smtClean="0"/>
              <a:t>toplı</a:t>
            </a:r>
            <a:r>
              <a:rPr lang="tr-TR" dirty="0" smtClean="0"/>
              <a:t> iş sözleşmesi yapabileceğini belirlemeye yarayan kavramdır. </a:t>
            </a:r>
          </a:p>
          <a:p>
            <a:r>
              <a:rPr lang="tr-TR" dirty="0" smtClean="0"/>
              <a:t>Yetki, ehliyetten daha dar bir kavramdır.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8930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İşçi tarafının yetki koşulları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Ülke barajı: Kurulu olduğu işkolunda çalışan işçilerin en az %1’ini üye kaydetmiş olmak </a:t>
            </a:r>
          </a:p>
          <a:p>
            <a:r>
              <a:rPr lang="tr-TR" dirty="0" smtClean="0"/>
              <a:t>İşyeri çoğunluğu: İşyerindeki işçilerin yarısından fazlasını üye kaydetmiş olmak</a:t>
            </a:r>
          </a:p>
          <a:p>
            <a:r>
              <a:rPr lang="tr-TR" dirty="0" smtClean="0"/>
              <a:t>İşletme TİS için çoğunluk: İşletmede çalışan işçilerin en az %40’ını üye kaydetmiş olmak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3237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İşveren tarafının yetki koşulları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İşveren, işveren sendikasına üye ise işveren sendikası TİS akdedebilir.</a:t>
            </a:r>
          </a:p>
          <a:p>
            <a:r>
              <a:rPr lang="tr-TR" dirty="0" smtClean="0"/>
              <a:t>İşveren sendikasına üye olmayan işveren ise kendi işyeri/işletmesi için TİS akdedebilir.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6845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</TotalTime>
  <Words>282</Words>
  <Application>Microsoft Macintosh PowerPoint</Application>
  <PresentationFormat>Geniş Ekran</PresentationFormat>
  <Paragraphs>22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0" baseType="lpstr">
      <vt:lpstr>Garamond</vt:lpstr>
      <vt:lpstr>Arial</vt:lpstr>
      <vt:lpstr>Organik</vt:lpstr>
      <vt:lpstr>Toplu İş Sözleşmesinin Düzeyi ve Türleri</vt:lpstr>
      <vt:lpstr>PowerPoint Sunusu</vt:lpstr>
      <vt:lpstr>Toplu iş sözleşmesi türleri </vt:lpstr>
      <vt:lpstr>Toplu İş Sözleşmesi Ehliyet ve Yetkisi</vt:lpstr>
      <vt:lpstr>Yetki </vt:lpstr>
      <vt:lpstr>İşçi tarafının yetki koşulları </vt:lpstr>
      <vt:lpstr>İşveren tarafının yetki koşulları 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Toplu İş Sözleşmesinin Düzeyi ve Türleri</dc:title>
  <dc:creator>Microsoft Office Kullanıcısı</dc:creator>
  <cp:lastModifiedBy>Microsoft Office Kullanıcısı</cp:lastModifiedBy>
  <cp:revision>3</cp:revision>
  <dcterms:created xsi:type="dcterms:W3CDTF">2018-02-08T18:51:00Z</dcterms:created>
  <dcterms:modified xsi:type="dcterms:W3CDTF">2018-02-08T19:14:58Z</dcterms:modified>
</cp:coreProperties>
</file>