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7" r:id="rId12"/>
    <p:sldId id="259" r:id="rId13"/>
    <p:sldId id="261" r:id="rId14"/>
    <p:sldId id="263" r:id="rId15"/>
    <p:sldId id="265" r:id="rId16"/>
    <p:sldId id="267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133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819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665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490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950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622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59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171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6792963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0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738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431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079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268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012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1764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843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042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2713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8872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53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5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40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3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7046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9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0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8848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2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189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5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7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6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1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86371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99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46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3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03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509852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8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0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5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8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607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7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95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0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4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73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36733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43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6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8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739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5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10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62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99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830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810690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22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5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5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811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002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194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08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130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36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62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740683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78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68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8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6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Türkİye’dekİ</a:t>
            </a:r>
            <a:r>
              <a:rPr lang="tr-TR" sz="2400" b="1" dirty="0"/>
              <a:t> </a:t>
            </a:r>
            <a:r>
              <a:rPr lang="tr-TR" sz="2400" b="1" dirty="0" err="1"/>
              <a:t>Önemlİ</a:t>
            </a:r>
            <a:r>
              <a:rPr lang="tr-TR" sz="2400" b="1" dirty="0"/>
              <a:t>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Rezervlerİ</a:t>
            </a:r>
            <a:r>
              <a:rPr lang="tr-TR" sz="2400" b="1" dirty="0"/>
              <a:t>, </a:t>
            </a:r>
            <a:r>
              <a:rPr lang="tr-TR" sz="2400" b="1" dirty="0" err="1"/>
              <a:t>Yerlerİ</a:t>
            </a:r>
            <a:r>
              <a:rPr lang="tr-TR" sz="2400" b="1" dirty="0"/>
              <a:t> ve </a:t>
            </a:r>
            <a:r>
              <a:rPr lang="tr-TR" sz="2400" b="1" dirty="0" err="1"/>
              <a:t>Cİnslerİ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828800" y="1214423"/>
          <a:ext cx="8686800" cy="52149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Yer</a:t>
                      </a:r>
                      <a:endParaRPr lang="tr-TR" sz="2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Kilin Cinsi</a:t>
                      </a:r>
                      <a:endParaRPr lang="tr-TR" sz="2000" dirty="0"/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İstanbul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Çanakkale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Bursa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Kaolin, </a:t>
                      </a:r>
                      <a:r>
                        <a:rPr lang="tr-TR" sz="2000" dirty="0" err="1" smtClean="0"/>
                        <a:t>İllit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Bilecik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Uşak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Kütahya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Eskişehir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Nevşehir</a:t>
                      </a:r>
                      <a:r>
                        <a:rPr lang="tr-TR" sz="2000" baseline="0" dirty="0" smtClean="0"/>
                        <a:t>-Kayseri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Kaolin, </a:t>
                      </a:r>
                      <a:r>
                        <a:rPr lang="tr-TR" sz="2000" dirty="0" err="1" smtClean="0"/>
                        <a:t>İllit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Bentonit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Zonguldak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Balıkesir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Doğu</a:t>
                      </a:r>
                      <a:r>
                        <a:rPr lang="tr-TR" sz="2000" baseline="0" dirty="0" smtClean="0"/>
                        <a:t> Karadeniz 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İllit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0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714356"/>
          </a:xfrm>
        </p:spPr>
        <p:txBody>
          <a:bodyPr>
            <a:normAutofit/>
          </a:bodyPr>
          <a:lstStyle/>
          <a:p>
            <a:r>
              <a:rPr lang="tr-TR" sz="2000" b="1" dirty="0" err="1"/>
              <a:t>SeramİKlerde</a:t>
            </a:r>
            <a:r>
              <a:rPr lang="tr-TR" sz="2000" b="1" dirty="0"/>
              <a:t> </a:t>
            </a:r>
            <a:r>
              <a:rPr lang="tr-TR" sz="2000" b="1" dirty="0" err="1"/>
              <a:t>KullanILan</a:t>
            </a:r>
            <a:r>
              <a:rPr lang="tr-TR" sz="2000" b="1" dirty="0"/>
              <a:t> </a:t>
            </a:r>
            <a:r>
              <a:rPr lang="tr-TR" sz="2000" b="1" dirty="0" err="1"/>
              <a:t>Hammaddelerİn</a:t>
            </a:r>
            <a:r>
              <a:rPr lang="tr-TR" sz="2000" b="1" dirty="0"/>
              <a:t> </a:t>
            </a:r>
            <a:r>
              <a:rPr lang="tr-TR" sz="2000" b="1" dirty="0" err="1"/>
              <a:t>KullanIm</a:t>
            </a:r>
            <a:r>
              <a:rPr lang="tr-TR" sz="2000" b="1" dirty="0"/>
              <a:t> </a:t>
            </a:r>
            <a:r>
              <a:rPr lang="tr-TR" sz="2000" b="1" dirty="0" err="1"/>
              <a:t>AlanlarI</a:t>
            </a:r>
            <a:endParaRPr lang="tr-TR" sz="20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/>
          </p:nvPr>
        </p:nvGraphicFramePr>
        <p:xfrm>
          <a:off x="1881159" y="713734"/>
          <a:ext cx="8572559" cy="59436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488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33">
                <a:tc>
                  <a:txBody>
                    <a:bodyPr/>
                    <a:lstStyle/>
                    <a:p>
                      <a:r>
                        <a:rPr lang="tr-TR" dirty="0" smtClean="0"/>
                        <a:t>Endüstri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Ürünün Tipi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Kullanılan</a:t>
                      </a:r>
                      <a:r>
                        <a:rPr lang="tr-TR" baseline="0" dirty="0" smtClean="0"/>
                        <a:t> Hammaddeler</a:t>
                      </a:r>
                      <a:endParaRPr lang="tr-T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133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İnşaat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Briketler</a:t>
                      </a:r>
                    </a:p>
                    <a:p>
                      <a:r>
                        <a:rPr lang="tr-TR" dirty="0" smtClean="0"/>
                        <a:t>Künkler,</a:t>
                      </a:r>
                      <a:r>
                        <a:rPr lang="tr-TR" baseline="0" dirty="0" smtClean="0"/>
                        <a:t> b</a:t>
                      </a:r>
                      <a:r>
                        <a:rPr lang="tr-TR" dirty="0" smtClean="0"/>
                        <a:t>orular </a:t>
                      </a:r>
                    </a:p>
                    <a:p>
                      <a:r>
                        <a:rPr lang="tr-TR" dirty="0" smtClean="0"/>
                        <a:t>Saksı</a:t>
                      </a:r>
                    </a:p>
                    <a:p>
                      <a:r>
                        <a:rPr lang="tr-TR" dirty="0" smtClean="0"/>
                        <a:t>Beton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Kil, kum, kalker</a:t>
                      </a:r>
                    </a:p>
                    <a:p>
                      <a:r>
                        <a:rPr lang="tr-TR" dirty="0" smtClean="0"/>
                        <a:t>Kil</a:t>
                      </a:r>
                    </a:p>
                    <a:p>
                      <a:r>
                        <a:rPr lang="tr-TR" dirty="0" smtClean="0"/>
                        <a:t>Kil</a:t>
                      </a:r>
                    </a:p>
                    <a:p>
                      <a:r>
                        <a:rPr lang="tr-TR" dirty="0" smtClean="0"/>
                        <a:t>Kireç</a:t>
                      </a:r>
                      <a:r>
                        <a:rPr lang="tr-TR" baseline="0" dirty="0" smtClean="0"/>
                        <a:t> taşı, kil, kum</a:t>
                      </a:r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0133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Refrakterler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1.Ateş tuğlaları     5.Krom </a:t>
                      </a:r>
                      <a:r>
                        <a:rPr lang="tr-TR" dirty="0" err="1" smtClean="0"/>
                        <a:t>magnezit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     </a:t>
                      </a:r>
                    </a:p>
                    <a:p>
                      <a:r>
                        <a:rPr lang="tr-TR" dirty="0" smtClean="0"/>
                        <a:t>2.Silisli</a:t>
                      </a:r>
                      <a:r>
                        <a:rPr lang="tr-TR" baseline="0" dirty="0" smtClean="0"/>
                        <a:t> Briketler    6.Dolomit briket</a:t>
                      </a:r>
                    </a:p>
                    <a:p>
                      <a:r>
                        <a:rPr lang="tr-TR" baseline="0" dirty="0" smtClean="0"/>
                        <a:t>3.</a:t>
                      </a:r>
                      <a:r>
                        <a:rPr lang="tr-TR" baseline="0" dirty="0" err="1" smtClean="0"/>
                        <a:t>Magnesit</a:t>
                      </a:r>
                      <a:r>
                        <a:rPr lang="tr-TR" baseline="0" dirty="0" smtClean="0"/>
                        <a:t> ‘’         7.Karbon     ‘’</a:t>
                      </a:r>
                    </a:p>
                    <a:p>
                      <a:r>
                        <a:rPr lang="tr-TR" baseline="0" dirty="0" smtClean="0"/>
                        <a:t>4.Krom ‘’                8.İzolasyon </a:t>
                      </a:r>
                      <a:r>
                        <a:rPr lang="tr-TR" baseline="0" dirty="0" err="1" smtClean="0"/>
                        <a:t>refrakter</a:t>
                      </a:r>
                      <a:r>
                        <a:rPr lang="tr-TR" baseline="0" dirty="0" smtClean="0"/>
                        <a:t> 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Kalsine</a:t>
                      </a:r>
                      <a:r>
                        <a:rPr lang="tr-TR" baseline="0" dirty="0" smtClean="0"/>
                        <a:t> edilmiş kil,kuvarsit,mg ihtiva eden cevherler,</a:t>
                      </a:r>
                      <a:r>
                        <a:rPr lang="tr-TR" baseline="0" dirty="0" err="1" smtClean="0"/>
                        <a:t>cr</a:t>
                      </a:r>
                      <a:r>
                        <a:rPr lang="tr-TR" baseline="0" dirty="0" smtClean="0"/>
                        <a:t> ihtiva edenler,</a:t>
                      </a:r>
                      <a:r>
                        <a:rPr lang="tr-TR" baseline="0" dirty="0" err="1" smtClean="0"/>
                        <a:t>cr</a:t>
                      </a:r>
                      <a:r>
                        <a:rPr lang="tr-TR" baseline="0" dirty="0" smtClean="0"/>
                        <a:t> ve mg cevherleri, dolomit(serpantin,talk),grafit (kil),kil veya diğer </a:t>
                      </a:r>
                      <a:r>
                        <a:rPr lang="tr-TR" baseline="0" dirty="0" err="1" smtClean="0"/>
                        <a:t>refrakterler</a:t>
                      </a:r>
                      <a:endParaRPr lang="tr-TR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333">
                <a:tc>
                  <a:txBody>
                    <a:bodyPr/>
                    <a:lstStyle/>
                    <a:p>
                      <a:r>
                        <a:rPr lang="tr-TR" dirty="0" smtClean="0"/>
                        <a:t>Porselen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Porselen</a:t>
                      </a:r>
                    </a:p>
                    <a:p>
                      <a:r>
                        <a:rPr lang="tr-TR" dirty="0" smtClean="0"/>
                        <a:t>Kiremitler</a:t>
                      </a:r>
                    </a:p>
                    <a:p>
                      <a:r>
                        <a:rPr lang="tr-TR" dirty="0" smtClean="0"/>
                        <a:t>Sıhhi</a:t>
                      </a:r>
                      <a:r>
                        <a:rPr lang="tr-TR" baseline="0" dirty="0" smtClean="0"/>
                        <a:t> malzeme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Kil feldspat</a:t>
                      </a:r>
                    </a:p>
                    <a:p>
                      <a:r>
                        <a:rPr lang="tr-TR" dirty="0" smtClean="0"/>
                        <a:t>Kil,</a:t>
                      </a:r>
                      <a:r>
                        <a:rPr lang="tr-TR" baseline="0" dirty="0" smtClean="0"/>
                        <a:t> feldspat </a:t>
                      </a:r>
                    </a:p>
                    <a:p>
                      <a:r>
                        <a:rPr lang="tr-TR" baseline="0" dirty="0" smtClean="0"/>
                        <a:t>‘’          ‘’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533">
                <a:tc>
                  <a:txBody>
                    <a:bodyPr/>
                    <a:lstStyle/>
                    <a:p>
                      <a:r>
                        <a:rPr lang="tr-TR" dirty="0" smtClean="0"/>
                        <a:t>Çeşitli seramikler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Lab</a:t>
                      </a:r>
                      <a:r>
                        <a:rPr lang="tr-TR" dirty="0" smtClean="0"/>
                        <a:t>.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malz</a:t>
                      </a:r>
                      <a:r>
                        <a:rPr lang="tr-TR" baseline="0" dirty="0" smtClean="0"/>
                        <a:t>. tüpler,</a:t>
                      </a:r>
                      <a:r>
                        <a:rPr lang="tr-TR" baseline="0" dirty="0" err="1" smtClean="0"/>
                        <a:t>krozeler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Özel </a:t>
                      </a:r>
                      <a:r>
                        <a:rPr lang="tr-TR" baseline="0" dirty="0" err="1" smtClean="0"/>
                        <a:t>refrakter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Elektrik </a:t>
                      </a:r>
                      <a:r>
                        <a:rPr lang="tr-TR" baseline="0" dirty="0" err="1" smtClean="0"/>
                        <a:t>malz</a:t>
                      </a:r>
                      <a:r>
                        <a:rPr lang="tr-TR" baseline="0" dirty="0" smtClean="0"/>
                        <a:t>.</a:t>
                      </a:r>
                    </a:p>
                    <a:p>
                      <a:r>
                        <a:rPr lang="tr-TR" baseline="0" dirty="0" err="1" smtClean="0"/>
                        <a:t>Magnetik</a:t>
                      </a:r>
                      <a:r>
                        <a:rPr lang="tr-TR" baseline="0" dirty="0" smtClean="0"/>
                        <a:t> materyal</a:t>
                      </a:r>
                    </a:p>
                    <a:p>
                      <a:r>
                        <a:rPr lang="tr-TR" baseline="0" dirty="0" smtClean="0"/>
                        <a:t>Camlar</a:t>
                      </a:r>
                    </a:p>
                    <a:p>
                      <a:r>
                        <a:rPr lang="tr-TR" baseline="0" dirty="0" smtClean="0"/>
                        <a:t>Abrasif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Saf</a:t>
                      </a:r>
                      <a:r>
                        <a:rPr lang="tr-TR" baseline="0" dirty="0" smtClean="0"/>
                        <a:t> kuvars kristali ve kum</a:t>
                      </a:r>
                    </a:p>
                    <a:p>
                      <a:r>
                        <a:rPr lang="tr-TR" baseline="0" dirty="0" smtClean="0"/>
                        <a:t>Saf oksitler,</a:t>
                      </a:r>
                      <a:r>
                        <a:rPr lang="tr-TR" baseline="0" dirty="0" err="1" smtClean="0"/>
                        <a:t>karbitler</a:t>
                      </a:r>
                      <a:r>
                        <a:rPr lang="tr-TR" baseline="0" dirty="0" smtClean="0"/>
                        <a:t>,</a:t>
                      </a:r>
                      <a:r>
                        <a:rPr lang="tr-TR" baseline="0" dirty="0" err="1" smtClean="0"/>
                        <a:t>nitritler</a:t>
                      </a:r>
                      <a:r>
                        <a:rPr lang="tr-TR" baseline="0" dirty="0" smtClean="0"/>
                        <a:t> vs.</a:t>
                      </a:r>
                    </a:p>
                    <a:p>
                      <a:r>
                        <a:rPr lang="tr-TR" baseline="0" dirty="0" smtClean="0"/>
                        <a:t>Killer,</a:t>
                      </a:r>
                      <a:r>
                        <a:rPr lang="tr-TR" baseline="0" dirty="0" err="1" smtClean="0"/>
                        <a:t>flinit</a:t>
                      </a:r>
                      <a:r>
                        <a:rPr lang="tr-TR" baseline="0" dirty="0" smtClean="0"/>
                        <a:t>,feldspat,talk </a:t>
                      </a:r>
                    </a:p>
                    <a:p>
                      <a:r>
                        <a:rPr lang="tr-TR" baseline="0" dirty="0" err="1" smtClean="0"/>
                        <a:t>Ferritler</a:t>
                      </a:r>
                      <a:endParaRPr lang="tr-TR" baseline="0" dirty="0" smtClean="0"/>
                    </a:p>
                    <a:p>
                      <a:r>
                        <a:rPr lang="tr-TR" baseline="0" dirty="0" smtClean="0"/>
                        <a:t>Kum, soda, kireçtaşı</a:t>
                      </a:r>
                    </a:p>
                    <a:p>
                      <a:r>
                        <a:rPr lang="tr-TR" baseline="0" dirty="0" smtClean="0"/>
                        <a:t>Silisyum </a:t>
                      </a:r>
                      <a:r>
                        <a:rPr lang="tr-TR" baseline="0" dirty="0" err="1" smtClean="0"/>
                        <a:t>karbid</a:t>
                      </a:r>
                      <a:r>
                        <a:rPr lang="tr-TR" baseline="0" dirty="0" smtClean="0"/>
                        <a:t>, </a:t>
                      </a:r>
                      <a:r>
                        <a:rPr lang="tr-TR" baseline="0" dirty="0" err="1" smtClean="0"/>
                        <a:t>alumina</a:t>
                      </a:r>
                      <a:endParaRPr lang="tr-TR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42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YapImInda</a:t>
            </a:r>
            <a:r>
              <a:rPr lang="tr-TR" sz="2800" b="1" dirty="0"/>
              <a:t> </a:t>
            </a:r>
            <a:r>
              <a:rPr lang="tr-TR" sz="2800" b="1" dirty="0" err="1"/>
              <a:t>KullanIlan</a:t>
            </a:r>
            <a:r>
              <a:rPr lang="tr-TR" sz="2800" b="1" dirty="0"/>
              <a:t> Hammaddeler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Plastik Hammaddeler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b="1" dirty="0" smtClean="0"/>
              <a:t>1.Kil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.Kaolin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.Bağlama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.Ateş killeri (sert, plastik, </a:t>
            </a:r>
            <a:r>
              <a:rPr lang="tr-TR" dirty="0" err="1" smtClean="0"/>
              <a:t>aluminyum</a:t>
            </a:r>
            <a:r>
              <a:rPr lang="tr-TR" dirty="0" smtClean="0"/>
              <a:t> killeri)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d</a:t>
            </a:r>
            <a:r>
              <a:rPr lang="tr-TR" dirty="0" smtClean="0"/>
              <a:t>.Diğer killer</a:t>
            </a:r>
          </a:p>
          <a:p>
            <a:pPr>
              <a:buNone/>
            </a:pPr>
            <a:r>
              <a:rPr lang="tr-TR" b="1" dirty="0" smtClean="0"/>
              <a:t>  2.Kil Olmayan Plastik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mg silikat, talk (s b s)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</a:t>
            </a:r>
            <a:r>
              <a:rPr lang="tr-TR" dirty="0" err="1" smtClean="0"/>
              <a:t>aluminyum</a:t>
            </a:r>
            <a:r>
              <a:rPr lang="tr-TR" dirty="0" smtClean="0"/>
              <a:t> silikat, </a:t>
            </a:r>
            <a:r>
              <a:rPr lang="tr-TR" dirty="0" err="1" smtClean="0"/>
              <a:t>pyrofillit</a:t>
            </a:r>
            <a:r>
              <a:rPr lang="tr-TR" dirty="0" smtClean="0"/>
              <a:t> (s g s)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 Plastik Olmayan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.Kuvars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.Feldspatlar, Ortoklaz, </a:t>
            </a:r>
            <a:r>
              <a:rPr lang="tr-TR" dirty="0" err="1" smtClean="0"/>
              <a:t>Albit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.Pegmatit ve feldspatlı kum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 Diğer Materyaller</a:t>
            </a:r>
          </a:p>
          <a:p>
            <a:pPr>
              <a:buNone/>
            </a:pPr>
            <a:r>
              <a:rPr lang="tr-TR" dirty="0" err="1" smtClean="0"/>
              <a:t>Magnezit</a:t>
            </a:r>
            <a:r>
              <a:rPr lang="tr-TR" dirty="0" smtClean="0"/>
              <a:t>: 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Kireçtaşı: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Alumina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Talk(Tebeşir):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Dolomit: CaCO</a:t>
            </a:r>
            <a:r>
              <a:rPr lang="tr-TR" baseline="-25000" dirty="0" smtClean="0"/>
              <a:t>3</a:t>
            </a:r>
            <a:r>
              <a:rPr lang="tr-TR" dirty="0" smtClean="0"/>
              <a:t>.MgCO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Wollastonit</a:t>
            </a:r>
            <a:r>
              <a:rPr lang="tr-TR" dirty="0" smtClean="0"/>
              <a:t>: </a:t>
            </a:r>
            <a:r>
              <a:rPr lang="tr-TR" dirty="0" err="1" smtClean="0"/>
              <a:t>CaO</a:t>
            </a:r>
            <a:r>
              <a:rPr lang="tr-TR" dirty="0" smtClean="0"/>
              <a:t>.SiO</a:t>
            </a:r>
            <a:r>
              <a:rPr lang="tr-TR" baseline="-25000" dirty="0" smtClean="0"/>
              <a:t>2</a:t>
            </a:r>
          </a:p>
          <a:p>
            <a:pPr>
              <a:buNone/>
            </a:pPr>
            <a:r>
              <a:rPr lang="tr-TR" dirty="0" smtClean="0"/>
              <a:t>Boksit: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  <a:r>
              <a:rPr lang="tr-TR" dirty="0" smtClean="0"/>
              <a:t>.H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</a:p>
          <a:p>
            <a:pPr>
              <a:buNone/>
            </a:pPr>
            <a:r>
              <a:rPr lang="tr-TR" dirty="0" err="1" smtClean="0"/>
              <a:t>Korund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3902" y="0"/>
            <a:ext cx="10429948" cy="121442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Sanayİnİn</a:t>
            </a:r>
            <a:r>
              <a:rPr lang="tr-TR" sz="2400" b="1" dirty="0"/>
              <a:t> </a:t>
            </a:r>
            <a:r>
              <a:rPr lang="tr-TR" sz="2400" b="1" dirty="0" err="1"/>
              <a:t>İçİnde</a:t>
            </a:r>
            <a:r>
              <a:rPr lang="tr-TR" sz="2400" b="1" dirty="0"/>
              <a:t> Bulunduğu İş </a:t>
            </a:r>
            <a:r>
              <a:rPr lang="tr-TR" sz="2400" b="1" dirty="0" err="1"/>
              <a:t>KollarI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000108"/>
            <a:ext cx="8229600" cy="4929222"/>
          </a:xfrm>
        </p:spPr>
        <p:txBody>
          <a:bodyPr>
            <a:noAutofit/>
          </a:bodyPr>
          <a:lstStyle/>
          <a:p>
            <a:r>
              <a:rPr lang="tr-TR" sz="2400" dirty="0"/>
              <a:t>Yumuşak porselen</a:t>
            </a:r>
          </a:p>
          <a:p>
            <a:r>
              <a:rPr lang="tr-TR" sz="2400" dirty="0"/>
              <a:t>Sert porselen</a:t>
            </a:r>
          </a:p>
          <a:p>
            <a:r>
              <a:rPr lang="tr-TR" sz="2400" dirty="0"/>
              <a:t>Ateş kili </a:t>
            </a:r>
            <a:r>
              <a:rPr lang="tr-TR" sz="2400" dirty="0" err="1"/>
              <a:t>mamülleri</a:t>
            </a:r>
            <a:endParaRPr lang="tr-TR" sz="2400" dirty="0"/>
          </a:p>
          <a:p>
            <a:r>
              <a:rPr lang="tr-TR" sz="2400" dirty="0"/>
              <a:t>İnşaat malzemeleri </a:t>
            </a:r>
          </a:p>
          <a:p>
            <a:r>
              <a:rPr lang="tr-TR" sz="2400" dirty="0"/>
              <a:t>Beyaz fayans</a:t>
            </a:r>
          </a:p>
          <a:p>
            <a:r>
              <a:rPr lang="tr-TR" sz="2400" dirty="0"/>
              <a:t>Renkli fayans</a:t>
            </a:r>
          </a:p>
          <a:p>
            <a:r>
              <a:rPr lang="tr-TR" sz="2400" dirty="0"/>
              <a:t>Sert çini</a:t>
            </a:r>
          </a:p>
          <a:p>
            <a:r>
              <a:rPr lang="tr-TR" sz="2400" dirty="0"/>
              <a:t>Yarı pekişmiş çini</a:t>
            </a:r>
          </a:p>
          <a:p>
            <a:r>
              <a:rPr lang="tr-TR" sz="2400" dirty="0"/>
              <a:t>Pekişmiş çini</a:t>
            </a:r>
          </a:p>
          <a:p>
            <a:r>
              <a:rPr lang="tr-TR" sz="2400" dirty="0"/>
              <a:t>Kemik çini</a:t>
            </a:r>
          </a:p>
          <a:p>
            <a:r>
              <a:rPr lang="tr-TR" sz="2400" dirty="0"/>
              <a:t>Tek bileşenli seramikler</a:t>
            </a:r>
          </a:p>
          <a:p>
            <a:r>
              <a:rPr lang="tr-TR" sz="2400" dirty="0"/>
              <a:t>Isıya dayanıklı </a:t>
            </a:r>
            <a:r>
              <a:rPr lang="tr-TR" sz="2400" dirty="0" err="1"/>
              <a:t>mamüller</a:t>
            </a:r>
            <a:r>
              <a:rPr lang="tr-TR" sz="2400" dirty="0"/>
              <a:t>: </a:t>
            </a:r>
            <a:r>
              <a:rPr lang="tr-TR" sz="2400" dirty="0" err="1"/>
              <a:t>Alumina</a:t>
            </a:r>
            <a:r>
              <a:rPr lang="tr-TR" sz="2400" dirty="0"/>
              <a:t>-Silika, silika (SiO</a:t>
            </a:r>
            <a:r>
              <a:rPr lang="tr-TR" sz="2400" baseline="-25000" dirty="0"/>
              <a:t>2</a:t>
            </a:r>
            <a:r>
              <a:rPr lang="tr-TR" sz="2400" dirty="0"/>
              <a:t>), bazik, </a:t>
            </a:r>
            <a:r>
              <a:rPr lang="tr-TR" sz="2400" dirty="0" err="1"/>
              <a:t>şekillendirilemiş</a:t>
            </a:r>
            <a:r>
              <a:rPr lang="tr-TR" sz="2400" dirty="0"/>
              <a:t> </a:t>
            </a:r>
            <a:r>
              <a:rPr lang="tr-TR" sz="2400" dirty="0" err="1"/>
              <a:t>refrakter</a:t>
            </a:r>
            <a:r>
              <a:rPr lang="tr-TR" sz="2400" dirty="0"/>
              <a:t>, özel </a:t>
            </a:r>
            <a:r>
              <a:rPr lang="tr-TR" sz="2400" dirty="0" err="1"/>
              <a:t>refrakter</a:t>
            </a:r>
            <a:r>
              <a:rPr lang="tr-TR" sz="2400" dirty="0"/>
              <a:t>, izolasyon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sz="1800" dirty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921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Özellİklerİne</a:t>
            </a:r>
            <a:r>
              <a:rPr lang="tr-TR" sz="2400" b="1" dirty="0"/>
              <a:t> ve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KullanImlarIna</a:t>
            </a:r>
            <a:r>
              <a:rPr lang="tr-TR" sz="2400" b="1" dirty="0"/>
              <a:t> Göre </a:t>
            </a:r>
            <a:r>
              <a:rPr lang="tr-TR" sz="2400" b="1" dirty="0" err="1"/>
              <a:t>BüyüK</a:t>
            </a:r>
            <a:r>
              <a:rPr lang="tr-TR" sz="2400" b="1" dirty="0"/>
              <a:t> </a:t>
            </a:r>
            <a:r>
              <a:rPr lang="tr-TR" sz="2400" b="1" dirty="0" err="1"/>
              <a:t>Endüstrİyel</a:t>
            </a:r>
            <a:r>
              <a:rPr lang="tr-TR" sz="2400" b="1" dirty="0"/>
              <a:t> </a:t>
            </a:r>
            <a:r>
              <a:rPr lang="tr-TR" sz="2400" b="1" dirty="0" err="1"/>
              <a:t>KullanIm</a:t>
            </a:r>
            <a:r>
              <a:rPr lang="tr-TR" sz="2400" b="1" dirty="0"/>
              <a:t> </a:t>
            </a:r>
            <a:r>
              <a:rPr lang="tr-TR" sz="2400" b="1" dirty="0" err="1"/>
              <a:t>Lİstesİ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400" b="1" dirty="0"/>
              <a:t>A- Beyaz Pişen Killer</a:t>
            </a:r>
            <a:endParaRPr lang="tr-TR" sz="2400" b="1" dirty="0"/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(çöküntü kaolinleri, taşınan kaolinler)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.Plastik Killer</a:t>
            </a:r>
          </a:p>
          <a:p>
            <a:pPr>
              <a:buNone/>
            </a:pPr>
            <a:r>
              <a:rPr lang="tr-TR" sz="2400" b="1" dirty="0"/>
              <a:t>B- </a:t>
            </a:r>
            <a:r>
              <a:rPr lang="tr-TR" sz="2400" b="1" dirty="0" err="1"/>
              <a:t>Refrakter</a:t>
            </a:r>
            <a:r>
              <a:rPr lang="tr-TR" sz="2400" b="1" dirty="0"/>
              <a:t> Killer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</a:t>
            </a:r>
            <a:r>
              <a:rPr lang="tr-TR" sz="2400" dirty="0" err="1"/>
              <a:t>sedimentler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.Ateş Killeri (</a:t>
            </a:r>
            <a:r>
              <a:rPr lang="tr-TR" sz="2400" dirty="0" err="1"/>
              <a:t>flint</a:t>
            </a:r>
            <a:r>
              <a:rPr lang="tr-TR" sz="2400" dirty="0"/>
              <a:t>, plastik)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.Yüksek </a:t>
            </a:r>
            <a:r>
              <a:rPr lang="tr-TR" sz="2400" dirty="0" err="1"/>
              <a:t>Aluminalı</a:t>
            </a:r>
            <a:r>
              <a:rPr lang="tr-TR" sz="2400" dirty="0"/>
              <a:t> Killer (</a:t>
            </a:r>
            <a:r>
              <a:rPr lang="tr-TR" sz="2400" dirty="0" err="1"/>
              <a:t>gibsit</a:t>
            </a:r>
            <a:r>
              <a:rPr lang="tr-TR" sz="2400" dirty="0"/>
              <a:t>, </a:t>
            </a:r>
            <a:r>
              <a:rPr lang="tr-TR" sz="2400" dirty="0" err="1"/>
              <a:t>diasper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b="1" dirty="0"/>
              <a:t>C- Ağır Parça Ürünler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.Tuğla killeri ve kalkeri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.Drenaj borusu killeri ve kalkeri 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.Tuğla ve çukur kiremit killeri ve kalkeri </a:t>
            </a:r>
          </a:p>
          <a:p>
            <a:pPr>
              <a:buNone/>
            </a:pPr>
            <a:r>
              <a:rPr lang="tr-TR" sz="2400" b="1" dirty="0"/>
              <a:t>D- Taş Seramik Killeri </a:t>
            </a:r>
            <a:r>
              <a:rPr lang="tr-TR" sz="2400" dirty="0"/>
              <a:t>(plastik, ergitici bulundurur)</a:t>
            </a:r>
          </a:p>
          <a:p>
            <a:pPr>
              <a:buNone/>
            </a:pPr>
            <a:r>
              <a:rPr lang="tr-TR" sz="2400" b="1" dirty="0"/>
              <a:t>E- Ateş Killeri </a:t>
            </a:r>
            <a:r>
              <a:rPr lang="tr-TR" sz="2400" dirty="0"/>
              <a:t>(plastik,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</a:t>
            </a:r>
            <a:r>
              <a:rPr lang="tr-TR" sz="2400" dirty="0" err="1"/>
              <a:t>Terra</a:t>
            </a:r>
            <a:r>
              <a:rPr lang="tr-TR" sz="2400" dirty="0"/>
              <a:t>-Kota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.Yüzeysel ve genel tuğlalar</a:t>
            </a:r>
          </a:p>
          <a:p>
            <a:pPr>
              <a:buNone/>
            </a:pPr>
            <a:r>
              <a:rPr lang="tr-TR" sz="2400" b="1" dirty="0"/>
              <a:t>F- Döküm Killeri</a:t>
            </a:r>
            <a:r>
              <a:rPr lang="tr-TR" sz="2400" dirty="0"/>
              <a:t> (daha fazla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98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Seramİk</a:t>
            </a:r>
            <a:r>
              <a:rPr lang="tr-TR" b="1" dirty="0" smtClean="0"/>
              <a:t> </a:t>
            </a:r>
            <a:r>
              <a:rPr lang="tr-TR" b="1" dirty="0" err="1" smtClean="0"/>
              <a:t>Ürünlerİ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95472" y="1214422"/>
            <a:ext cx="8229600" cy="435771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tr-TR" sz="2000" b="1" dirty="0"/>
              <a:t>A. Özelliklerine Göre:</a:t>
            </a:r>
          </a:p>
          <a:p>
            <a:pPr marL="514350" indent="-514350">
              <a:buNone/>
            </a:pPr>
            <a:r>
              <a:rPr lang="tr-TR" sz="2000" dirty="0"/>
              <a:t>  </a:t>
            </a:r>
            <a:r>
              <a:rPr lang="tr-TR" sz="2000" b="1" dirty="0"/>
              <a:t>1</a:t>
            </a:r>
            <a:r>
              <a:rPr lang="tr-TR" sz="2000" dirty="0"/>
              <a:t>.Gözenekli ürünler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.Pişmiş topraklar (tuğla, kiremit, çini, boru)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</a:t>
            </a:r>
            <a:r>
              <a:rPr lang="tr-TR" sz="2000" dirty="0" err="1"/>
              <a:t>Refrakter</a:t>
            </a:r>
            <a:r>
              <a:rPr lang="tr-TR" sz="2000" dirty="0"/>
              <a:t> malzemeler (ateş tuğlaları)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.Fayans</a:t>
            </a:r>
          </a:p>
          <a:p>
            <a:pPr marL="514350" indent="-514350">
              <a:buNone/>
            </a:pPr>
            <a:r>
              <a:rPr lang="tr-TR" sz="2000" b="1" dirty="0"/>
              <a:t>  2.Gözenekli olmayan ürünler: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.Boru                              </a:t>
            </a:r>
            <a:r>
              <a:rPr lang="tr-TR" sz="2000" b="1" dirty="0"/>
              <a:t>b</a:t>
            </a:r>
            <a:r>
              <a:rPr lang="tr-TR" sz="2000" dirty="0"/>
              <a:t>.Porselen</a:t>
            </a:r>
          </a:p>
          <a:p>
            <a:pPr marL="514350" indent="-514350">
              <a:buNone/>
            </a:pPr>
            <a:r>
              <a:rPr lang="tr-TR" sz="2000" b="1" dirty="0"/>
              <a:t>B. Kullanılışlarına Göre: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</a:t>
            </a:r>
            <a:r>
              <a:rPr lang="tr-TR" sz="2000" b="1" dirty="0"/>
              <a:t>1</a:t>
            </a:r>
            <a:r>
              <a:rPr lang="tr-TR" sz="2000" dirty="0"/>
              <a:t>.Seramik </a:t>
            </a:r>
            <a:r>
              <a:rPr lang="tr-TR" sz="2000" dirty="0" err="1"/>
              <a:t>Sanayii</a:t>
            </a:r>
            <a:endParaRPr lang="tr-TR" sz="2000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.İnşaat </a:t>
            </a:r>
            <a:r>
              <a:rPr lang="tr-TR" sz="2000" dirty="0" err="1"/>
              <a:t>sanayii</a:t>
            </a:r>
            <a:r>
              <a:rPr lang="tr-TR" sz="2000" dirty="0"/>
              <a:t> </a:t>
            </a:r>
            <a:r>
              <a:rPr lang="tr-TR" sz="2000" dirty="0"/>
              <a:t>(sıhhi tesisat, kara fayans, kara seramik)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.Sofra eşyası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.İzolatör</a:t>
            </a:r>
          </a:p>
          <a:p>
            <a:pPr marL="514350" indent="-514350">
              <a:buNone/>
            </a:pPr>
            <a:r>
              <a:rPr lang="tr-TR" sz="2000" b="1" dirty="0"/>
              <a:t> </a:t>
            </a:r>
            <a:r>
              <a:rPr lang="tr-TR" sz="2000" b="1" dirty="0"/>
              <a:t> 2.Yalnız Pişmiş Toprak </a:t>
            </a:r>
            <a:r>
              <a:rPr lang="tr-TR" sz="2000" b="1" dirty="0" err="1"/>
              <a:t>Sanayii</a:t>
            </a:r>
            <a:endParaRPr lang="tr-TR" sz="2000" b="1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.Tuğla kiremit vb.          </a:t>
            </a:r>
            <a:r>
              <a:rPr lang="tr-TR" sz="2000" b="1" dirty="0"/>
              <a:t>b</a:t>
            </a:r>
            <a:r>
              <a:rPr lang="tr-TR" sz="2000" dirty="0"/>
              <a:t>.Ateş tuğlası</a:t>
            </a:r>
          </a:p>
        </p:txBody>
      </p:sp>
    </p:spTree>
    <p:extLst>
      <p:ext uri="{BB962C8B-B14F-4D97-AF65-F5344CB8AC3E}">
        <p14:creationId xmlns:p14="http://schemas.microsoft.com/office/powerpoint/2010/main" val="23916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pPr algn="ctr"/>
            <a:r>
              <a:rPr lang="tr-TR" b="1" dirty="0" smtClean="0"/>
              <a:t>Bugün </a:t>
            </a:r>
            <a:r>
              <a:rPr lang="tr-TR" b="1" dirty="0" err="1" smtClean="0"/>
              <a:t>Kapasİtelerİ</a:t>
            </a:r>
            <a:r>
              <a:rPr lang="tr-TR" b="1" dirty="0" smtClean="0"/>
              <a:t>/1 </a:t>
            </a:r>
            <a:r>
              <a:rPr lang="tr-TR" b="1" dirty="0" err="1" smtClean="0"/>
              <a:t>yIl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24034" y="1428735"/>
          <a:ext cx="8229600" cy="49292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153">
                <a:tc>
                  <a:txBody>
                    <a:bodyPr/>
                    <a:lstStyle/>
                    <a:p>
                      <a:r>
                        <a:rPr lang="tr-TR" sz="2800" b="0" dirty="0" smtClean="0"/>
                        <a:t>Kiremit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0" dirty="0" smtClean="0"/>
                        <a:t>3 000 000 000 adet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Tuğla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250 000 000 adet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Ateş Tuğlası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Sıhhi</a:t>
                      </a:r>
                      <a:r>
                        <a:rPr lang="tr-TR" sz="2800" baseline="0" dirty="0" smtClean="0"/>
                        <a:t> Tesisat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Fayans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Seramik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Sofra</a:t>
                      </a:r>
                      <a:r>
                        <a:rPr lang="tr-TR" sz="2800" baseline="0" dirty="0" smtClean="0"/>
                        <a:t> Eşyası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İzolatör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7500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5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KalİTesİne</a:t>
            </a:r>
            <a:r>
              <a:rPr lang="tr-TR" sz="2800" b="1" dirty="0"/>
              <a:t> </a:t>
            </a:r>
            <a:r>
              <a:rPr lang="tr-TR" sz="2800" b="1" dirty="0" err="1"/>
              <a:t>Etkİ</a:t>
            </a:r>
            <a:r>
              <a:rPr lang="tr-TR" sz="2800" b="1" dirty="0"/>
              <a:t> Yapan Faktörler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214422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SiO</a:t>
            </a:r>
            <a:r>
              <a:rPr lang="tr-TR" baseline="-25000" dirty="0" smtClean="0"/>
              <a:t>2</a:t>
            </a:r>
            <a:r>
              <a:rPr lang="tr-TR" dirty="0" smtClean="0"/>
              <a:t> Etkisi: Plastikliği azaltır, kuruma ve pişirme esnasında büzülmeyi azaltır, küçük taneler halinde değilse, parçalanma ve gerilme kuvvetini azaltır, </a:t>
            </a:r>
            <a:r>
              <a:rPr lang="tr-TR" dirty="0" err="1" smtClean="0"/>
              <a:t>refrakter</a:t>
            </a:r>
            <a:r>
              <a:rPr lang="tr-TR" dirty="0" smtClean="0"/>
              <a:t> özelliğini azaltır.</a:t>
            </a:r>
          </a:p>
          <a:p>
            <a:pPr marL="514350" indent="-514350">
              <a:buAutoNum type="arabicPeriod"/>
            </a:pPr>
            <a:r>
              <a:rPr lang="tr-TR" dirty="0" smtClean="0"/>
              <a:t>Al Bileşikleri (</a:t>
            </a:r>
            <a:r>
              <a:rPr lang="tr-TR" dirty="0" err="1" smtClean="0"/>
              <a:t>Gibsit</a:t>
            </a:r>
            <a:r>
              <a:rPr lang="tr-TR" dirty="0" smtClean="0"/>
              <a:t>, </a:t>
            </a:r>
            <a:r>
              <a:rPr lang="tr-TR" dirty="0" err="1" smtClean="0"/>
              <a:t>Diasper</a:t>
            </a:r>
            <a:r>
              <a:rPr lang="tr-TR" dirty="0" smtClean="0"/>
              <a:t>): Kilin plastikliğini azaltır, %0,1 </a:t>
            </a:r>
            <a:r>
              <a:rPr lang="tr-TR" dirty="0" err="1" smtClean="0"/>
              <a:t>alumini</a:t>
            </a:r>
            <a:r>
              <a:rPr lang="tr-TR" dirty="0" smtClean="0"/>
              <a:t> </a:t>
            </a:r>
            <a:r>
              <a:rPr lang="tr-TR" dirty="0" err="1" smtClean="0"/>
              <a:t>refrakterin</a:t>
            </a:r>
            <a:r>
              <a:rPr lang="tr-TR" dirty="0" smtClean="0"/>
              <a:t> </a:t>
            </a:r>
            <a:r>
              <a:rPr lang="tr-TR" dirty="0" err="1" smtClean="0"/>
              <a:t>max</a:t>
            </a:r>
            <a:r>
              <a:rPr lang="tr-TR" dirty="0" smtClean="0"/>
              <a:t>. Sıcaklığını 10</a:t>
            </a:r>
            <a:r>
              <a:rPr lang="tr-TR" dirty="0" smtClean="0">
                <a:cs typeface="Times New Roman"/>
              </a:rPr>
              <a:t>°C azaltır.</a:t>
            </a:r>
          </a:p>
          <a:p>
            <a:pPr marL="514350" indent="-514350">
              <a:buAutoNum type="arabicPeriod"/>
            </a:pP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Bileşikleri (</a:t>
            </a:r>
            <a:r>
              <a:rPr lang="tr-TR" dirty="0" err="1" smtClean="0">
                <a:cs typeface="Times New Roman"/>
              </a:rPr>
              <a:t>Ferrik</a:t>
            </a:r>
            <a:r>
              <a:rPr lang="tr-TR" dirty="0" smtClean="0">
                <a:cs typeface="Times New Roman"/>
              </a:rPr>
              <a:t> oksit,</a:t>
            </a:r>
            <a:r>
              <a:rPr lang="tr-TR" dirty="0" err="1" smtClean="0">
                <a:cs typeface="Times New Roman"/>
              </a:rPr>
              <a:t>Ferros</a:t>
            </a:r>
            <a:r>
              <a:rPr lang="tr-TR" dirty="0" smtClean="0">
                <a:cs typeface="Times New Roman"/>
              </a:rPr>
              <a:t> oksit, </a:t>
            </a:r>
            <a:r>
              <a:rPr lang="tr-TR" dirty="0" err="1" smtClean="0">
                <a:cs typeface="Times New Roman"/>
              </a:rPr>
              <a:t>Magnetik</a:t>
            </a:r>
            <a:r>
              <a:rPr lang="tr-TR" dirty="0" smtClean="0">
                <a:cs typeface="Times New Roman"/>
              </a:rPr>
              <a:t> demir oksit,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sülfatlar,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karbonatlar): Renkte değişmeyi etkiler, kilin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özelliğini azaltır, yanmış killerde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lekeleri oluşur, kaliteyi düşürür.</a:t>
            </a:r>
          </a:p>
          <a:p>
            <a:pPr marL="514350" indent="-514350">
              <a:buAutoNum type="arabicPeriod"/>
            </a:pPr>
            <a:r>
              <a:rPr lang="tr-TR" dirty="0" smtClean="0">
                <a:cs typeface="Times New Roman"/>
              </a:rPr>
              <a:t>Kalsiyumlu Mineraller (Kalsit, Aragonit, Çeşitli </a:t>
            </a:r>
            <a:r>
              <a:rPr lang="tr-TR" dirty="0" err="1" smtClean="0">
                <a:cs typeface="Times New Roman"/>
              </a:rPr>
              <a:t>Ca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Al’lu</a:t>
            </a:r>
            <a:r>
              <a:rPr lang="tr-TR" dirty="0" smtClean="0">
                <a:cs typeface="Times New Roman"/>
              </a:rPr>
              <a:t> Silikatlar, Jips): Al ve Si ile karışınca erime noktası düşer. </a:t>
            </a:r>
            <a:r>
              <a:rPr lang="tr-TR" dirty="0" err="1" smtClean="0">
                <a:cs typeface="Times New Roman"/>
              </a:rPr>
              <a:t>Vitrifikasyon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sıcaklığı azalır(camlaşma), yüksek </a:t>
            </a:r>
            <a:r>
              <a:rPr lang="tr-TR" dirty="0" err="1" smtClean="0">
                <a:cs typeface="Times New Roman"/>
              </a:rPr>
              <a:t>korasyon</a:t>
            </a:r>
            <a:r>
              <a:rPr lang="tr-TR" dirty="0" smtClean="0">
                <a:cs typeface="Times New Roman"/>
              </a:rPr>
              <a:t> özelliğinde, akışkan bir sıvı oluşturur. Sıvı soğursa camlaşır, büzülmeyi azaltır, kurumayı kolaylaştırır, rutubet </a:t>
            </a:r>
            <a:r>
              <a:rPr lang="tr-TR" dirty="0" err="1" smtClean="0">
                <a:cs typeface="Times New Roman"/>
              </a:rPr>
              <a:t>adsorbe</a:t>
            </a:r>
            <a:r>
              <a:rPr lang="tr-TR" dirty="0" smtClean="0">
                <a:cs typeface="Times New Roman"/>
              </a:rPr>
              <a:t> ederse genişleyerek parçalanır.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042813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686</Words>
  <Application>Microsoft Office PowerPoint</Application>
  <PresentationFormat>Geniş ekran</PresentationFormat>
  <Paragraphs>159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11</vt:i4>
      </vt:variant>
      <vt:variant>
        <vt:lpstr>Slayt Başlıkları</vt:lpstr>
      </vt:variant>
      <vt:variant>
        <vt:i4>11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Office Teması</vt:lpstr>
      <vt:lpstr>Gezinti</vt:lpstr>
      <vt:lpstr>1_Gezinti</vt:lpstr>
      <vt:lpstr>2_Gezinti</vt:lpstr>
      <vt:lpstr>3_Gezinti</vt:lpstr>
      <vt:lpstr>4_Gezinti</vt:lpstr>
      <vt:lpstr>5_Gezinti</vt:lpstr>
      <vt:lpstr>6_Gezinti</vt:lpstr>
      <vt:lpstr>7_Gezinti</vt:lpstr>
      <vt:lpstr>8_Gezinti</vt:lpstr>
      <vt:lpstr>9_Gezinti</vt:lpstr>
      <vt:lpstr>TOPRAK TEKNOLOJİSİ g</vt:lpstr>
      <vt:lpstr>TOPRAK TEKNOLOJİSİ</vt:lpstr>
      <vt:lpstr>Seramİk YapImInda KullanIlan Hammaddeler</vt:lpstr>
      <vt:lpstr>PowerPoint Sunusu</vt:lpstr>
      <vt:lpstr>SeramİK Sanayİnİn İçİnde Bulunduğu İş KollarI</vt:lpstr>
      <vt:lpstr>Özellİklerİne ve Kİl KullanImlarIna Göre BüyüK Endüstrİyel KullanIm Lİstesİ</vt:lpstr>
      <vt:lpstr>Seramİk Ürünlerİ</vt:lpstr>
      <vt:lpstr>Bugün Kapasİtelerİ/1 yIl</vt:lpstr>
      <vt:lpstr>Seramİk KalİTesİne Etkİ Yapan Faktörler</vt:lpstr>
      <vt:lpstr>Türkİye’dekİ Önemlİ Kİl Rezervlerİ, Yerlerİ ve Cİnslerİ</vt:lpstr>
      <vt:lpstr>SeramİKlerde KullanILan Hammaddelerİn KullanIm AlanlarI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10</cp:revision>
  <dcterms:created xsi:type="dcterms:W3CDTF">2020-04-28T13:24:15Z</dcterms:created>
  <dcterms:modified xsi:type="dcterms:W3CDTF">2020-04-28T13:31:33Z</dcterms:modified>
</cp:coreProperties>
</file>