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75" autoAdjust="0"/>
    <p:restoredTop sz="94660"/>
  </p:normalViewPr>
  <p:slideViewPr>
    <p:cSldViewPr snapToGrid="0">
      <p:cViewPr varScale="1">
        <p:scale>
          <a:sx n="91" d="100"/>
          <a:sy n="91" d="100"/>
        </p:scale>
        <p:origin x="140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9144000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9144000" cy="66484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2400" b="0" spc="-38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ctr">
              <a:buNone/>
              <a:defRPr sz="1350" cap="all" spc="150" baseline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900" indent="0" algn="ctr">
              <a:buNone/>
              <a:defRPr sz="18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E2072480-10DA-4FB4-BEAE-2A1DEA90F248}" type="datetimeFigureOut">
              <a:rPr lang="tr-TR" smtClean="0"/>
              <a:t>28.01.2020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320A84BC-3F9E-4B08-9743-FC4E27FA5126}" type="slidenum">
              <a:rPr lang="tr-TR" smtClean="0"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Resim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8544" y="826687"/>
            <a:ext cx="1145876" cy="1527835"/>
          </a:xfrm>
          <a:prstGeom prst="rect">
            <a:avLst/>
          </a:prstGeom>
        </p:spPr>
      </p:pic>
      <p:sp>
        <p:nvSpPr>
          <p:cNvPr id="12" name="Metin kutusu 11"/>
          <p:cNvSpPr txBox="1"/>
          <p:nvPr/>
        </p:nvSpPr>
        <p:spPr>
          <a:xfrm>
            <a:off x="2926709" y="1051996"/>
            <a:ext cx="393229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2400" b="0" dirty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Ankara Üniversitesi</a:t>
            </a:r>
          </a:p>
          <a:p>
            <a:pPr algn="ctr"/>
            <a:r>
              <a:rPr lang="tr-TR" sz="2400" b="0" dirty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Nallıhan</a:t>
            </a:r>
            <a:r>
              <a:rPr lang="tr-TR" sz="2400" b="0" baseline="0" dirty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Meslek Yüksekokulu</a:t>
            </a:r>
            <a:endParaRPr lang="tr-TR" sz="2400" b="0" dirty="0">
              <a:solidFill>
                <a:srgbClr val="20478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44147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72480-10DA-4FB4-BEAE-2A1DEA90F248}" type="datetimeFigureOut">
              <a:rPr lang="tr-TR" smtClean="0"/>
              <a:t>28.01.2020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A84BC-3F9E-4B08-9743-FC4E27FA512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663816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2302"/>
            <a:ext cx="1971675" cy="575989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2302"/>
            <a:ext cx="5800725" cy="5759898"/>
          </a:xfrm>
        </p:spPr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72480-10DA-4FB4-BEAE-2A1DEA90F248}" type="datetimeFigureOut">
              <a:rPr lang="tr-TR" smtClean="0"/>
              <a:t>28.01.2020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A84BC-3F9E-4B08-9743-FC4E27FA512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064294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E2072480-10DA-4FB4-BEAE-2A1DEA90F248}" type="datetimeFigureOut">
              <a:rPr lang="tr-TR" smtClean="0"/>
              <a:t>28.01.2020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320A84BC-3F9E-4B08-9743-FC4E27FA512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486828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2700" b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1350" cap="all" spc="150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E2072480-10DA-4FB4-BEAE-2A1DEA90F248}" type="datetimeFigureOut">
              <a:rPr lang="tr-TR" smtClean="0"/>
              <a:t>28.01.2020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320A84BC-3F9E-4B08-9743-FC4E27FA5126}" type="slidenum">
              <a:rPr lang="tr-TR" smtClean="0"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095071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5"/>
            <a:ext cx="3703320" cy="4023359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72480-10DA-4FB4-BEAE-2A1DEA90F248}" type="datetimeFigureOut">
              <a:rPr lang="tr-TR" smtClean="0"/>
              <a:t>28.01.2020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A84BC-3F9E-4B08-9743-FC4E27FA512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8345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1500" b="0" cap="all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5"/>
            <a:ext cx="3703320" cy="328676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1500" b="0" cap="all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72480-10DA-4FB4-BEAE-2A1DEA90F248}" type="datetimeFigureOut">
              <a:rPr lang="tr-TR" smtClean="0"/>
              <a:t>28.01.2020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A84BC-3F9E-4B08-9743-FC4E27FA512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976356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70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72480-10DA-4FB4-BEAE-2A1DEA90F248}" type="datetimeFigureOut">
              <a:rPr lang="tr-TR" smtClean="0"/>
              <a:t>28.01.2020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A84BC-3F9E-4B08-9743-FC4E27FA512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683866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72480-10DA-4FB4-BEAE-2A1DEA90F248}" type="datetimeFigureOut">
              <a:rPr lang="tr-TR" smtClean="0"/>
              <a:t>28.01.2020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A84BC-3F9E-4B08-9743-FC4E27FA512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46660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2700" b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>
            <a:lvl1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125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E2072480-10DA-4FB4-BEAE-2A1DEA90F248}" type="datetimeFigureOut">
              <a:rPr lang="tr-TR" smtClean="0"/>
              <a:t>28.01.2020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320A84BC-3F9E-4B08-9743-FC4E27FA512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272193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5234" cy="822960"/>
          </a:xfrm>
        </p:spPr>
        <p:txBody>
          <a:bodyPr tIns="0" bIns="0" anchor="b">
            <a:noAutofit/>
          </a:bodyPr>
          <a:lstStyle>
            <a:lvl1pPr>
              <a:defRPr sz="2700" b="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5907024"/>
            <a:ext cx="7584948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450"/>
              </a:spcAft>
              <a:buNone/>
              <a:defRPr sz="1125">
                <a:solidFill>
                  <a:srgbClr val="FFFFFF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72480-10DA-4FB4-BEAE-2A1DEA90F248}" type="datetimeFigureOut">
              <a:rPr lang="tr-TR" smtClean="0"/>
              <a:t>28.01.2020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A84BC-3F9E-4B08-9743-FC4E27FA512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59309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 dirty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5734"/>
            <a:ext cx="75438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E2072480-10DA-4FB4-BEAE-2A1DEA90F248}" type="datetimeFigureOut">
              <a:rPr lang="tr-TR" smtClean="0"/>
              <a:t>28.01.2020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 cap="all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88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320A84BC-3F9E-4B08-9743-FC4E27FA5126}" type="slidenum">
              <a:rPr lang="tr-TR" smtClean="0"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00855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685800" rtl="0" eaLnBrk="1" latinLnBrk="0" hangingPunct="1">
        <a:lnSpc>
          <a:spcPct val="85000"/>
        </a:lnSpc>
        <a:spcBef>
          <a:spcPct val="0"/>
        </a:spcBef>
        <a:buNone/>
        <a:defRPr sz="2700" kern="1200" spc="-38" baseline="0">
          <a:solidFill>
            <a:srgbClr val="204788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68580" indent="-68580" algn="l" defTabSz="685800" rtl="0" eaLnBrk="1" latinLnBrk="0" hangingPunct="1">
        <a:lnSpc>
          <a:spcPct val="90000"/>
        </a:lnSpc>
        <a:spcBef>
          <a:spcPts val="900"/>
        </a:spcBef>
        <a:spcAft>
          <a:spcPts val="15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15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288036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35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425196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562356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699516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825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975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125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275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eng.harran.edu.tr/~nbesli/ETK/PQS/PQS.html" TargetMode="External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hbogm.meb.gov.tr/mtao/1elektroteknik/unite3.pdf" TargetMode="External"/><Relationship Id="rId4" Type="http://schemas.openxmlformats.org/officeDocument/2006/relationships/hyperlink" Target="http://teknikbilimlermyo.istanbul.edu.tr/elektrik/wp-content/uploads/2015/03/B%C3%B6l%C3%BCm-7.pdf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-85755" y="1533525"/>
            <a:ext cx="9677900" cy="1019175"/>
          </a:xfrm>
        </p:spPr>
        <p:txBody>
          <a:bodyPr/>
          <a:lstStyle/>
          <a:p>
            <a:pPr algn="ctr"/>
            <a:endParaRPr lang="tr-TR" dirty="0">
              <a:solidFill>
                <a:schemeClr val="tx1"/>
              </a:solidFill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733678" y="3000375"/>
            <a:ext cx="8416632" cy="861420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tr-TR" sz="4000" b="1" dirty="0"/>
              <a:t>ALTERNATİF AKIM DEVRE ANALİZİ </a:t>
            </a:r>
            <a:endParaRPr lang="en-US" sz="4000" b="1"/>
          </a:p>
          <a:p>
            <a:r>
              <a:rPr lang="tr-TR" sz="4000" b="1" dirty="0"/>
              <a:t>7.HAFTA </a:t>
            </a:r>
            <a:endParaRPr lang="tr-TR" sz="4000" b="1">
              <a:solidFill>
                <a:schemeClr val="tx1"/>
              </a:solidFill>
            </a:endParaRPr>
          </a:p>
        </p:txBody>
      </p:sp>
      <p:pic>
        <p:nvPicPr>
          <p:cNvPr id="8" name="Resim 8">
            <a:extLst>
              <a:ext uri="{FF2B5EF4-FFF2-40B4-BE49-F238E27FC236}">
                <a16:creationId xmlns:a16="http://schemas.microsoft.com/office/drawing/2014/main" id="{F04581C6-9A5E-417B-B288-E8AC816B79C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81075" cy="1000125"/>
          </a:xfrm>
          <a:prstGeom prst="rect">
            <a:avLst/>
          </a:prstGeom>
        </p:spPr>
      </p:pic>
      <p:pic>
        <p:nvPicPr>
          <p:cNvPr id="10" name="Resim 10">
            <a:extLst>
              <a:ext uri="{FF2B5EF4-FFF2-40B4-BE49-F238E27FC236}">
                <a16:creationId xmlns:a16="http://schemas.microsoft.com/office/drawing/2014/main" id="{C301BA69-4443-4303-BB7E-F2F148DD4E3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51962" y="0"/>
            <a:ext cx="1000125" cy="1000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4425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2ABE7B6F-3028-42B8-8A3D-FDADBDC7AB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9697" y="859814"/>
            <a:ext cx="7055380" cy="779800"/>
          </a:xfrm>
        </p:spPr>
        <p:txBody>
          <a:bodyPr>
            <a:normAutofit fontScale="90000"/>
          </a:bodyPr>
          <a:lstStyle/>
          <a:p>
            <a:pPr algn="ctr"/>
            <a:r>
              <a:rPr lang="tr-TR" sz="5400" b="1" u="sng" dirty="0">
                <a:solidFill>
                  <a:srgbClr val="4FB8C1"/>
                </a:solidFill>
              </a:rPr>
              <a:t>KAYNAKÇA</a:t>
            </a:r>
            <a:r>
              <a:rPr lang="tr-TR" sz="5400" b="1" dirty="0">
                <a:solidFill>
                  <a:srgbClr val="4FB8C1"/>
                </a:solidFill>
              </a:rPr>
              <a:t> </a:t>
            </a:r>
            <a:endParaRPr lang="tr-TR" dirty="0"/>
          </a:p>
        </p:txBody>
      </p:sp>
      <p:pic>
        <p:nvPicPr>
          <p:cNvPr id="4" name="Resim 4">
            <a:extLst>
              <a:ext uri="{FF2B5EF4-FFF2-40B4-BE49-F238E27FC236}">
                <a16:creationId xmlns:a16="http://schemas.microsoft.com/office/drawing/2014/main" id="{05747265-32B0-4363-9D1C-696D7F8D22F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099794" y="0"/>
            <a:ext cx="1028700" cy="1028700"/>
          </a:xfrm>
          <a:prstGeom prst="rect">
            <a:avLst/>
          </a:prstGeom>
        </p:spPr>
      </p:pic>
      <p:pic>
        <p:nvPicPr>
          <p:cNvPr id="6" name="Resim 6">
            <a:extLst>
              <a:ext uri="{FF2B5EF4-FFF2-40B4-BE49-F238E27FC236}">
                <a16:creationId xmlns:a16="http://schemas.microsoft.com/office/drawing/2014/main" id="{65F7E8EF-B56E-44AA-9DFC-4F635A295D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028700" cy="1028700"/>
          </a:xfrm>
          <a:prstGeom prst="rect">
            <a:avLst/>
          </a:prstGeom>
        </p:spPr>
      </p:pic>
      <p:sp>
        <p:nvSpPr>
          <p:cNvPr id="3" name="Metin kutusu 2">
            <a:extLst>
              <a:ext uri="{FF2B5EF4-FFF2-40B4-BE49-F238E27FC236}">
                <a16:creationId xmlns:a16="http://schemas.microsoft.com/office/drawing/2014/main" id="{2AF66D25-8335-4FAD-A465-3A60D234194E}"/>
              </a:ext>
            </a:extLst>
          </p:cNvPr>
          <p:cNvSpPr txBox="1"/>
          <p:nvPr/>
        </p:nvSpPr>
        <p:spPr>
          <a:xfrm>
            <a:off x="1048776" y="2112841"/>
            <a:ext cx="7236911" cy="3970318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tr-TR" dirty="0">
                <a:hlinkClick r:id="rId3"/>
              </a:rPr>
              <a:t>http://eng.harran.edu.tr/~nbesli/ETK/PQS/PQS.html</a:t>
            </a:r>
            <a:endParaRPr lang="tr-TR" dirty="0"/>
          </a:p>
          <a:p>
            <a:pPr algn="ctr"/>
            <a:endParaRPr lang="tr-TR" dirty="0"/>
          </a:p>
          <a:p>
            <a:pPr algn="ctr"/>
            <a:r>
              <a:rPr lang="tr-TR" dirty="0">
                <a:hlinkClick r:id="rId4"/>
              </a:rPr>
              <a:t>http://teknikbilimlermyo.istanbul.edu.tr/elektrik/wp-content/uploads/2015/03/B%C3%B6l%C3%BCm-7.pdf</a:t>
            </a:r>
            <a:endParaRPr lang="tr-TR" dirty="0"/>
          </a:p>
          <a:p>
            <a:pPr algn="ctr"/>
            <a:endParaRPr lang="tr-TR" dirty="0"/>
          </a:p>
          <a:p>
            <a:pPr algn="ctr"/>
            <a:r>
              <a:rPr lang="tr-TR" dirty="0"/>
              <a:t>Prof. </a:t>
            </a:r>
            <a:r>
              <a:rPr lang="tr-TR" dirty="0" err="1"/>
              <a:t>Dr</a:t>
            </a:r>
            <a:r>
              <a:rPr lang="tr-TR" dirty="0"/>
              <a:t> . Arifoğlu , U.</a:t>
            </a:r>
            <a:endParaRPr lang="en-US" dirty="0"/>
          </a:p>
          <a:p>
            <a:pPr algn="ctr"/>
            <a:r>
              <a:rPr lang="tr-TR" dirty="0"/>
              <a:t> (Elektrik-Elektronik Mühendisliğinin Temelleri </a:t>
            </a:r>
            <a:endParaRPr lang="en-US" dirty="0"/>
          </a:p>
          <a:p>
            <a:pPr algn="ctr"/>
            <a:r>
              <a:rPr lang="tr-TR" dirty="0"/>
              <a:t>Alternatif Akım Devreleri Cilt-II </a:t>
            </a:r>
            <a:endParaRPr lang="en-US" dirty="0"/>
          </a:p>
          <a:p>
            <a:pPr algn="ctr"/>
            <a:r>
              <a:rPr lang="tr-TR" dirty="0"/>
              <a:t>Alfa Basım Yayın Dağıtım Ltd. Şti. </a:t>
            </a:r>
            <a:endParaRPr lang="en-US" dirty="0"/>
          </a:p>
          <a:p>
            <a:pPr algn="ctr"/>
            <a:r>
              <a:rPr lang="tr-TR" dirty="0"/>
              <a:t>5. Basım Şubat 2012 )</a:t>
            </a:r>
            <a:endParaRPr lang="en-US" dirty="0"/>
          </a:p>
          <a:p>
            <a:pPr algn="ctr"/>
            <a:endParaRPr lang="tr-TR" dirty="0"/>
          </a:p>
          <a:p>
            <a:pPr algn="ctr"/>
            <a:r>
              <a:rPr lang="tr-TR" dirty="0">
                <a:hlinkClick r:id="rId5"/>
              </a:rPr>
              <a:t>http://hbogm.meb.gov.tr/mtao/1elektroteknik/unite3.pdf</a:t>
            </a:r>
          </a:p>
          <a:p>
            <a:pPr algn="ctr"/>
            <a:endParaRPr lang="tr-TR" dirty="0"/>
          </a:p>
          <a:p>
            <a:pPr algn="ctr"/>
            <a:r>
              <a:rPr lang="tr-TR" dirty="0"/>
              <a:t>https://www.youtube.com/watch?v=ZOMVMIAgKXE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78450692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7BA7CC74-CBFD-4172-A928-99A80776AE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9175" y="1038225"/>
            <a:ext cx="7053542" cy="759044"/>
          </a:xfrm>
        </p:spPr>
        <p:txBody>
          <a:bodyPr>
            <a:normAutofit fontScale="90000"/>
          </a:bodyPr>
          <a:lstStyle/>
          <a:p>
            <a:r>
              <a:rPr lang="tr-TR" sz="5400" b="1" u="sng" cap="all" dirty="0">
                <a:solidFill>
                  <a:srgbClr val="4FB8C1"/>
                </a:solidFill>
              </a:rPr>
              <a:t>İçindekiler</a:t>
            </a:r>
            <a:endParaRPr lang="tr-TR" sz="5400" dirty="0">
              <a:solidFill>
                <a:srgbClr val="4FB8C1"/>
              </a:solidFill>
            </a:endParaRP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860051EC-312D-45CD-9A04-FCA632FE57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2162175"/>
            <a:ext cx="6919080" cy="2945410"/>
          </a:xfrm>
        </p:spPr>
        <p:txBody>
          <a:bodyPr vert="horz" lIns="91440" tIns="45720" rIns="91440" bIns="45720" rtlCol="0" anchor="t">
            <a:normAutofit/>
          </a:bodyPr>
          <a:lstStyle/>
          <a:p>
            <a:endParaRPr lang="tr-TR" sz="3200" b="1" dirty="0" smtClean="0"/>
          </a:p>
          <a:p>
            <a:r>
              <a:rPr lang="tr-TR" sz="3200" b="1" dirty="0" smtClean="0"/>
              <a:t>Paralel </a:t>
            </a:r>
            <a:r>
              <a:rPr lang="tr-TR" sz="3200" b="1" dirty="0"/>
              <a:t>Bağlı R-L-C Devreleri </a:t>
            </a:r>
            <a:endParaRPr lang="tr-TR" dirty="0"/>
          </a:p>
          <a:p>
            <a:r>
              <a:rPr lang="tr-TR" sz="3200" b="1" dirty="0"/>
              <a:t>Empedans hesaplaması </a:t>
            </a:r>
          </a:p>
          <a:p>
            <a:r>
              <a:rPr lang="tr-TR" sz="3200" b="1" dirty="0" err="1"/>
              <a:t>Ohm</a:t>
            </a:r>
            <a:r>
              <a:rPr lang="tr-TR" sz="3200" b="1" dirty="0"/>
              <a:t> kanunun uygulanması </a:t>
            </a:r>
          </a:p>
          <a:p>
            <a:r>
              <a:rPr lang="tr-TR" sz="3200" b="1" dirty="0"/>
              <a:t>Örnek problem çözümleri </a:t>
            </a:r>
          </a:p>
          <a:p>
            <a:pPr marL="0" indent="0">
              <a:buNone/>
            </a:pPr>
            <a:endParaRPr lang="tr-TR" dirty="0"/>
          </a:p>
        </p:txBody>
      </p:sp>
      <p:pic>
        <p:nvPicPr>
          <p:cNvPr id="5" name="Resim 8">
            <a:extLst>
              <a:ext uri="{FF2B5EF4-FFF2-40B4-BE49-F238E27FC236}">
                <a16:creationId xmlns:a16="http://schemas.microsoft.com/office/drawing/2014/main" id="{2287F7ED-9BFB-49FB-90F2-E13A07E9651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137" y="0"/>
            <a:ext cx="981075" cy="1000125"/>
          </a:xfrm>
          <a:prstGeom prst="rect">
            <a:avLst/>
          </a:prstGeom>
        </p:spPr>
      </p:pic>
      <p:pic>
        <p:nvPicPr>
          <p:cNvPr id="7" name="Resim 10">
            <a:extLst>
              <a:ext uri="{FF2B5EF4-FFF2-40B4-BE49-F238E27FC236}">
                <a16:creationId xmlns:a16="http://schemas.microsoft.com/office/drawing/2014/main" id="{FDD4EF46-82D3-428A-A3B5-410DD4BB55D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37585" y="0"/>
            <a:ext cx="1000125" cy="1000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46172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628E458A-AF44-484E-9832-AAE8A6967B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5998" y="992038"/>
            <a:ext cx="8265727" cy="1400175"/>
          </a:xfrm>
        </p:spPr>
        <p:txBody>
          <a:bodyPr/>
          <a:lstStyle/>
          <a:p>
            <a:r>
              <a:rPr lang="tr-TR" b="1" u="sng" dirty="0">
                <a:solidFill>
                  <a:srgbClr val="4FB8C1"/>
                </a:solidFill>
              </a:rPr>
              <a:t>Paralel Bağlı R-L-C Devreleri</a:t>
            </a:r>
            <a:r>
              <a:rPr lang="tr-TR" b="1" dirty="0">
                <a:solidFill>
                  <a:srgbClr val="4FB8C1"/>
                </a:solidFill>
              </a:rPr>
              <a:t> 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EE051FC4-15EE-400A-89BE-3D6A1AEA6B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tr-TR" b="1" dirty="0"/>
              <a:t> </a:t>
            </a:r>
            <a:endParaRPr lang="tr-TR" b="1" dirty="0" smtClean="0"/>
          </a:p>
          <a:p>
            <a:endParaRPr lang="tr-TR" b="1" dirty="0"/>
          </a:p>
          <a:p>
            <a:r>
              <a:rPr lang="tr-TR" b="1" dirty="0" smtClean="0"/>
              <a:t>Paralel </a:t>
            </a:r>
            <a:r>
              <a:rPr lang="tr-TR" b="1" dirty="0"/>
              <a:t>R‐L‐C Devresi </a:t>
            </a:r>
          </a:p>
          <a:p>
            <a:pPr>
              <a:buClr>
                <a:srgbClr val="8AD0D6"/>
              </a:buClr>
            </a:pPr>
            <a:r>
              <a:rPr lang="tr-TR" b="1" dirty="0"/>
              <a:t> Paralel R‐L‐C devresinde direnç, bobin ve kondansatör, A.C gerilim kaynağı ile paralel bağlanır. </a:t>
            </a:r>
          </a:p>
          <a:p>
            <a:pPr>
              <a:buClr>
                <a:srgbClr val="8AD0D6"/>
              </a:buClr>
            </a:pPr>
            <a:r>
              <a:rPr lang="tr-TR" b="1" dirty="0"/>
              <a:t> Direnç akımı, devre gerilimi ile aynı fazdadır. </a:t>
            </a:r>
          </a:p>
          <a:p>
            <a:pPr>
              <a:buClr>
                <a:srgbClr val="8AD0D6"/>
              </a:buClr>
            </a:pPr>
            <a:r>
              <a:rPr lang="tr-TR" b="1" dirty="0"/>
              <a:t> Bobin akımı, devre geriliminde 90° derece geri fazdadır. </a:t>
            </a:r>
          </a:p>
          <a:p>
            <a:pPr>
              <a:buClr>
                <a:srgbClr val="8AD0D6"/>
              </a:buClr>
            </a:pPr>
            <a:r>
              <a:rPr lang="tr-TR" b="1" dirty="0"/>
              <a:t> Kondansatör akımı, devre akımından 90° derece ileri fazdadır. </a:t>
            </a:r>
          </a:p>
          <a:p>
            <a:pPr>
              <a:buClr>
                <a:srgbClr val="8AD0D6"/>
              </a:buClr>
            </a:pPr>
            <a:r>
              <a:rPr lang="tr-TR" b="1" dirty="0"/>
              <a:t> Toplam akım ile gerilim arasında α  açısı kadar faz farkı vardır.</a:t>
            </a:r>
          </a:p>
        </p:txBody>
      </p:sp>
      <p:pic>
        <p:nvPicPr>
          <p:cNvPr id="5" name="Resim 8">
            <a:extLst>
              <a:ext uri="{FF2B5EF4-FFF2-40B4-BE49-F238E27FC236}">
                <a16:creationId xmlns:a16="http://schemas.microsoft.com/office/drawing/2014/main" id="{E1E6B1A1-A48C-4AD6-B7D5-BF854DB5AE6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754" y="0"/>
            <a:ext cx="981075" cy="1000125"/>
          </a:xfrm>
          <a:prstGeom prst="rect">
            <a:avLst/>
          </a:prstGeom>
        </p:spPr>
      </p:pic>
      <p:pic>
        <p:nvPicPr>
          <p:cNvPr id="7" name="Resim 10">
            <a:extLst>
              <a:ext uri="{FF2B5EF4-FFF2-40B4-BE49-F238E27FC236}">
                <a16:creationId xmlns:a16="http://schemas.microsoft.com/office/drawing/2014/main" id="{E5C73E44-CB16-4E60-87F5-BD0CD81EC86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37584" y="0"/>
            <a:ext cx="1000125" cy="1000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44883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A616C038-8672-405E-BBD6-77A4D92F01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5131" y="671643"/>
            <a:ext cx="8332032" cy="988991"/>
          </a:xfrm>
        </p:spPr>
        <p:txBody>
          <a:bodyPr/>
          <a:lstStyle/>
          <a:p>
            <a:r>
              <a:rPr lang="tr-TR" b="1" u="sng" dirty="0">
                <a:solidFill>
                  <a:srgbClr val="4FB8C1"/>
                </a:solidFill>
              </a:rPr>
              <a:t>Paralel Bağlı R-L-C Devreleri</a:t>
            </a:r>
            <a:r>
              <a:rPr lang="tr-TR" b="1" dirty="0">
                <a:solidFill>
                  <a:srgbClr val="4FB8C1"/>
                </a:solidFill>
              </a:rPr>
              <a:t> </a:t>
            </a:r>
          </a:p>
        </p:txBody>
      </p:sp>
      <p:pic>
        <p:nvPicPr>
          <p:cNvPr id="4" name="Resim 4" descr="nesne içeren bir resim&#10;&#10;Yüksek güvenilirlikle oluşturulmuş açıklama">
            <a:extLst>
              <a:ext uri="{FF2B5EF4-FFF2-40B4-BE49-F238E27FC236}">
                <a16:creationId xmlns:a16="http://schemas.microsoft.com/office/drawing/2014/main" id="{27310817-6212-4604-A950-FB0919D5FD4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62100" y="2162504"/>
            <a:ext cx="6047297" cy="2543175"/>
          </a:xfrm>
          <a:prstGeom prst="rect">
            <a:avLst/>
          </a:prstGeom>
        </p:spPr>
      </p:pic>
      <p:pic>
        <p:nvPicPr>
          <p:cNvPr id="6" name="Resim 6" descr="nesne, gök içeren bir resim&#10;&#10;Yüksek güvenilirlikle oluşturulmuş açıklama">
            <a:extLst>
              <a:ext uri="{FF2B5EF4-FFF2-40B4-BE49-F238E27FC236}">
                <a16:creationId xmlns:a16="http://schemas.microsoft.com/office/drawing/2014/main" id="{55436A53-039F-4FE6-85F2-DBB8C4BFA77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62100" y="4324350"/>
            <a:ext cx="6057900" cy="960077"/>
          </a:xfrm>
          <a:prstGeom prst="rect">
            <a:avLst/>
          </a:prstGeom>
        </p:spPr>
      </p:pic>
      <p:pic>
        <p:nvPicPr>
          <p:cNvPr id="8" name="Resim 8" descr="nesne içeren bir resim&#10;&#10;Çok yüksek güvenilirlikle oluşturulmuş açıklama">
            <a:extLst>
              <a:ext uri="{FF2B5EF4-FFF2-40B4-BE49-F238E27FC236}">
                <a16:creationId xmlns:a16="http://schemas.microsoft.com/office/drawing/2014/main" id="{9D4B25AB-54AA-4EA4-A8C7-219E843D9A2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09725" y="5619750"/>
            <a:ext cx="6038850" cy="931608"/>
          </a:xfrm>
          <a:prstGeom prst="rect">
            <a:avLst/>
          </a:prstGeom>
        </p:spPr>
      </p:pic>
      <p:pic>
        <p:nvPicPr>
          <p:cNvPr id="3" name="Resim 8">
            <a:extLst>
              <a:ext uri="{FF2B5EF4-FFF2-40B4-BE49-F238E27FC236}">
                <a16:creationId xmlns:a16="http://schemas.microsoft.com/office/drawing/2014/main" id="{C66F4072-F42F-4BF2-BADC-6058F1F77E4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8754" y="0"/>
            <a:ext cx="981075" cy="1000125"/>
          </a:xfrm>
          <a:prstGeom prst="rect">
            <a:avLst/>
          </a:prstGeom>
        </p:spPr>
      </p:pic>
      <p:pic>
        <p:nvPicPr>
          <p:cNvPr id="5" name="Resim 10">
            <a:extLst>
              <a:ext uri="{FF2B5EF4-FFF2-40B4-BE49-F238E27FC236}">
                <a16:creationId xmlns:a16="http://schemas.microsoft.com/office/drawing/2014/main" id="{0CF232B5-539D-4DAE-AD5A-E57F04EB0BF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137584" y="0"/>
            <a:ext cx="1000125" cy="1000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48730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A8376CDA-DC45-42BB-B359-BDC04919D2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9572" y="530726"/>
            <a:ext cx="8341505" cy="1400175"/>
          </a:xfrm>
        </p:spPr>
        <p:txBody>
          <a:bodyPr/>
          <a:lstStyle/>
          <a:p>
            <a:r>
              <a:rPr lang="tr-TR" sz="4000" b="1" u="sng" dirty="0">
                <a:solidFill>
                  <a:srgbClr val="4FB8C1"/>
                </a:solidFill>
              </a:rPr>
              <a:t>Paralel Bağlı R-L-C Devreleri</a:t>
            </a:r>
            <a:r>
              <a:rPr lang="tr-TR" sz="4000" b="1" dirty="0">
                <a:solidFill>
                  <a:srgbClr val="4FB8C1"/>
                </a:solidFill>
              </a:rPr>
              <a:t> </a:t>
            </a:r>
            <a:r>
              <a:rPr lang="tr-TR" sz="4000" b="1" dirty="0">
                <a:solidFill>
                  <a:srgbClr val="4FB8C1"/>
                </a:solidFill>
                <a:latin typeface="Century Gothic"/>
                <a:cs typeface="+mj-ea"/>
              </a:rPr>
              <a:t/>
            </a:r>
            <a:br>
              <a:rPr lang="tr-TR" sz="4000" b="1" dirty="0">
                <a:solidFill>
                  <a:srgbClr val="4FB8C1"/>
                </a:solidFill>
                <a:latin typeface="Century Gothic"/>
                <a:cs typeface="+mj-ea"/>
              </a:rPr>
            </a:br>
            <a:endParaRPr lang="tr-TR" sz="4000">
              <a:solidFill>
                <a:srgbClr val="4FB8C1"/>
              </a:solidFill>
            </a:endParaRPr>
          </a:p>
        </p:txBody>
      </p:sp>
      <p:sp>
        <p:nvSpPr>
          <p:cNvPr id="7" name="İçerik Yer Tutucusu 6">
            <a:extLst>
              <a:ext uri="{FF2B5EF4-FFF2-40B4-BE49-F238E27FC236}">
                <a16:creationId xmlns:a16="http://schemas.microsoft.com/office/drawing/2014/main" id="{631DA423-4991-46A6-A8B4-DC386135DB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" y="1400175"/>
            <a:ext cx="5545875" cy="5530850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tr-TR" b="1" dirty="0">
                <a:latin typeface="Calibri"/>
              </a:rPr>
              <a:t> </a:t>
            </a:r>
            <a:endParaRPr lang="tr-TR" b="1" dirty="0" smtClean="0">
              <a:latin typeface="Calibri"/>
            </a:endParaRPr>
          </a:p>
          <a:p>
            <a:pPr marL="0" indent="0">
              <a:buNone/>
            </a:pPr>
            <a:r>
              <a:rPr lang="tr-TR" b="1" dirty="0" smtClean="0">
                <a:latin typeface="Calibri"/>
              </a:rPr>
              <a:t>Örnek</a:t>
            </a:r>
            <a:r>
              <a:rPr lang="tr-TR" b="1" dirty="0">
                <a:latin typeface="Calibri"/>
              </a:rPr>
              <a:t>:  Yandaki şekilde bir paralel R‐L‐C devresi verilmiştir. </a:t>
            </a:r>
            <a:endParaRPr lang="tr-TR" b="1" dirty="0">
              <a:latin typeface="Calibri"/>
              <a:cs typeface="Calibri"/>
            </a:endParaRPr>
          </a:p>
          <a:p>
            <a:pPr marL="0" indent="0">
              <a:buClr>
                <a:srgbClr val="8AD0D6"/>
              </a:buClr>
              <a:buNone/>
            </a:pPr>
            <a:r>
              <a:rPr lang="tr-TR" b="1" dirty="0">
                <a:latin typeface="Calibri"/>
              </a:rPr>
              <a:t> A) Direnç üzerinden akan akımı hesaplayınız. </a:t>
            </a:r>
            <a:endParaRPr lang="tr-TR" b="1" dirty="0">
              <a:latin typeface="Calibri"/>
              <a:cs typeface="Calibri"/>
            </a:endParaRPr>
          </a:p>
          <a:p>
            <a:pPr marL="0" indent="0">
              <a:buClr>
                <a:srgbClr val="8AD0D6"/>
              </a:buClr>
              <a:buNone/>
            </a:pPr>
            <a:r>
              <a:rPr lang="tr-TR" b="1" dirty="0">
                <a:latin typeface="Calibri"/>
              </a:rPr>
              <a:t> B) Bobin üzerinden akan akımı hesaplayınız. </a:t>
            </a:r>
            <a:endParaRPr lang="tr-TR" b="1" dirty="0">
              <a:latin typeface="Calibri"/>
              <a:cs typeface="Calibri"/>
            </a:endParaRPr>
          </a:p>
          <a:p>
            <a:pPr marL="0" indent="0">
              <a:buClr>
                <a:srgbClr val="8AD0D6"/>
              </a:buClr>
              <a:buNone/>
            </a:pPr>
            <a:r>
              <a:rPr lang="tr-TR" b="1" dirty="0">
                <a:latin typeface="Calibri"/>
              </a:rPr>
              <a:t> C) Kondansatör üzerinden akan akımı hesaplayınız. </a:t>
            </a:r>
            <a:endParaRPr lang="tr-TR" b="1" dirty="0">
              <a:latin typeface="Calibri"/>
              <a:cs typeface="Calibri"/>
            </a:endParaRPr>
          </a:p>
          <a:p>
            <a:pPr marL="0" indent="0">
              <a:buClr>
                <a:srgbClr val="8AD0D6"/>
              </a:buClr>
              <a:buNone/>
            </a:pPr>
            <a:r>
              <a:rPr lang="tr-TR" b="1" dirty="0">
                <a:latin typeface="Calibri"/>
              </a:rPr>
              <a:t> D) Devrenin ana kol akımını hesaplayınız. </a:t>
            </a:r>
          </a:p>
          <a:p>
            <a:pPr marL="0" indent="0">
              <a:buNone/>
            </a:pPr>
            <a:r>
              <a:rPr lang="tr-TR" b="1" dirty="0">
                <a:latin typeface="Calibri"/>
              </a:rPr>
              <a:t> E) Devrenin empedansını hesaplayınız. </a:t>
            </a:r>
            <a:endParaRPr lang="tr-TR" b="1" dirty="0">
              <a:latin typeface="Calibri"/>
              <a:cs typeface="Calibri"/>
            </a:endParaRPr>
          </a:p>
          <a:p>
            <a:pPr marL="0" indent="0">
              <a:buNone/>
            </a:pPr>
            <a:r>
              <a:rPr lang="tr-TR" b="1" dirty="0">
                <a:latin typeface="Calibri"/>
                <a:cs typeface="Calibri"/>
              </a:rPr>
              <a:t> </a:t>
            </a:r>
            <a:r>
              <a:rPr lang="tr-TR" b="1" dirty="0">
                <a:latin typeface="Calibri"/>
              </a:rPr>
              <a:t>F) Akım ile gerilim arasındaki faz açısını hesaplayınız.</a:t>
            </a:r>
            <a:endParaRPr lang="tr-TR" b="1" dirty="0">
              <a:latin typeface="Calibri"/>
              <a:cs typeface="Calibri"/>
            </a:endParaRPr>
          </a:p>
        </p:txBody>
      </p:sp>
      <p:pic>
        <p:nvPicPr>
          <p:cNvPr id="10" name="Resim 10" descr="nesne içeren bir resim&#10;&#10;Yüksek güvenilirlikle oluşturulmuş açıklama">
            <a:extLst>
              <a:ext uri="{FF2B5EF4-FFF2-40B4-BE49-F238E27FC236}">
                <a16:creationId xmlns:a16="http://schemas.microsoft.com/office/drawing/2014/main" id="{45EAB7AF-207D-402B-B903-7B4C91882BE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20686" y="1930901"/>
            <a:ext cx="3719513" cy="1767545"/>
          </a:xfrm>
          <a:prstGeom prst="rect">
            <a:avLst/>
          </a:prstGeom>
        </p:spPr>
      </p:pic>
      <p:pic>
        <p:nvPicPr>
          <p:cNvPr id="3" name="Resim 8">
            <a:extLst>
              <a:ext uri="{FF2B5EF4-FFF2-40B4-BE49-F238E27FC236}">
                <a16:creationId xmlns:a16="http://schemas.microsoft.com/office/drawing/2014/main" id="{14B92267-8B89-41D2-BB23-689EB72FC00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754" y="0"/>
            <a:ext cx="981075" cy="1000125"/>
          </a:xfrm>
          <a:prstGeom prst="rect">
            <a:avLst/>
          </a:prstGeom>
        </p:spPr>
      </p:pic>
      <p:pic>
        <p:nvPicPr>
          <p:cNvPr id="4" name="Resim 10">
            <a:extLst>
              <a:ext uri="{FF2B5EF4-FFF2-40B4-BE49-F238E27FC236}">
                <a16:creationId xmlns:a16="http://schemas.microsoft.com/office/drawing/2014/main" id="{B062805A-5279-4308-808E-F4C598E5970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37584" y="0"/>
            <a:ext cx="1000125" cy="1000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17590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EF469844-5E2F-4457-8797-3311B9A3AB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7548" y="667206"/>
            <a:ext cx="8171002" cy="988034"/>
          </a:xfrm>
        </p:spPr>
        <p:txBody>
          <a:bodyPr/>
          <a:lstStyle/>
          <a:p>
            <a:r>
              <a:rPr lang="tr-TR" sz="4000" b="1" u="sng" dirty="0">
                <a:solidFill>
                  <a:srgbClr val="4FB8C1"/>
                </a:solidFill>
              </a:rPr>
              <a:t>Paralel Bağlı R-L-C Devreleri</a:t>
            </a:r>
            <a:r>
              <a:rPr lang="tr-TR" sz="4000" b="1" dirty="0">
                <a:solidFill>
                  <a:srgbClr val="4FB8C1"/>
                </a:solidFill>
              </a:rPr>
              <a:t> </a:t>
            </a:r>
          </a:p>
        </p:txBody>
      </p:sp>
      <p:sp>
        <p:nvSpPr>
          <p:cNvPr id="4" name="Metin kutusu 3">
            <a:extLst>
              <a:ext uri="{FF2B5EF4-FFF2-40B4-BE49-F238E27FC236}">
                <a16:creationId xmlns:a16="http://schemas.microsoft.com/office/drawing/2014/main" id="{3730201E-16CE-4023-9400-7D062043DD0D}"/>
              </a:ext>
            </a:extLst>
          </p:cNvPr>
          <p:cNvSpPr txBox="1"/>
          <p:nvPr/>
        </p:nvSpPr>
        <p:spPr>
          <a:xfrm>
            <a:off x="-438301" y="1438275"/>
            <a:ext cx="2743200" cy="1384995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tr-TR" sz="2800" b="1" dirty="0" smtClean="0">
              <a:solidFill>
                <a:srgbClr val="4FB8C1"/>
              </a:solidFill>
            </a:endParaRPr>
          </a:p>
          <a:p>
            <a:pPr algn="ctr"/>
            <a:r>
              <a:rPr lang="tr-TR" sz="2800" b="1" dirty="0" smtClean="0">
                <a:solidFill>
                  <a:srgbClr val="4FB8C1"/>
                </a:solidFill>
              </a:rPr>
              <a:t>Çözüm</a:t>
            </a:r>
            <a:r>
              <a:rPr lang="tr-TR" sz="2800" b="1" dirty="0">
                <a:solidFill>
                  <a:srgbClr val="4FB8C1"/>
                </a:solidFill>
              </a:rPr>
              <a:t>:</a:t>
            </a:r>
          </a:p>
          <a:p>
            <a:pPr algn="ctr"/>
            <a:endParaRPr lang="tr-TR" sz="2800" b="1" dirty="0">
              <a:solidFill>
                <a:srgbClr val="4FB8C1"/>
              </a:solidFill>
            </a:endParaRPr>
          </a:p>
        </p:txBody>
      </p:sp>
      <p:pic>
        <p:nvPicPr>
          <p:cNvPr id="5" name="Resim 5">
            <a:extLst>
              <a:ext uri="{FF2B5EF4-FFF2-40B4-BE49-F238E27FC236}">
                <a16:creationId xmlns:a16="http://schemas.microsoft.com/office/drawing/2014/main" id="{D6ACAC2F-941A-4F54-8FD3-BC92D572102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8930" y="2239254"/>
            <a:ext cx="4305300" cy="1168031"/>
          </a:xfrm>
          <a:prstGeom prst="rect">
            <a:avLst/>
          </a:prstGeom>
        </p:spPr>
      </p:pic>
      <p:pic>
        <p:nvPicPr>
          <p:cNvPr id="7" name="Resim 7">
            <a:extLst>
              <a:ext uri="{FF2B5EF4-FFF2-40B4-BE49-F238E27FC236}">
                <a16:creationId xmlns:a16="http://schemas.microsoft.com/office/drawing/2014/main" id="{9B417A90-898D-473A-9004-CE38DAB3B21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4135" y="3594340"/>
            <a:ext cx="4287890" cy="1884363"/>
          </a:xfrm>
          <a:prstGeom prst="rect">
            <a:avLst/>
          </a:prstGeom>
        </p:spPr>
      </p:pic>
      <p:pic>
        <p:nvPicPr>
          <p:cNvPr id="9" name="Resim 9">
            <a:extLst>
              <a:ext uri="{FF2B5EF4-FFF2-40B4-BE49-F238E27FC236}">
                <a16:creationId xmlns:a16="http://schemas.microsoft.com/office/drawing/2014/main" id="{D04765B8-91D0-467C-9B48-8C850BCD9E7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6762" y="5565775"/>
            <a:ext cx="4297468" cy="1292225"/>
          </a:xfrm>
          <a:prstGeom prst="rect">
            <a:avLst/>
          </a:prstGeom>
        </p:spPr>
      </p:pic>
      <p:pic>
        <p:nvPicPr>
          <p:cNvPr id="11" name="Resim 11">
            <a:extLst>
              <a:ext uri="{FF2B5EF4-FFF2-40B4-BE49-F238E27FC236}">
                <a16:creationId xmlns:a16="http://schemas.microsoft.com/office/drawing/2014/main" id="{6A95408F-1F1B-4778-8627-E45F10936ED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164333" y="2061809"/>
            <a:ext cx="3729914" cy="4191000"/>
          </a:xfrm>
          <a:prstGeom prst="rect">
            <a:avLst/>
          </a:prstGeom>
        </p:spPr>
      </p:pic>
      <p:pic>
        <p:nvPicPr>
          <p:cNvPr id="3" name="Resim 8">
            <a:extLst>
              <a:ext uri="{FF2B5EF4-FFF2-40B4-BE49-F238E27FC236}">
                <a16:creationId xmlns:a16="http://schemas.microsoft.com/office/drawing/2014/main" id="{28A7DFED-2963-43B2-A25B-09DC734B103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8754" y="0"/>
            <a:ext cx="981075" cy="1000125"/>
          </a:xfrm>
          <a:prstGeom prst="rect">
            <a:avLst/>
          </a:prstGeom>
        </p:spPr>
      </p:pic>
      <p:pic>
        <p:nvPicPr>
          <p:cNvPr id="6" name="Resim 10">
            <a:extLst>
              <a:ext uri="{FF2B5EF4-FFF2-40B4-BE49-F238E27FC236}">
                <a16:creationId xmlns:a16="http://schemas.microsoft.com/office/drawing/2014/main" id="{80938AA5-E3C3-4C0C-9911-D12317CB7BB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137584" y="0"/>
            <a:ext cx="1000125" cy="1000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29215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5D470713-D757-4C5C-B619-CFD0E25917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0031" y="524235"/>
            <a:ext cx="8757371" cy="1115380"/>
          </a:xfrm>
        </p:spPr>
        <p:txBody>
          <a:bodyPr/>
          <a:lstStyle/>
          <a:p>
            <a:r>
              <a:rPr lang="tr-TR" sz="4000" b="1" u="sng" dirty="0">
                <a:solidFill>
                  <a:srgbClr val="4FB8C1"/>
                </a:solidFill>
              </a:rPr>
              <a:t>Paralel Bağlı R-L-C Devreleri</a:t>
            </a:r>
            <a:r>
              <a:rPr lang="tr-TR" sz="4000" b="1" dirty="0">
                <a:solidFill>
                  <a:srgbClr val="4FB8C1"/>
                </a:solidFill>
              </a:rPr>
              <a:t> 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E5F3783-72F6-4706-969F-76C1949360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0500" y="1228725"/>
            <a:ext cx="8631371" cy="4195763"/>
          </a:xfrm>
        </p:spPr>
        <p:txBody>
          <a:bodyPr vert="horz" lIns="91440" tIns="45720" rIns="91440" bIns="45720" rtlCol="0" anchor="t">
            <a:normAutofit/>
          </a:bodyPr>
          <a:lstStyle/>
          <a:p>
            <a:endParaRPr lang="tr-TR" sz="1800" b="1" dirty="0" smtClean="0">
              <a:solidFill>
                <a:srgbClr val="4FB8C1"/>
              </a:solidFill>
            </a:endParaRPr>
          </a:p>
          <a:p>
            <a:endParaRPr lang="tr-TR" sz="1800" b="1" dirty="0">
              <a:solidFill>
                <a:srgbClr val="4FB8C1"/>
              </a:solidFill>
            </a:endParaRPr>
          </a:p>
          <a:p>
            <a:r>
              <a:rPr lang="tr-TR" sz="1800" b="1" dirty="0" smtClean="0">
                <a:solidFill>
                  <a:srgbClr val="4FB8C1"/>
                </a:solidFill>
              </a:rPr>
              <a:t>Empedans </a:t>
            </a:r>
            <a:r>
              <a:rPr lang="tr-TR" sz="1800" b="1" dirty="0">
                <a:solidFill>
                  <a:srgbClr val="4FB8C1"/>
                </a:solidFill>
              </a:rPr>
              <a:t>:</a:t>
            </a:r>
            <a:r>
              <a:rPr lang="tr-TR" sz="1800" b="1" dirty="0"/>
              <a:t> Direnç ve </a:t>
            </a:r>
            <a:r>
              <a:rPr lang="tr-TR" sz="1800" b="1" dirty="0" err="1"/>
              <a:t>reaktansın</a:t>
            </a:r>
            <a:r>
              <a:rPr lang="tr-TR" sz="1800" b="1" dirty="0"/>
              <a:t> bileşkesinden oluşur. Alternatif akım bir empedans üzerinden geçtiği zaman, geçen akım ile gerilim düşümü arasında  0°   ile   90°   arasında bir faz farkı olabilir. Faz farkı sıfır olduğunda empedans tamamen </a:t>
            </a:r>
            <a:r>
              <a:rPr lang="tr-TR" sz="1800" b="1" dirty="0" err="1"/>
              <a:t>resistif</a:t>
            </a:r>
            <a:r>
              <a:rPr lang="tr-TR" sz="1800" b="1" dirty="0"/>
              <a:t> yani sadece direnç olur. Faz farkı 90° (pozitif veya negatif) olduğunda ise empedans</a:t>
            </a:r>
          </a:p>
          <a:p>
            <a:pPr marL="0" indent="0">
              <a:buClr>
                <a:srgbClr val="8AD0D6"/>
              </a:buClr>
              <a:buNone/>
            </a:pPr>
            <a:r>
              <a:rPr lang="tr-TR" sz="1800" b="1" dirty="0"/>
              <a:t>     ( </a:t>
            </a:r>
            <a:r>
              <a:rPr lang="tr-TR" sz="1800" b="1" dirty="0" err="1"/>
              <a:t>indüktif</a:t>
            </a:r>
            <a:r>
              <a:rPr lang="tr-TR" sz="1800" b="1" dirty="0"/>
              <a:t> (+90°) veya </a:t>
            </a:r>
            <a:r>
              <a:rPr lang="tr-TR" sz="1800" b="1" dirty="0" err="1"/>
              <a:t>kapasitif</a:t>
            </a:r>
            <a:r>
              <a:rPr lang="tr-TR" sz="1800" b="1" dirty="0"/>
              <a:t> (-90°) yani sadece </a:t>
            </a:r>
            <a:r>
              <a:rPr lang="tr-TR" sz="1800" b="1" dirty="0" err="1"/>
              <a:t>reaktans</a:t>
            </a:r>
            <a:r>
              <a:rPr lang="tr-TR" sz="1800" b="1" dirty="0"/>
              <a:t> olur. Empedans ''Z'' ile gösterilir ve birimi </a:t>
            </a:r>
            <a:r>
              <a:rPr lang="tr-TR" sz="1800" b="1" dirty="0" err="1"/>
              <a:t>ohm'dur</a:t>
            </a:r>
            <a:r>
              <a:rPr lang="tr-TR" sz="1800" b="1" dirty="0"/>
              <a:t>(Ω).</a:t>
            </a:r>
          </a:p>
          <a:p>
            <a:pPr marL="0" indent="0">
              <a:buNone/>
            </a:pPr>
            <a:r>
              <a:rPr lang="tr-TR" sz="1800" b="1" dirty="0"/>
              <a:t>İdeal direnç sadece rezistans(direnç) içerir , </a:t>
            </a:r>
            <a:r>
              <a:rPr lang="tr-TR" sz="1800" b="1" dirty="0" err="1"/>
              <a:t>reaktans</a:t>
            </a:r>
            <a:r>
              <a:rPr lang="tr-TR" sz="1800" b="1" dirty="0"/>
              <a:t> içermez . İdeal bobin (</a:t>
            </a:r>
            <a:r>
              <a:rPr lang="tr-TR" sz="1800" b="1" dirty="0" err="1"/>
              <a:t>inductor</a:t>
            </a:r>
            <a:r>
              <a:rPr lang="tr-TR" sz="1800" b="1" dirty="0"/>
              <a:t>) ve ideal </a:t>
            </a:r>
            <a:r>
              <a:rPr lang="tr-TR" sz="1800" b="1" dirty="0" err="1"/>
              <a:t>kapasitör</a:t>
            </a:r>
            <a:r>
              <a:rPr lang="tr-TR" sz="1800" b="1" dirty="0"/>
              <a:t> ( </a:t>
            </a:r>
            <a:r>
              <a:rPr lang="tr-TR" sz="1800" b="1" dirty="0" err="1"/>
              <a:t>capasitor</a:t>
            </a:r>
            <a:r>
              <a:rPr lang="tr-TR" sz="1800" b="1" dirty="0"/>
              <a:t>) sadece </a:t>
            </a:r>
            <a:r>
              <a:rPr lang="tr-TR" sz="1800" b="1" dirty="0" err="1"/>
              <a:t>reaktans</a:t>
            </a:r>
            <a:r>
              <a:rPr lang="tr-TR" sz="1800" b="1" dirty="0"/>
              <a:t> içerir , direnç içermez . Bütün devre elemanları empedans içerir . Empedans ise rezistans (direnç) ve </a:t>
            </a:r>
            <a:r>
              <a:rPr lang="tr-TR" sz="1800" b="1" dirty="0" err="1"/>
              <a:t>reaktansı</a:t>
            </a:r>
            <a:r>
              <a:rPr lang="tr-TR" sz="1800" b="1" dirty="0"/>
              <a:t> beraberce içerebilir . </a:t>
            </a:r>
          </a:p>
        </p:txBody>
      </p:sp>
      <p:pic>
        <p:nvPicPr>
          <p:cNvPr id="4" name="Resim 4" descr="ekran görüntüsü içeren bir resim&#10;&#10;Yüksek güvenilirlikle oluşturulmuş açıklama">
            <a:extLst>
              <a:ext uri="{FF2B5EF4-FFF2-40B4-BE49-F238E27FC236}">
                <a16:creationId xmlns:a16="http://schemas.microsoft.com/office/drawing/2014/main" id="{F5B0A6F6-DDD2-4BA8-A434-8C7BF15D5FD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3115" y="4860490"/>
            <a:ext cx="6701844" cy="1891759"/>
          </a:xfrm>
          <a:prstGeom prst="rect">
            <a:avLst/>
          </a:prstGeom>
        </p:spPr>
      </p:pic>
      <p:pic>
        <p:nvPicPr>
          <p:cNvPr id="6" name="Resim 8">
            <a:extLst>
              <a:ext uri="{FF2B5EF4-FFF2-40B4-BE49-F238E27FC236}">
                <a16:creationId xmlns:a16="http://schemas.microsoft.com/office/drawing/2014/main" id="{A6276F79-1084-4596-8DA1-2283D2CA6CF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754" y="0"/>
            <a:ext cx="981075" cy="1000125"/>
          </a:xfrm>
          <a:prstGeom prst="rect">
            <a:avLst/>
          </a:prstGeom>
        </p:spPr>
      </p:pic>
      <p:pic>
        <p:nvPicPr>
          <p:cNvPr id="8" name="Resim 10">
            <a:extLst>
              <a:ext uri="{FF2B5EF4-FFF2-40B4-BE49-F238E27FC236}">
                <a16:creationId xmlns:a16="http://schemas.microsoft.com/office/drawing/2014/main" id="{334D71F8-8565-4E4F-8FAE-F6A5F5582A2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37584" y="0"/>
            <a:ext cx="1000125" cy="1000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09322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61082302-56AD-4345-A565-B95BA5A81C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3517" y="984795"/>
            <a:ext cx="8590068" cy="665330"/>
          </a:xfrm>
        </p:spPr>
        <p:txBody>
          <a:bodyPr/>
          <a:lstStyle/>
          <a:p>
            <a:r>
              <a:rPr lang="tr-TR" sz="4000" b="1" u="sng" dirty="0">
                <a:solidFill>
                  <a:srgbClr val="4FB8C1"/>
                </a:solidFill>
              </a:rPr>
              <a:t>Paralel Bağlı R-L-C Devreleri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70CF4DA-ABB1-44AF-BA5B-A57D85D3B0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847042"/>
            <a:ext cx="7613236" cy="4195763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buNone/>
            </a:pPr>
            <a:endParaRPr lang="tr-TR" b="1" dirty="0" smtClean="0"/>
          </a:p>
          <a:p>
            <a:pPr>
              <a:buNone/>
            </a:pPr>
            <a:endParaRPr lang="tr-TR" b="1" dirty="0"/>
          </a:p>
          <a:p>
            <a:pPr>
              <a:buNone/>
            </a:pPr>
            <a:r>
              <a:rPr lang="tr-TR" b="1" dirty="0" smtClean="0"/>
              <a:t>  Empedans </a:t>
            </a:r>
            <a:r>
              <a:rPr lang="tr-TR" b="1" dirty="0"/>
              <a:t>faz açısı bir elaman üzerindeki gerilim ile ondan geçen akım arasındaki faz farkını(açısını) gösterir. İdeal Direnç için akım ile gerilim arasında faz farkı yoktur. Böylece faz açısı "0°" olur. İdeal Bobinde (</a:t>
            </a:r>
            <a:r>
              <a:rPr lang="tr-TR" b="1" dirty="0" err="1"/>
              <a:t>Inductor</a:t>
            </a:r>
            <a:r>
              <a:rPr lang="tr-TR" b="1" dirty="0"/>
              <a:t>) ise gerilim daima akımın 90° ilerisindedir. Bu yüzden faz farkını gösteren açı 'pozitif' tir. Böylece bobin empedansı </a:t>
            </a:r>
            <a:r>
              <a:rPr lang="tr-TR" b="1" dirty="0" err="1"/>
              <a:t>XL'in</a:t>
            </a:r>
            <a:r>
              <a:rPr lang="tr-TR" b="1" dirty="0"/>
              <a:t> faz açısı +90° '</a:t>
            </a:r>
            <a:r>
              <a:rPr lang="tr-TR" b="1" dirty="0" err="1"/>
              <a:t>dir</a:t>
            </a:r>
            <a:r>
              <a:rPr lang="tr-TR" b="1" dirty="0"/>
              <a:t>. İdeal kondansatör içinse akım gerilimin 90° ilerisindedir . Bu yüzden faz farkını gösteren açının faz açısı - 90° ' </a:t>
            </a:r>
            <a:r>
              <a:rPr lang="tr-TR" b="1" dirty="0" err="1"/>
              <a:t>dir</a:t>
            </a:r>
            <a:r>
              <a:rPr lang="tr-TR" b="1" dirty="0"/>
              <a:t> . </a:t>
            </a:r>
          </a:p>
          <a:p>
            <a:pPr>
              <a:buNone/>
            </a:pP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19910537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572FCAEC-08FC-4287-9AE6-33B573AEC4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4188" y="452438"/>
            <a:ext cx="8282707" cy="1157287"/>
          </a:xfrm>
        </p:spPr>
        <p:txBody>
          <a:bodyPr/>
          <a:lstStyle/>
          <a:p>
            <a:r>
              <a:rPr lang="tr-TR" b="1" u="sng" dirty="0"/>
              <a:t>Paralel Bağlı R-L-C Devreleri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674ED464-B23A-4003-90D8-65C998E1F3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38225" y="5372100"/>
            <a:ext cx="6710363" cy="1160570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tr-TR" dirty="0" err="1"/>
              <a:t>Kirchhoff</a:t>
            </a:r>
            <a:r>
              <a:rPr lang="tr-TR" dirty="0"/>
              <a:t> </a:t>
            </a:r>
            <a:r>
              <a:rPr lang="tr-TR" dirty="0" err="1"/>
              <a:t>Kanunlarıda</a:t>
            </a:r>
            <a:r>
              <a:rPr lang="tr-TR" dirty="0"/>
              <a:t> değerleri </a:t>
            </a:r>
            <a:r>
              <a:rPr lang="tr-TR" dirty="0" err="1"/>
              <a:t>komplex</a:t>
            </a:r>
            <a:r>
              <a:rPr lang="tr-TR" dirty="0"/>
              <a:t> veya kutupsal tutmak şartı ile empedans , gerilim ve akım için geçerlidir.</a:t>
            </a:r>
          </a:p>
        </p:txBody>
      </p:sp>
      <p:pic>
        <p:nvPicPr>
          <p:cNvPr id="4" name="Resim 4" descr="nesne içeren bir resim&#10;&#10;Yüksek güvenilirlikle oluşturulmuş açıklama">
            <a:extLst>
              <a:ext uri="{FF2B5EF4-FFF2-40B4-BE49-F238E27FC236}">
                <a16:creationId xmlns:a16="http://schemas.microsoft.com/office/drawing/2014/main" id="{90535571-1A1D-4C8B-B9C7-0E9290023BE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4600" y="2447925"/>
            <a:ext cx="3492393" cy="1651000"/>
          </a:xfrm>
          <a:prstGeom prst="rect">
            <a:avLst/>
          </a:prstGeom>
        </p:spPr>
      </p:pic>
      <p:sp>
        <p:nvSpPr>
          <p:cNvPr id="6" name="Metin kutusu 5">
            <a:extLst>
              <a:ext uri="{FF2B5EF4-FFF2-40B4-BE49-F238E27FC236}">
                <a16:creationId xmlns:a16="http://schemas.microsoft.com/office/drawing/2014/main" id="{BA06498F-B054-41C1-843A-70F395C42E82}"/>
              </a:ext>
            </a:extLst>
          </p:cNvPr>
          <p:cNvSpPr txBox="1"/>
          <p:nvPr/>
        </p:nvSpPr>
        <p:spPr>
          <a:xfrm>
            <a:off x="942975" y="1609725"/>
            <a:ext cx="7856924" cy="923330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>
                <a:cs typeface="Segoe UI"/>
              </a:rPr>
              <a:t>​</a:t>
            </a:r>
          </a:p>
          <a:p>
            <a:r>
              <a:rPr lang="tr-TR">
                <a:cs typeface="Segoe UI"/>
              </a:rPr>
              <a:t>Ac gerilimde Empedans için Ohm Kanunları geçerlidir.</a:t>
            </a:r>
            <a:r>
              <a:rPr lang="en-US">
                <a:cs typeface="Segoe UI"/>
              </a:rPr>
              <a:t>​</a:t>
            </a:r>
          </a:p>
          <a:p>
            <a:r>
              <a:rPr lang="tr-TR">
                <a:cs typeface="Segoe UI"/>
              </a:rPr>
              <a:t>​</a:t>
            </a:r>
          </a:p>
        </p:txBody>
      </p:sp>
    </p:spTree>
    <p:extLst>
      <p:ext uri="{BB962C8B-B14F-4D97-AF65-F5344CB8AC3E}">
        <p14:creationId xmlns:p14="http://schemas.microsoft.com/office/powerpoint/2010/main" val="36830909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NMYO Tema">
  <a:themeElements>
    <a:clrScheme name="Sıcak Mavi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Geçmişe bakış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eçmişe bakış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NMYO Tema" id="{3109E6BF-E65E-4E6F-9D13-38F18A5C6AAF}" vid="{35E7D8A0-46EF-400C-AC50-393CE5D6308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NMYO Tema</Template>
  <TotalTime>0</TotalTime>
  <Words>146</Words>
  <Application>Microsoft Office PowerPoint</Application>
  <PresentationFormat>Ekran Gösterisi (4:3)</PresentationFormat>
  <Paragraphs>59</Paragraphs>
  <Slides>10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5" baseType="lpstr">
      <vt:lpstr>Calibri</vt:lpstr>
      <vt:lpstr>Century Gothic</vt:lpstr>
      <vt:lpstr>Segoe UI</vt:lpstr>
      <vt:lpstr>Times New Roman</vt:lpstr>
      <vt:lpstr>NMYO Tema</vt:lpstr>
      <vt:lpstr>PowerPoint Sunusu</vt:lpstr>
      <vt:lpstr>İçindekiler</vt:lpstr>
      <vt:lpstr>Paralel Bağlı R-L-C Devreleri </vt:lpstr>
      <vt:lpstr>Paralel Bağlı R-L-C Devreleri </vt:lpstr>
      <vt:lpstr>Paralel Bağlı R-L-C Devreleri  </vt:lpstr>
      <vt:lpstr>Paralel Bağlı R-L-C Devreleri </vt:lpstr>
      <vt:lpstr>Paralel Bağlı R-L-C Devreleri </vt:lpstr>
      <vt:lpstr>Paralel Bağlı R-L-C Devreleri</vt:lpstr>
      <vt:lpstr>Paralel Bağlı R-L-C Devreleri</vt:lpstr>
      <vt:lpstr>KAYNAKÇA 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A.Ü. GAMA MYO.    Elektrik ve Enerji Bölümü</dc:title>
  <dc:creator/>
  <cp:lastModifiedBy/>
  <cp:revision>9</cp:revision>
  <dcterms:created xsi:type="dcterms:W3CDTF">2012-08-15T22:53:30Z</dcterms:created>
  <dcterms:modified xsi:type="dcterms:W3CDTF">2020-01-28T19:12:03Z</dcterms:modified>
</cp:coreProperties>
</file>