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6" r:id="rId4"/>
    <p:sldId id="265" r:id="rId5"/>
    <p:sldId id="264" r:id="rId6"/>
    <p:sldId id="263" r:id="rId7"/>
    <p:sldId id="262" r:id="rId8"/>
    <p:sldId id="259" r:id="rId9"/>
    <p:sldId id="261" r:id="rId10"/>
    <p:sldId id="260"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12940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20284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583595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835288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181765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039659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86238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55443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413670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42793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64011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546235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C43980D-AEB6-4D47-9B70-BE19A6E696C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95706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C43980D-AEB6-4D47-9B70-BE19A6E696C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2719855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3980D-AEB6-4D47-9B70-BE19A6E696C0}"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5284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203807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566482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C43980D-AEB6-4D47-9B70-BE19A6E696C0}"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D710C21-30E6-452D-816D-4ABB76F53E2A}" type="slidenum">
              <a:rPr lang="tr-TR" smtClean="0"/>
              <a:t>‹#›</a:t>
            </a:fld>
            <a:endParaRPr lang="tr-TR"/>
          </a:p>
        </p:txBody>
      </p:sp>
    </p:spTree>
    <p:extLst>
      <p:ext uri="{BB962C8B-B14F-4D97-AF65-F5344CB8AC3E}">
        <p14:creationId xmlns:p14="http://schemas.microsoft.com/office/powerpoint/2010/main" val="308563265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74055-7033-48FC-9FE4-96D7030E4CB0}"/>
              </a:ext>
            </a:extLst>
          </p:cNvPr>
          <p:cNvSpPr>
            <a:spLocks noGrp="1"/>
          </p:cNvSpPr>
          <p:nvPr>
            <p:ph type="ctrTitle"/>
          </p:nvPr>
        </p:nvSpPr>
        <p:spPr/>
        <p:txBody>
          <a:bodyPr>
            <a:normAutofit fontScale="90000"/>
          </a:bodyPr>
          <a:lstStyle/>
          <a:p>
            <a:pPr algn="ctr"/>
            <a:r>
              <a:rPr lang="tr-TR" sz="28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br>
              <a:rPr lang="tr-TR" sz="2800" dirty="0">
                <a:solidFill>
                  <a:schemeClr val="accent2">
                    <a:lumMod val="50000"/>
                  </a:schemeClr>
                </a:solidFill>
                <a:latin typeface="Comic Sans MS" panose="030F0702030302020204" pitchFamily="66" charset="0"/>
                <a:ea typeface="BIZ UDMincho Medium" panose="02020500000000000000" pitchFamily="17" charset="-128"/>
              </a:rPr>
            </a:br>
            <a:r>
              <a:rPr lang="tr-TR" sz="2800" dirty="0" err="1">
                <a:solidFill>
                  <a:schemeClr val="accent2">
                    <a:lumMod val="50000"/>
                  </a:schemeClr>
                </a:solidFill>
                <a:latin typeface="Comic Sans MS" panose="030F0702030302020204" pitchFamily="66" charset="0"/>
                <a:cs typeface="Times New Roman" panose="02020603050405020304" pitchFamily="18" charset="0"/>
              </a:rPr>
              <a:t>Vāmana</a:t>
            </a:r>
            <a:r>
              <a:rPr lang="tr-TR" sz="2800" dirty="0">
                <a:solidFill>
                  <a:schemeClr val="accent2">
                    <a:lumMod val="50000"/>
                  </a:schemeClr>
                </a:solidFill>
                <a:latin typeface="Comic Sans MS" panose="030F0702030302020204" pitchFamily="66" charset="0"/>
                <a:cs typeface="Times New Roman" panose="02020603050405020304" pitchFamily="18" charset="0"/>
              </a:rPr>
              <a:t> Bedenlenmesinin Doğumu-Yaratılışı </a:t>
            </a:r>
            <a:r>
              <a:rPr lang="tr-TR" sz="2800" dirty="0">
                <a:solidFill>
                  <a:schemeClr val="accent2">
                    <a:lumMod val="50000"/>
                  </a:schemeClr>
                </a:solidFill>
                <a:latin typeface="Comic Sans MS" panose="030F0702030302020204" pitchFamily="66" charset="0"/>
                <a:ea typeface="BIZ UDMincho Medium" panose="02020500000000000000" pitchFamily="17" charset="-128"/>
              </a:rPr>
              <a:t>Efsanesi</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r>
              <a:rPr lang="tr-TR" sz="2800" dirty="0">
                <a:solidFill>
                  <a:schemeClr val="accent2">
                    <a:lumMod val="50000"/>
                  </a:schemeClr>
                </a:solidFill>
                <a:latin typeface="Comic Sans MS" panose="030F0702030302020204" pitchFamily="66" charset="0"/>
                <a:ea typeface="BIZ UDMincho Medium" panose="02020500000000000000" pitchFamily="17" charset="-128"/>
              </a:rPr>
              <a:t>(</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Vamana</a:t>
            </a:r>
            <a:r>
              <a:rPr lang="tr-TR" sz="2800" dirty="0">
                <a:solidFill>
                  <a:schemeClr val="accent2">
                    <a:lumMod val="50000"/>
                  </a:schemeClr>
                </a:solidFill>
                <a:latin typeface="Comic Sans MS" panose="030F0702030302020204" pitchFamily="66" charset="0"/>
                <a:ea typeface="BIZ UDMincho Medium" panose="02020500000000000000" pitchFamily="17" charset="-128"/>
              </a:rPr>
              <a:t> </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800" dirty="0">
                <a:solidFill>
                  <a:schemeClr val="accent2">
                    <a:lumMod val="50000"/>
                  </a:schemeClr>
                </a:solidFill>
                <a:latin typeface="Comic Sans MS" panose="030F0702030302020204" pitchFamily="66" charset="0"/>
                <a:ea typeface="BIZ UDMincho Medium" panose="02020500000000000000" pitchFamily="17" charset="-128"/>
              </a:rPr>
              <a:t>)</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br>
              <a:rPr lang="tr-TR" sz="2800">
                <a:solidFill>
                  <a:schemeClr val="accent2">
                    <a:lumMod val="50000"/>
                  </a:schemeClr>
                </a:solidFill>
                <a:latin typeface="Comic Sans MS" panose="030F0702030302020204" pitchFamily="66" charset="0"/>
                <a:ea typeface="BIZ UDMincho Medium" panose="02020500000000000000" pitchFamily="17" charset="-128"/>
              </a:rPr>
            </a:br>
            <a:r>
              <a:rPr lang="tr-TR" sz="2800">
                <a:solidFill>
                  <a:schemeClr val="accent2">
                    <a:lumMod val="50000"/>
                  </a:schemeClr>
                </a:solidFill>
                <a:latin typeface="Comic Sans MS" panose="030F0702030302020204" pitchFamily="66" charset="0"/>
                <a:ea typeface="BIZ UDMincho Medium" panose="02020500000000000000" pitchFamily="17" charset="-128"/>
              </a:rPr>
              <a:t>13. </a:t>
            </a:r>
            <a:r>
              <a:rPr lang="tr-TR" sz="2800" dirty="0">
                <a:solidFill>
                  <a:schemeClr val="accent2">
                    <a:lumMod val="50000"/>
                  </a:schemeClr>
                </a:solidFill>
                <a:latin typeface="Comic Sans MS" panose="030F0702030302020204" pitchFamily="66" charset="0"/>
                <a:ea typeface="BIZ UDMincho Medium" panose="02020500000000000000" pitchFamily="17" charset="-128"/>
              </a:rPr>
              <a:t>Hafta</a:t>
            </a:r>
            <a:endParaRPr lang="tr-TR" sz="2800" dirty="0">
              <a:solidFill>
                <a:schemeClr val="accent2">
                  <a:lumMod val="75000"/>
                </a:schemeClr>
              </a:solidFill>
              <a:latin typeface="Comic Sans MS" panose="030F0702030302020204" pitchFamily="66" charset="0"/>
            </a:endParaRPr>
          </a:p>
        </p:txBody>
      </p:sp>
      <p:sp>
        <p:nvSpPr>
          <p:cNvPr id="3" name="Alt Başlık 2">
            <a:extLst>
              <a:ext uri="{FF2B5EF4-FFF2-40B4-BE49-F238E27FC236}">
                <a16:creationId xmlns:a16="http://schemas.microsoft.com/office/drawing/2014/main" id="{FE8E16D8-8B4D-4DC0-9A84-8AE8E73B3389}"/>
              </a:ext>
            </a:extLst>
          </p:cNvPr>
          <p:cNvSpPr>
            <a:spLocks noGrp="1"/>
          </p:cNvSpPr>
          <p:nvPr>
            <p:ph type="subTitle" idx="1"/>
          </p:nvPr>
        </p:nvSpPr>
        <p:spPr>
          <a:xfrm>
            <a:off x="4515377" y="3996267"/>
            <a:ext cx="7247132" cy="1656388"/>
          </a:xfrm>
        </p:spPr>
        <p:txBody>
          <a:bodyPr>
            <a:normAutofit fontScale="77500" lnSpcReduction="20000"/>
          </a:bodyPr>
          <a:lstStyle/>
          <a:p>
            <a:r>
              <a:rPr lang="tr-TR" dirty="0">
                <a:solidFill>
                  <a:schemeClr val="accent2">
                    <a:lumMod val="50000"/>
                  </a:schemeClr>
                </a:solidFill>
                <a:latin typeface="Comic Sans MS" panose="030F0702030302020204" pitchFamily="66" charset="0"/>
              </a:rPr>
              <a:t>Prof. Dr. H. Derya CAN</a:t>
            </a:r>
          </a:p>
          <a:p>
            <a:r>
              <a:rPr lang="tr-TR" dirty="0">
                <a:solidFill>
                  <a:schemeClr val="accent2">
                    <a:lumMod val="50000"/>
                  </a:schemeClr>
                </a:solidFill>
                <a:latin typeface="Comic Sans MS" panose="030F0702030302020204" pitchFamily="66" charset="0"/>
              </a:rPr>
              <a:t>Ankara Üniversitesi</a:t>
            </a:r>
          </a:p>
          <a:p>
            <a:r>
              <a:rPr lang="tr-TR" dirty="0">
                <a:solidFill>
                  <a:schemeClr val="accent2">
                    <a:lumMod val="50000"/>
                  </a:schemeClr>
                </a:solidFill>
                <a:latin typeface="Comic Sans MS" panose="030F0702030302020204" pitchFamily="66" charset="0"/>
              </a:rPr>
              <a:t>Dil ve Tarih-Coğrafya Fakültesi</a:t>
            </a:r>
          </a:p>
          <a:p>
            <a:r>
              <a:rPr lang="tr-TR" dirty="0">
                <a:solidFill>
                  <a:schemeClr val="accent2">
                    <a:lumMod val="50000"/>
                  </a:schemeClr>
                </a:solidFill>
                <a:latin typeface="Comic Sans MS" panose="030F0702030302020204" pitchFamily="66" charset="0"/>
              </a:rPr>
              <a:t>Doğu Dilleri ve Edebiyatları Bölümü</a:t>
            </a:r>
          </a:p>
          <a:p>
            <a:r>
              <a:rPr lang="tr-TR" dirty="0">
                <a:solidFill>
                  <a:schemeClr val="accent2">
                    <a:lumMod val="50000"/>
                  </a:schemeClr>
                </a:solidFill>
                <a:latin typeface="Comic Sans MS" panose="030F0702030302020204" pitchFamily="66" charset="0"/>
              </a:rPr>
              <a:t>Hindoloji Anabilim Dalı</a:t>
            </a:r>
            <a:endParaRPr lang="tr-TR" dirty="0"/>
          </a:p>
        </p:txBody>
      </p:sp>
    </p:spTree>
    <p:extLst>
      <p:ext uri="{BB962C8B-B14F-4D97-AF65-F5344CB8AC3E}">
        <p14:creationId xmlns:p14="http://schemas.microsoft.com/office/powerpoint/2010/main" val="109967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42365" y="914400"/>
            <a:ext cx="10018713" cy="5452843"/>
          </a:xfrm>
        </p:spPr>
        <p:txBody>
          <a:bodyPr>
            <a:normAutofit/>
          </a:bodyPr>
          <a:lstStyle/>
          <a:p>
            <a:pPr algn="ctr">
              <a:lnSpc>
                <a:spcPct val="150000"/>
              </a:lnSpc>
            </a:pPr>
            <a:r>
              <a:rPr lang="tr-TR" dirty="0" err="1">
                <a:solidFill>
                  <a:schemeClr val="accent2">
                    <a:lumMod val="50000"/>
                  </a:schemeClr>
                </a:solidFill>
                <a:latin typeface="Comic Sans MS" panose="030F0702030302020204" pitchFamily="66" charset="0"/>
              </a:rPr>
              <a:t>Brahmā’nın</a:t>
            </a:r>
            <a:r>
              <a:rPr lang="tr-TR" dirty="0">
                <a:solidFill>
                  <a:schemeClr val="accent2">
                    <a:lumMod val="50000"/>
                  </a:schemeClr>
                </a:solidFill>
                <a:latin typeface="Comic Sans MS" panose="030F0702030302020204" pitchFamily="66" charset="0"/>
              </a:rPr>
              <a:t> görkemli cennetine doğru ilerlerken hep bir ağızdan veda ilahileri okuyorlardı. Kâinatın büyük babası, tanrıların ve ifritlerin koruyucusu </a:t>
            </a:r>
            <a:r>
              <a:rPr lang="tr-TR" dirty="0" err="1">
                <a:solidFill>
                  <a:schemeClr val="accent2">
                    <a:lumMod val="50000"/>
                  </a:schemeClr>
                </a:solidFill>
                <a:latin typeface="Comic Sans MS" panose="030F0702030302020204" pitchFamily="66" charset="0"/>
              </a:rPr>
              <a:t>Brahmā</a:t>
            </a:r>
            <a:r>
              <a:rPr lang="tr-TR" dirty="0">
                <a:solidFill>
                  <a:schemeClr val="accent2">
                    <a:lumMod val="50000"/>
                  </a:schemeClr>
                </a:solidFill>
                <a:latin typeface="Comic Sans MS" panose="030F0702030302020204" pitchFamily="66" charset="0"/>
              </a:rPr>
              <a:t>, vedalara dayanan bilgileri ile işte orada bütün ihtişamıyla orada oturuyordu.</a:t>
            </a:r>
          </a:p>
          <a:p>
            <a:pPr algn="ctr">
              <a:lnSpc>
                <a:spcPct val="170000"/>
              </a:lnSpc>
            </a:pPr>
            <a:r>
              <a:rPr lang="tr-TR" dirty="0" err="1">
                <a:solidFill>
                  <a:schemeClr val="accent2">
                    <a:lumMod val="50000"/>
                  </a:schemeClr>
                </a:solidFill>
                <a:latin typeface="Comic Sans MS" panose="030F0702030302020204" pitchFamily="66" charset="0"/>
              </a:rPr>
              <a:t>Pracapatiler</a:t>
            </a:r>
            <a:r>
              <a:rPr lang="tr-TR" dirty="0">
                <a:solidFill>
                  <a:schemeClr val="accent2">
                    <a:lumMod val="50000"/>
                  </a:schemeClr>
                </a:solidFill>
                <a:latin typeface="Comic Sans MS" panose="030F0702030302020204" pitchFamily="66" charset="0"/>
              </a:rPr>
              <a:t> ise ona ibadet ediyordu. Büyük Brahmanlar, </a:t>
            </a:r>
            <a:r>
              <a:rPr lang="tr-TR" dirty="0" err="1">
                <a:solidFill>
                  <a:schemeClr val="accent2">
                    <a:lumMod val="50000"/>
                  </a:schemeClr>
                </a:solidFill>
                <a:latin typeface="Comic Sans MS" panose="030F0702030302020204" pitchFamily="66" charset="0"/>
              </a:rPr>
              <a:t>Marutlar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Vişvakarman</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Vasular</a:t>
            </a:r>
            <a:r>
              <a:rPr lang="tr-TR" dirty="0">
                <a:solidFill>
                  <a:schemeClr val="accent2">
                    <a:lumMod val="50000"/>
                  </a:schemeClr>
                </a:solidFill>
                <a:latin typeface="Comic Sans MS" panose="030F0702030302020204" pitchFamily="66" charset="0"/>
              </a:rPr>
              <a:t>, güneş, ay, gün, gece, </a:t>
            </a:r>
            <a:r>
              <a:rPr lang="tr-TR" dirty="0" err="1">
                <a:solidFill>
                  <a:schemeClr val="accent2">
                    <a:lumMod val="50000"/>
                  </a:schemeClr>
                </a:solidFill>
                <a:latin typeface="Comic Sans MS" panose="030F0702030302020204" pitchFamily="66" charset="0"/>
              </a:rPr>
              <a:t>geceyarısı</a:t>
            </a:r>
            <a:r>
              <a:rPr lang="tr-TR" dirty="0">
                <a:solidFill>
                  <a:schemeClr val="accent2">
                    <a:lumMod val="50000"/>
                  </a:schemeClr>
                </a:solidFill>
                <a:latin typeface="Comic Sans MS" panose="030F0702030302020204" pitchFamily="66" charset="0"/>
              </a:rPr>
              <a:t>, ay ve altı mevsimde oradaydı. </a:t>
            </a:r>
          </a:p>
          <a:p>
            <a:pPr algn="ctr">
              <a:lnSpc>
                <a:spcPct val="150000"/>
              </a:lnSpc>
            </a:pPr>
            <a:endParaRPr lang="tr-TR" dirty="0">
              <a:solidFill>
                <a:schemeClr val="accent2">
                  <a:lumMod val="50000"/>
                </a:schemeClr>
              </a:solidFill>
              <a:latin typeface="Comic Sans MS" panose="030F0702030302020204" pitchFamily="66" charset="0"/>
            </a:endParaRPr>
          </a:p>
          <a:p>
            <a:endParaRPr lang="tr-TR" dirty="0"/>
          </a:p>
        </p:txBody>
      </p:sp>
    </p:spTree>
    <p:extLst>
      <p:ext uri="{BB962C8B-B14F-4D97-AF65-F5344CB8AC3E}">
        <p14:creationId xmlns:p14="http://schemas.microsoft.com/office/powerpoint/2010/main" val="2368228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1D42F59D-9B35-4C51-9521-5A78B9F08468}"/>
              </a:ext>
            </a:extLst>
          </p:cNvPr>
          <p:cNvSpPr>
            <a:spLocks noGrp="1"/>
          </p:cNvSpPr>
          <p:nvPr>
            <p:ph idx="1"/>
          </p:nvPr>
        </p:nvSpPr>
        <p:spPr>
          <a:xfrm>
            <a:off x="1484313" y="863600"/>
            <a:ext cx="10018712" cy="4927600"/>
          </a:xfrm>
        </p:spPr>
        <p:txBody>
          <a:bodyPr>
            <a:normAutofit lnSpcReduction="10000"/>
          </a:bodyPr>
          <a:lstStyle/>
          <a:p>
            <a:pPr marL="0" indent="0" algn="ctr">
              <a:lnSpc>
                <a:spcPct val="150000"/>
              </a:lnSpc>
              <a:buNone/>
            </a:pPr>
            <a:r>
              <a:rPr lang="tr-TR" dirty="0" err="1">
                <a:solidFill>
                  <a:schemeClr val="accent2">
                    <a:lumMod val="50000"/>
                  </a:schemeClr>
                </a:solidFill>
                <a:latin typeface="Comic Sans MS" panose="030F0702030302020204" pitchFamily="66" charset="0"/>
              </a:rPr>
              <a:t>Kaşyapa</a:t>
            </a:r>
            <a:r>
              <a:rPr lang="tr-TR" dirty="0">
                <a:solidFill>
                  <a:schemeClr val="accent2">
                    <a:lumMod val="50000"/>
                  </a:schemeClr>
                </a:solidFill>
                <a:latin typeface="Comic Sans MS" panose="030F0702030302020204" pitchFamily="66" charset="0"/>
              </a:rPr>
              <a:t> ve beraberindekiler onu görünce bütün günahlarından, tutku ve arzularından sıyrılarak ayaklarına kapandılar. Tanrı Brahma, tanrıların lideri, onların bu samimiyetlerini görünce çok memnun olduğunu söyledi</a:t>
            </a:r>
          </a:p>
          <a:p>
            <a:pPr marL="0" indent="0" algn="ctr">
              <a:lnSpc>
                <a:spcPct val="150000"/>
              </a:lnSpc>
              <a:buNone/>
            </a:pPr>
            <a:r>
              <a:rPr lang="tr-TR" dirty="0">
                <a:solidFill>
                  <a:schemeClr val="accent2">
                    <a:lumMod val="50000"/>
                  </a:schemeClr>
                </a:solidFill>
                <a:latin typeface="Comic Sans MS" panose="030F0702030302020204" pitchFamily="66" charset="0"/>
              </a:rPr>
              <a:t>Brahma dedi ki: “Bende erdemli bir amaç uğruna çabalayan siz değerli tanrıları düşünüyordum.” Ey büyük tanrılar hiç şüphe yok ki istekleriniz yerine getirilecektir. Sadece ifrit Bali değil, üç dünyanın tamamında düşmanları tarafından ele geçirilen bütün tanrılar serbest bırakılacaktır.”</a:t>
            </a:r>
          </a:p>
          <a:p>
            <a:endParaRPr lang="tr-TR" dirty="0"/>
          </a:p>
        </p:txBody>
      </p:sp>
    </p:spTree>
    <p:extLst>
      <p:ext uri="{BB962C8B-B14F-4D97-AF65-F5344CB8AC3E}">
        <p14:creationId xmlns:p14="http://schemas.microsoft.com/office/powerpoint/2010/main" val="1096411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FFC9C7-E845-4CC3-B88A-0AEB12FFECC1}"/>
              </a:ext>
            </a:extLst>
          </p:cNvPr>
          <p:cNvSpPr>
            <a:spLocks noGrp="1"/>
          </p:cNvSpPr>
          <p:nvPr>
            <p:ph type="title"/>
          </p:nvPr>
        </p:nvSpPr>
        <p:spPr>
          <a:xfrm>
            <a:off x="1484311" y="629174"/>
            <a:ext cx="10018713" cy="1979802"/>
          </a:xfrm>
        </p:spPr>
        <p:txBody>
          <a:bodyPr>
            <a:normAutofit/>
          </a:bodyPr>
          <a:lstStyle/>
          <a:p>
            <a:r>
              <a:rPr lang="tr-TR" sz="2800" dirty="0" err="1">
                <a:solidFill>
                  <a:schemeClr val="accent2">
                    <a:lumMod val="50000"/>
                  </a:schemeClr>
                </a:solidFill>
                <a:latin typeface="Comic Sans MS" panose="030F0702030302020204" pitchFamily="66" charset="0"/>
              </a:rPr>
              <a:t>Vāmana</a:t>
            </a:r>
            <a:r>
              <a:rPr lang="tr-TR" sz="2800" dirty="0">
                <a:solidFill>
                  <a:schemeClr val="accent2">
                    <a:lumMod val="50000"/>
                  </a:schemeClr>
                </a:solidFill>
                <a:latin typeface="Comic Sans MS" panose="030F0702030302020204" pitchFamily="66" charset="0"/>
              </a:rPr>
              <a:t> </a:t>
            </a:r>
            <a:r>
              <a:rPr lang="tr-TR" sz="2800" dirty="0" err="1">
                <a:solidFill>
                  <a:schemeClr val="accent2">
                    <a:lumMod val="50000"/>
                  </a:schemeClr>
                </a:solidFill>
                <a:latin typeface="Comic Sans MS" panose="030F0702030302020204" pitchFamily="66" charset="0"/>
              </a:rPr>
              <a:t>Purā</a:t>
            </a:r>
            <a:r>
              <a:rPr lang="tr-TR" sz="2800" dirty="0" err="1">
                <a:solidFill>
                  <a:schemeClr val="accent2">
                    <a:lumMod val="50000"/>
                  </a:schemeClr>
                </a:solidFill>
                <a:latin typeface="Comic Sans MS" panose="030F0702030302020204" pitchFamily="66" charset="0"/>
                <a:cs typeface="Times New Roman" panose="02020603050405020304" pitchFamily="18" charset="0"/>
              </a:rPr>
              <a:t>ṇa</a:t>
            </a:r>
            <a:endParaRPr lang="tr-TR" sz="2800" dirty="0">
              <a:latin typeface="Comic Sans MS" panose="030F0702030302020204" pitchFamily="66" charset="0"/>
            </a:endParaRPr>
          </a:p>
        </p:txBody>
      </p:sp>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2114027"/>
            <a:ext cx="10018713" cy="3677174"/>
          </a:xfrm>
        </p:spPr>
        <p:txBody>
          <a:bodyPr>
            <a:normAutofit lnSpcReduction="10000"/>
          </a:bodyPr>
          <a:lstStyle/>
          <a:p>
            <a:pPr marL="0" indent="0" algn="ctr">
              <a:lnSpc>
                <a:spcPct val="150000"/>
              </a:lnSpc>
              <a:buNone/>
            </a:pPr>
            <a:r>
              <a:rPr lang="tr-TR" dirty="0" err="1">
                <a:solidFill>
                  <a:schemeClr val="accent2">
                    <a:lumMod val="50000"/>
                  </a:schemeClr>
                </a:solidFill>
                <a:latin typeface="Comic Sans MS" panose="030F0702030302020204" pitchFamily="66" charset="0"/>
              </a:rPr>
              <a:t>Purā</a:t>
            </a:r>
            <a:r>
              <a:rPr lang="tr-TR" dirty="0" err="1">
                <a:solidFill>
                  <a:schemeClr val="accent2">
                    <a:lumMod val="50000"/>
                  </a:schemeClr>
                </a:solidFill>
                <a:latin typeface="Comic Sans MS" panose="030F0702030302020204" pitchFamily="66" charset="0"/>
                <a:cs typeface="Times New Roman" panose="02020603050405020304" pitchFamily="18" charset="0"/>
              </a:rPr>
              <a:t>ṇalar</a:t>
            </a:r>
            <a:r>
              <a:rPr lang="tr-TR" dirty="0">
                <a:solidFill>
                  <a:schemeClr val="accent2">
                    <a:lumMod val="50000"/>
                  </a:schemeClr>
                </a:solidFill>
                <a:latin typeface="Comic Sans MS" panose="030F0702030302020204" pitchFamily="66" charset="0"/>
                <a:cs typeface="Times New Roman" panose="02020603050405020304" pitchFamily="18" charset="0"/>
              </a:rPr>
              <a:t>, </a:t>
            </a:r>
            <a:r>
              <a:rPr lang="tr-TR" dirty="0">
                <a:solidFill>
                  <a:schemeClr val="accent2">
                    <a:lumMod val="50000"/>
                  </a:schemeClr>
                </a:solidFill>
                <a:latin typeface="Comic Sans MS" panose="030F0702030302020204" pitchFamily="66" charset="0"/>
              </a:rPr>
              <a:t>Hint kültürüne ait Epik dönem mitolojisine ilişkin birbirinden değerli efsaneyi konu alan edebi bir birikimdir. Söz konusu edebi geleneğe ait </a:t>
            </a:r>
            <a:r>
              <a:rPr lang="tr-TR" dirty="0" err="1">
                <a:solidFill>
                  <a:schemeClr val="accent2">
                    <a:lumMod val="50000"/>
                  </a:schemeClr>
                </a:solidFill>
                <a:latin typeface="Comic Sans MS" panose="030F0702030302020204" pitchFamily="66" charset="0"/>
              </a:rPr>
              <a:t>mahāpurā</a:t>
            </a:r>
            <a:r>
              <a:rPr lang="tr-TR" dirty="0" err="1">
                <a:solidFill>
                  <a:schemeClr val="accent2">
                    <a:lumMod val="50000"/>
                  </a:schemeClr>
                </a:solidFill>
                <a:latin typeface="Times New Roman" panose="02020603050405020304" pitchFamily="18" charset="0"/>
                <a:cs typeface="Times New Roman" panose="02020603050405020304" pitchFamily="18" charset="0"/>
              </a:rPr>
              <a:t>ṇ</a:t>
            </a:r>
            <a:r>
              <a:rPr lang="tr-TR" dirty="0" err="1">
                <a:solidFill>
                  <a:schemeClr val="accent2">
                    <a:lumMod val="50000"/>
                  </a:schemeClr>
                </a:solidFill>
                <a:latin typeface="Comic Sans MS" panose="030F0702030302020204" pitchFamily="66" charset="0"/>
                <a:cs typeface="Times New Roman" panose="02020603050405020304" pitchFamily="18" charset="0"/>
              </a:rPr>
              <a:t>alar</a:t>
            </a:r>
            <a:r>
              <a:rPr lang="tr-TR" dirty="0">
                <a:solidFill>
                  <a:schemeClr val="accent2">
                    <a:lumMod val="50000"/>
                  </a:schemeClr>
                </a:solidFill>
                <a:latin typeface="Comic Sans MS" panose="030F0702030302020204" pitchFamily="66" charset="0"/>
                <a:cs typeface="Times New Roman" panose="02020603050405020304" pitchFamily="18" charset="0"/>
              </a:rPr>
              <a:t> listesi içerisinde, Hindu tanrısı </a:t>
            </a:r>
            <a:r>
              <a:rPr lang="tr-TR" dirty="0" err="1">
                <a:solidFill>
                  <a:schemeClr val="accent2">
                    <a:lumMod val="50000"/>
                  </a:schemeClr>
                </a:solidFill>
                <a:latin typeface="Comic Sans MS" panose="030F0702030302020204" pitchFamily="66" charset="0"/>
                <a:cs typeface="Times New Roman" panose="02020603050405020304" pitchFamily="18" charset="0"/>
              </a:rPr>
              <a:t>Vish</a:t>
            </a:r>
            <a:r>
              <a:rPr lang="tr-TR" dirty="0" err="1">
                <a:solidFill>
                  <a:schemeClr val="accent2">
                    <a:lumMod val="50000"/>
                  </a:schemeClr>
                </a:solidFill>
                <a:latin typeface="Times New Roman" panose="02020603050405020304" pitchFamily="18" charset="0"/>
                <a:cs typeface="Times New Roman" panose="02020603050405020304" pitchFamily="18" charset="0"/>
              </a:rPr>
              <a:t>ṇ</a:t>
            </a:r>
            <a:r>
              <a:rPr lang="tr-TR" dirty="0" err="1">
                <a:solidFill>
                  <a:schemeClr val="accent2">
                    <a:lumMod val="50000"/>
                  </a:schemeClr>
                </a:solidFill>
                <a:latin typeface="Comic Sans MS" panose="030F0702030302020204" pitchFamily="66" charset="0"/>
                <a:cs typeface="Times New Roman" panose="02020603050405020304" pitchFamily="18" charset="0"/>
              </a:rPr>
              <a:t>u’nun</a:t>
            </a:r>
            <a:r>
              <a:rPr lang="tr-TR" dirty="0">
                <a:solidFill>
                  <a:schemeClr val="accent2">
                    <a:lumMod val="50000"/>
                  </a:schemeClr>
                </a:solidFill>
                <a:latin typeface="Comic Sans MS" panose="030F0702030302020204" pitchFamily="66" charset="0"/>
                <a:cs typeface="Times New Roman" panose="02020603050405020304" pitchFamily="18" charset="0"/>
              </a:rPr>
              <a:t> cüce «</a:t>
            </a:r>
            <a:r>
              <a:rPr lang="tr-TR" dirty="0" err="1">
                <a:solidFill>
                  <a:schemeClr val="accent2">
                    <a:lumMod val="50000"/>
                  </a:schemeClr>
                </a:solidFill>
                <a:latin typeface="Comic Sans MS" panose="030F0702030302020204" pitchFamily="66" charset="0"/>
                <a:cs typeface="Times New Roman" panose="02020603050405020304" pitchFamily="18" charset="0"/>
              </a:rPr>
              <a:t>Vāmana</a:t>
            </a:r>
            <a:r>
              <a:rPr lang="tr-TR" dirty="0">
                <a:solidFill>
                  <a:schemeClr val="accent2">
                    <a:lumMod val="50000"/>
                  </a:schemeClr>
                </a:solidFill>
                <a:latin typeface="Comic Sans MS" panose="030F0702030302020204" pitchFamily="66" charset="0"/>
                <a:cs typeface="Times New Roman" panose="02020603050405020304" pitchFamily="18" charset="0"/>
              </a:rPr>
              <a:t>» </a:t>
            </a:r>
            <a:r>
              <a:rPr lang="tr-TR" dirty="0" err="1">
                <a:solidFill>
                  <a:schemeClr val="accent2">
                    <a:lumMod val="50000"/>
                  </a:schemeClr>
                </a:solidFill>
                <a:latin typeface="Comic Sans MS" panose="030F0702030302020204" pitchFamily="66" charset="0"/>
                <a:cs typeface="Times New Roman" panose="02020603050405020304" pitchFamily="18" charset="0"/>
              </a:rPr>
              <a:t>avatarının</a:t>
            </a:r>
            <a:r>
              <a:rPr lang="tr-TR" dirty="0">
                <a:solidFill>
                  <a:schemeClr val="accent2">
                    <a:lumMod val="50000"/>
                  </a:schemeClr>
                </a:solidFill>
                <a:latin typeface="Comic Sans MS" panose="030F0702030302020204" pitchFamily="66" charset="0"/>
                <a:cs typeface="Times New Roman" panose="02020603050405020304" pitchFamily="18" charset="0"/>
              </a:rPr>
              <a:t> adı taşıyan </a:t>
            </a:r>
            <a:r>
              <a:rPr lang="tr-TR" dirty="0" err="1">
                <a:solidFill>
                  <a:schemeClr val="accent2">
                    <a:lumMod val="50000"/>
                  </a:schemeClr>
                </a:solidFill>
                <a:latin typeface="Comic Sans MS" panose="030F0702030302020204" pitchFamily="66" charset="0"/>
              </a:rPr>
              <a:t>Vāmana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Purā</a:t>
            </a:r>
            <a:r>
              <a:rPr lang="tr-TR" dirty="0" err="1">
                <a:solidFill>
                  <a:schemeClr val="accent2">
                    <a:lumMod val="50000"/>
                  </a:schemeClr>
                </a:solidFill>
                <a:latin typeface="Comic Sans MS" panose="030F0702030302020204" pitchFamily="66" charset="0"/>
                <a:cs typeface="Times New Roman" panose="02020603050405020304" pitchFamily="18" charset="0"/>
              </a:rPr>
              <a:t>ṇa</a:t>
            </a:r>
            <a:r>
              <a:rPr lang="tr-TR" dirty="0">
                <a:solidFill>
                  <a:schemeClr val="accent2">
                    <a:lumMod val="50000"/>
                  </a:schemeClr>
                </a:solidFill>
                <a:latin typeface="Comic Sans MS" panose="030F0702030302020204" pitchFamily="66" charset="0"/>
                <a:cs typeface="Times New Roman" panose="02020603050405020304" pitchFamily="18" charset="0"/>
              </a:rPr>
              <a:t> adlı bir eser de bulunmaktadır. </a:t>
            </a:r>
            <a:r>
              <a:rPr lang="tr-TR" dirty="0" err="1">
                <a:solidFill>
                  <a:schemeClr val="accent2">
                    <a:lumMod val="50000"/>
                  </a:schemeClr>
                </a:solidFill>
                <a:latin typeface="Comic Sans MS" panose="030F0702030302020204" pitchFamily="66" charset="0"/>
              </a:rPr>
              <a:t>Vāmana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Purā</a:t>
            </a:r>
            <a:r>
              <a:rPr lang="tr-TR" dirty="0" err="1">
                <a:solidFill>
                  <a:schemeClr val="accent2">
                    <a:lumMod val="50000"/>
                  </a:schemeClr>
                </a:solidFill>
                <a:latin typeface="Comic Sans MS" panose="030F0702030302020204" pitchFamily="66" charset="0"/>
                <a:cs typeface="Times New Roman" panose="02020603050405020304" pitchFamily="18" charset="0"/>
              </a:rPr>
              <a:t>ṇa’nın</a:t>
            </a:r>
            <a:r>
              <a:rPr lang="tr-TR" dirty="0">
                <a:solidFill>
                  <a:schemeClr val="accent2">
                    <a:lumMod val="50000"/>
                  </a:schemeClr>
                </a:solidFill>
                <a:latin typeface="Comic Sans MS" panose="030F0702030302020204" pitchFamily="66" charset="0"/>
                <a:cs typeface="Times New Roman" panose="02020603050405020304" pitchFamily="18" charset="0"/>
              </a:rPr>
              <a:t> «</a:t>
            </a:r>
            <a:r>
              <a:rPr lang="tr-TR" dirty="0" err="1">
                <a:solidFill>
                  <a:schemeClr val="accent2">
                    <a:lumMod val="50000"/>
                  </a:schemeClr>
                </a:solidFill>
                <a:latin typeface="Comic Sans MS" panose="030F0702030302020204" pitchFamily="66" charset="0"/>
                <a:cs typeface="Times New Roman" panose="02020603050405020304" pitchFamily="18" charset="0"/>
              </a:rPr>
              <a:t>Vāmana</a:t>
            </a:r>
            <a:r>
              <a:rPr lang="tr-TR" dirty="0">
                <a:solidFill>
                  <a:schemeClr val="accent2">
                    <a:lumMod val="50000"/>
                  </a:schemeClr>
                </a:solidFill>
                <a:latin typeface="Comic Sans MS" panose="030F0702030302020204" pitchFamily="66" charset="0"/>
                <a:cs typeface="Times New Roman" panose="02020603050405020304" pitchFamily="18" charset="0"/>
              </a:rPr>
              <a:t> Bedenlenmesinin Doğumu-Yaratılışı» başlıklı efsanesi ise şu şekildedir:  </a:t>
            </a:r>
          </a:p>
        </p:txBody>
      </p:sp>
    </p:spTree>
    <p:extLst>
      <p:ext uri="{BB962C8B-B14F-4D97-AF65-F5344CB8AC3E}">
        <p14:creationId xmlns:p14="http://schemas.microsoft.com/office/powerpoint/2010/main" val="8618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F3DC43F-7D8D-4C1A-A864-B893FC927288}"/>
              </a:ext>
            </a:extLst>
          </p:cNvPr>
          <p:cNvSpPr>
            <a:spLocks noGrp="1"/>
          </p:cNvSpPr>
          <p:nvPr>
            <p:ph idx="1"/>
          </p:nvPr>
        </p:nvSpPr>
        <p:spPr>
          <a:xfrm>
            <a:off x="1517866" y="2063692"/>
            <a:ext cx="10018713" cy="3425505"/>
          </a:xfrm>
        </p:spPr>
        <p:txBody>
          <a:bodyPr>
            <a:normAutofit/>
          </a:bodyPr>
          <a:lstStyle/>
          <a:p>
            <a:pPr marL="0" indent="0" algn="ctr">
              <a:lnSpc>
                <a:spcPct val="150000"/>
              </a:lnSpc>
              <a:buNone/>
            </a:pPr>
            <a:r>
              <a:rPr lang="tr-TR" sz="2600" dirty="0" err="1">
                <a:solidFill>
                  <a:schemeClr val="accent2">
                    <a:lumMod val="50000"/>
                  </a:schemeClr>
                </a:solidFill>
                <a:latin typeface="Comic Sans MS" panose="030F0702030302020204" pitchFamily="66" charset="0"/>
              </a:rPr>
              <a:t>Rishiler</a:t>
            </a:r>
            <a:r>
              <a:rPr lang="tr-TR" sz="2600" dirty="0">
                <a:solidFill>
                  <a:schemeClr val="accent2">
                    <a:lumMod val="50000"/>
                  </a:schemeClr>
                </a:solidFill>
                <a:latin typeface="Comic Sans MS" panose="030F0702030302020204" pitchFamily="66" charset="0"/>
              </a:rPr>
              <a:t> (ermişler) dedi ki: “</a:t>
            </a:r>
            <a:r>
              <a:rPr lang="tr-TR" sz="2600" dirty="0" err="1">
                <a:solidFill>
                  <a:schemeClr val="accent2">
                    <a:lumMod val="50000"/>
                  </a:schemeClr>
                </a:solidFill>
                <a:latin typeface="Comic Sans MS" panose="030F0702030302020204" pitchFamily="66" charset="0"/>
              </a:rPr>
              <a:t>Vāmana’nın</a:t>
            </a:r>
            <a:r>
              <a:rPr lang="tr-TR" sz="2600" dirty="0">
                <a:solidFill>
                  <a:schemeClr val="accent2">
                    <a:lumMod val="50000"/>
                  </a:schemeClr>
                </a:solidFill>
                <a:latin typeface="Comic Sans MS" panose="030F0702030302020204" pitchFamily="66" charset="0"/>
              </a:rPr>
              <a:t> yüceliği ve onun doğumu ile ilgili öyküyü, bize anlatır mısın?”</a:t>
            </a:r>
          </a:p>
          <a:p>
            <a:pPr marL="0" indent="0" algn="ctr">
              <a:lnSpc>
                <a:spcPct val="150000"/>
              </a:lnSpc>
              <a:buNone/>
            </a:pPr>
            <a:r>
              <a:rPr lang="tr-TR" sz="2600" dirty="0" err="1">
                <a:solidFill>
                  <a:schemeClr val="accent2">
                    <a:lumMod val="50000"/>
                  </a:schemeClr>
                </a:solidFill>
                <a:latin typeface="Comic Sans MS" panose="030F0702030302020204" pitchFamily="66" charset="0"/>
              </a:rPr>
              <a:t>Lomaharshana</a:t>
            </a:r>
            <a:r>
              <a:rPr lang="tr-TR" sz="2600" dirty="0">
                <a:solidFill>
                  <a:schemeClr val="accent2">
                    <a:lumMod val="50000"/>
                  </a:schemeClr>
                </a:solidFill>
                <a:latin typeface="Comic Sans MS" panose="030F0702030302020204" pitchFamily="66" charset="0"/>
              </a:rPr>
              <a:t> dedi ki: “Ey ermişler! </a:t>
            </a:r>
            <a:r>
              <a:rPr lang="tr-TR" sz="2600" dirty="0" err="1">
                <a:solidFill>
                  <a:schemeClr val="accent2">
                    <a:lumMod val="50000"/>
                  </a:schemeClr>
                </a:solidFill>
                <a:latin typeface="Comic Sans MS" panose="030F0702030302020204" pitchFamily="66" charset="0"/>
              </a:rPr>
              <a:t>Vāmana’nın</a:t>
            </a:r>
            <a:r>
              <a:rPr lang="tr-TR" sz="2600" dirty="0">
                <a:solidFill>
                  <a:schemeClr val="accent2">
                    <a:lumMod val="50000"/>
                  </a:schemeClr>
                </a:solidFill>
                <a:latin typeface="Comic Sans MS" panose="030F0702030302020204" pitchFamily="66" charset="0"/>
              </a:rPr>
              <a:t> doğumunu, ününü ve ikametgâhı </a:t>
            </a:r>
            <a:r>
              <a:rPr lang="tr-TR" sz="2600" dirty="0" err="1">
                <a:solidFill>
                  <a:schemeClr val="accent2">
                    <a:lumMod val="50000"/>
                  </a:schemeClr>
                </a:solidFill>
                <a:latin typeface="Comic Sans MS" panose="030F0702030302020204" pitchFamily="66" charset="0"/>
              </a:rPr>
              <a:t>Kurucangala</a:t>
            </a:r>
            <a:r>
              <a:rPr lang="tr-TR" sz="2600" dirty="0">
                <a:solidFill>
                  <a:schemeClr val="accent2">
                    <a:lumMod val="50000"/>
                  </a:schemeClr>
                </a:solidFill>
                <a:latin typeface="Comic Sans MS" panose="030F0702030302020204" pitchFamily="66" charset="0"/>
              </a:rPr>
              <a:t> ile ilgili hikâyeyi dinlemekten hoşnut olacaksınız.”</a:t>
            </a:r>
          </a:p>
          <a:p>
            <a:endParaRPr lang="tr-TR" dirty="0">
              <a:solidFill>
                <a:schemeClr val="accent2">
                  <a:lumMod val="50000"/>
                </a:schemeClr>
              </a:solidFill>
              <a:latin typeface="Comic Sans MS" panose="030F0702030302020204" pitchFamily="66" charset="0"/>
            </a:endParaRPr>
          </a:p>
          <a:p>
            <a:endParaRPr lang="tr-TR" dirty="0"/>
          </a:p>
        </p:txBody>
      </p:sp>
    </p:spTree>
    <p:extLst>
      <p:ext uri="{BB962C8B-B14F-4D97-AF65-F5344CB8AC3E}">
        <p14:creationId xmlns:p14="http://schemas.microsoft.com/office/powerpoint/2010/main" val="3929068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509477" y="2255939"/>
            <a:ext cx="10018713" cy="3124201"/>
          </a:xfrm>
        </p:spPr>
        <p:txBody>
          <a:bodyPr>
            <a:noAutofit/>
          </a:bodyPr>
          <a:lstStyle/>
          <a:p>
            <a:pPr marL="0" indent="0" algn="ctr">
              <a:lnSpc>
                <a:spcPct val="150000"/>
              </a:lnSpc>
              <a:buNone/>
            </a:pPr>
            <a:r>
              <a:rPr lang="tr-TR" dirty="0">
                <a:solidFill>
                  <a:schemeClr val="accent2">
                    <a:lumMod val="50000"/>
                  </a:schemeClr>
                </a:solidFill>
                <a:latin typeface="Comic Sans MS" panose="030F0702030302020204" pitchFamily="66" charset="0"/>
              </a:rPr>
              <a:t>“Ey büyük Brahmanlar! </a:t>
            </a:r>
            <a:r>
              <a:rPr lang="tr-TR" dirty="0" err="1">
                <a:solidFill>
                  <a:schemeClr val="accent2">
                    <a:lumMod val="50000"/>
                  </a:schemeClr>
                </a:solidFill>
                <a:latin typeface="Comic Sans MS" panose="030F0702030302020204" pitchFamily="66" charset="0"/>
              </a:rPr>
              <a:t>Aslnda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Vāmana’nın</a:t>
            </a:r>
            <a:r>
              <a:rPr lang="tr-TR" dirty="0">
                <a:solidFill>
                  <a:schemeClr val="accent2">
                    <a:lumMod val="50000"/>
                  </a:schemeClr>
                </a:solidFill>
                <a:latin typeface="Comic Sans MS" panose="030F0702030302020204" pitchFamily="66" charset="0"/>
              </a:rPr>
              <a:t> öyküsü, ifrit </a:t>
            </a:r>
            <a:r>
              <a:rPr lang="tr-TR" dirty="0" err="1">
                <a:solidFill>
                  <a:schemeClr val="accent2">
                    <a:lumMod val="50000"/>
                  </a:schemeClr>
                </a:solidFill>
                <a:latin typeface="Comic Sans MS" panose="030F0702030302020204" pitchFamily="66" charset="0"/>
              </a:rPr>
              <a:t>Virocana’nın</a:t>
            </a:r>
            <a:r>
              <a:rPr lang="tr-TR" dirty="0">
                <a:solidFill>
                  <a:schemeClr val="accent2">
                    <a:lumMod val="50000"/>
                  </a:schemeClr>
                </a:solidFill>
                <a:latin typeface="Comic Sans MS" panose="030F0702030302020204" pitchFamily="66" charset="0"/>
              </a:rPr>
              <a:t> oğlu Bali’nin hikayesiyle ilişkilidir, lütfen dinleyiniz.”</a:t>
            </a:r>
          </a:p>
          <a:p>
            <a:pPr marL="0" indent="0" algn="ctr">
              <a:lnSpc>
                <a:spcPct val="150000"/>
              </a:lnSpc>
              <a:buNone/>
            </a:pPr>
            <a:r>
              <a:rPr lang="tr-TR" dirty="0" err="1">
                <a:solidFill>
                  <a:schemeClr val="accent2">
                    <a:lumMod val="50000"/>
                  </a:schemeClr>
                </a:solidFill>
                <a:latin typeface="Comic Sans MS" panose="030F0702030302020204" pitchFamily="66" charset="0"/>
              </a:rPr>
              <a:t>Daityaların</a:t>
            </a:r>
            <a:r>
              <a:rPr lang="tr-TR" dirty="0">
                <a:solidFill>
                  <a:schemeClr val="accent2">
                    <a:lumMod val="50000"/>
                  </a:schemeClr>
                </a:solidFill>
                <a:latin typeface="Comic Sans MS" panose="030F0702030302020204" pitchFamily="66" charset="0"/>
              </a:rPr>
              <a:t> lideri </a:t>
            </a:r>
            <a:r>
              <a:rPr lang="tr-TR" dirty="0" err="1">
                <a:solidFill>
                  <a:schemeClr val="accent2">
                    <a:lumMod val="50000"/>
                  </a:schemeClr>
                </a:solidFill>
                <a:latin typeface="Comic Sans MS" panose="030F0702030302020204" pitchFamily="66" charset="0"/>
              </a:rPr>
              <a:t>Hiranyakshipu’nın</a:t>
            </a:r>
            <a:r>
              <a:rPr lang="tr-TR" dirty="0">
                <a:solidFill>
                  <a:schemeClr val="accent2">
                    <a:lumMod val="50000"/>
                  </a:schemeClr>
                </a:solidFill>
                <a:latin typeface="Comic Sans MS" panose="030F0702030302020204" pitchFamily="66" charset="0"/>
              </a:rPr>
              <a:t> oğlu kral </a:t>
            </a:r>
            <a:r>
              <a:rPr lang="tr-TR" dirty="0" err="1">
                <a:solidFill>
                  <a:schemeClr val="accent2">
                    <a:lumMod val="50000"/>
                  </a:schemeClr>
                </a:solidFill>
                <a:latin typeface="Comic Sans MS" panose="030F0702030302020204" pitchFamily="66" charset="0"/>
              </a:rPr>
              <a:t>Hiranyakshipu</a:t>
            </a:r>
            <a:r>
              <a:rPr lang="tr-TR" dirty="0">
                <a:solidFill>
                  <a:schemeClr val="accent2">
                    <a:lumMod val="50000"/>
                  </a:schemeClr>
                </a:solidFill>
                <a:latin typeface="Comic Sans MS" panose="030F0702030302020204" pitchFamily="66" charset="0"/>
              </a:rPr>
              <a:t> öldükten sonra üç dünyanın da krallığının yönetimini ele geçirdi.</a:t>
            </a:r>
          </a:p>
          <a:p>
            <a:pPr marL="0" indent="0" algn="ctr">
              <a:lnSpc>
                <a:spcPct val="150000"/>
              </a:lnSpc>
              <a:buNone/>
            </a:pPr>
            <a:r>
              <a:rPr lang="tr-TR" dirty="0">
                <a:solidFill>
                  <a:schemeClr val="accent2">
                    <a:lumMod val="50000"/>
                  </a:schemeClr>
                </a:solidFill>
                <a:latin typeface="Comic Sans MS" panose="030F0702030302020204" pitchFamily="66" charset="0"/>
              </a:rPr>
              <a:t>Bali, ifritlerin yaşadığı  yüce krallığını kurduğunda, gücünü ispatlamak için </a:t>
            </a:r>
            <a:r>
              <a:rPr lang="tr-TR" dirty="0" err="1">
                <a:solidFill>
                  <a:schemeClr val="accent2">
                    <a:lumMod val="50000"/>
                  </a:schemeClr>
                </a:solidFill>
                <a:latin typeface="Comic Sans MS" panose="030F0702030302020204" pitchFamily="66" charset="0"/>
              </a:rPr>
              <a:t>İndra</a:t>
            </a:r>
            <a:r>
              <a:rPr lang="tr-TR" dirty="0">
                <a:solidFill>
                  <a:schemeClr val="accent2">
                    <a:lumMod val="50000"/>
                  </a:schemeClr>
                </a:solidFill>
                <a:latin typeface="Comic Sans MS" panose="030F0702030302020204" pitchFamily="66" charset="0"/>
              </a:rPr>
              <a:t> ile savaştı.</a:t>
            </a:r>
          </a:p>
          <a:p>
            <a:pPr marL="0" indent="0" algn="ctr">
              <a:buNone/>
            </a:pPr>
            <a:endParaRPr lang="tr-TR" dirty="0">
              <a:solidFill>
                <a:schemeClr val="accent2">
                  <a:lumMod val="50000"/>
                </a:schemeClr>
              </a:solidFill>
              <a:latin typeface="Comic Sans MS" panose="030F0702030302020204" pitchFamily="66" charset="0"/>
            </a:endParaRPr>
          </a:p>
          <a:p>
            <a:endParaRPr lang="tr-TR" dirty="0"/>
          </a:p>
        </p:txBody>
      </p:sp>
    </p:spTree>
    <p:extLst>
      <p:ext uri="{BB962C8B-B14F-4D97-AF65-F5344CB8AC3E}">
        <p14:creationId xmlns:p14="http://schemas.microsoft.com/office/powerpoint/2010/main" val="1541461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67532" y="1735821"/>
            <a:ext cx="10018713" cy="3124201"/>
          </a:xfrm>
        </p:spPr>
        <p:txBody>
          <a:bodyPr>
            <a:normAutofit/>
          </a:bodyPr>
          <a:lstStyle/>
          <a:p>
            <a:pPr algn="ctr">
              <a:lnSpc>
                <a:spcPct val="160000"/>
              </a:lnSpc>
            </a:pP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Lakshmi</a:t>
            </a:r>
            <a:r>
              <a:rPr lang="tr-TR" dirty="0">
                <a:solidFill>
                  <a:schemeClr val="accent2">
                    <a:lumMod val="50000"/>
                  </a:schemeClr>
                </a:solidFill>
                <a:latin typeface="Comic Sans MS" panose="030F0702030302020204" pitchFamily="66" charset="0"/>
              </a:rPr>
              <a:t> ona şöyle dedi: “Ey ifritlerin görkemli kralı Bali! </a:t>
            </a:r>
            <a:r>
              <a:rPr lang="tr-TR" dirty="0" err="1">
                <a:solidFill>
                  <a:schemeClr val="accent2">
                    <a:lumMod val="50000"/>
                  </a:schemeClr>
                </a:solidFill>
                <a:latin typeface="Comic Sans MS" panose="030F0702030302020204" pitchFamily="66" charset="0"/>
              </a:rPr>
              <a:t>İndra</a:t>
            </a:r>
            <a:r>
              <a:rPr lang="tr-TR" dirty="0">
                <a:solidFill>
                  <a:schemeClr val="accent2">
                    <a:lumMod val="50000"/>
                  </a:schemeClr>
                </a:solidFill>
                <a:latin typeface="Comic Sans MS" panose="030F0702030302020204" pitchFamily="66" charset="0"/>
              </a:rPr>
              <a:t> ile savaşacağın için çok mutluyum. Hiç şüphe yok ki senin gibi büyük </a:t>
            </a:r>
            <a:r>
              <a:rPr lang="tr-TR" dirty="0" err="1">
                <a:solidFill>
                  <a:schemeClr val="accent2">
                    <a:lumMod val="50000"/>
                  </a:schemeClr>
                </a:solidFill>
                <a:latin typeface="Comic Sans MS" panose="030F0702030302020204" pitchFamily="66" charset="0"/>
              </a:rPr>
              <a:t>Asura</a:t>
            </a:r>
            <a:r>
              <a:rPr lang="tr-TR" dirty="0">
                <a:solidFill>
                  <a:schemeClr val="accent2">
                    <a:lumMod val="50000"/>
                  </a:schemeClr>
                </a:solidFill>
                <a:latin typeface="Comic Sans MS" panose="030F0702030302020204" pitchFamily="66" charset="0"/>
              </a:rPr>
              <a:t> ailesinin soyundan gelen biri, </a:t>
            </a:r>
            <a:r>
              <a:rPr lang="tr-TR" dirty="0" err="1">
                <a:solidFill>
                  <a:schemeClr val="accent2">
                    <a:lumMod val="50000"/>
                  </a:schemeClr>
                </a:solidFill>
                <a:latin typeface="Comic Sans MS" panose="030F0702030302020204" pitchFamily="66" charset="0"/>
              </a:rPr>
              <a:t>İndra</a:t>
            </a:r>
            <a:r>
              <a:rPr lang="tr-TR" dirty="0">
                <a:solidFill>
                  <a:schemeClr val="accent2">
                    <a:lumMod val="50000"/>
                  </a:schemeClr>
                </a:solidFill>
                <a:latin typeface="Comic Sans MS" panose="030F0702030302020204" pitchFamily="66" charset="0"/>
              </a:rPr>
              <a:t> ile iyi kıran kırana bir mücadele edecek ve sonunda onu mağlup edecektir. Eminim ki cennetteki büyükbaban </a:t>
            </a:r>
            <a:r>
              <a:rPr lang="tr-TR" dirty="0" err="1">
                <a:solidFill>
                  <a:schemeClr val="accent2">
                    <a:lumMod val="50000"/>
                  </a:schemeClr>
                </a:solidFill>
                <a:latin typeface="Comic Sans MS" panose="030F0702030302020204" pitchFamily="66" charset="0"/>
              </a:rPr>
              <a:t>Hiranyakshipu</a:t>
            </a:r>
            <a:r>
              <a:rPr lang="tr-TR" dirty="0">
                <a:solidFill>
                  <a:schemeClr val="accent2">
                    <a:lumMod val="50000"/>
                  </a:schemeClr>
                </a:solidFill>
                <a:latin typeface="Comic Sans MS" panose="030F0702030302020204" pitchFamily="66" charset="0"/>
              </a:rPr>
              <a:t> da seninle gurur duyacaktır. </a:t>
            </a:r>
            <a:endParaRPr lang="tr-TR" dirty="0">
              <a:solidFill>
                <a:schemeClr val="accent2">
                  <a:lumMod val="50000"/>
                </a:schemeClr>
              </a:solidFill>
            </a:endParaRPr>
          </a:p>
        </p:txBody>
      </p:sp>
    </p:spTree>
    <p:extLst>
      <p:ext uri="{BB962C8B-B14F-4D97-AF65-F5344CB8AC3E}">
        <p14:creationId xmlns:p14="http://schemas.microsoft.com/office/powerpoint/2010/main" val="3730091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08809" y="1786155"/>
            <a:ext cx="10018713" cy="3124201"/>
          </a:xfrm>
        </p:spPr>
        <p:txBody>
          <a:bodyPr/>
          <a:lstStyle/>
          <a:p>
            <a:pPr marL="0" indent="0" algn="ctr">
              <a:lnSpc>
                <a:spcPct val="150000"/>
              </a:lnSpc>
              <a:buNone/>
            </a:pPr>
            <a:r>
              <a:rPr lang="tr-TR" dirty="0">
                <a:solidFill>
                  <a:schemeClr val="accent2">
                    <a:lumMod val="50000"/>
                  </a:schemeClr>
                </a:solidFill>
                <a:latin typeface="Comic Sans MS" panose="030F0702030302020204" pitchFamily="66" charset="0"/>
              </a:rPr>
              <a:t>Bu mücadele, bütün tanrılar ve tanrıçalar tarafından da memnuniyetle karşılandı. Dans ve müzik yeteneğine sahip </a:t>
            </a:r>
            <a:r>
              <a:rPr lang="tr-TR" dirty="0" err="1">
                <a:solidFill>
                  <a:schemeClr val="accent2">
                    <a:lumMod val="50000"/>
                  </a:schemeClr>
                </a:solidFill>
                <a:latin typeface="Comic Sans MS" panose="030F0702030302020204" pitchFamily="66" charset="0"/>
              </a:rPr>
              <a:t>Apsaraslar</a:t>
            </a:r>
            <a:r>
              <a:rPr lang="tr-TR" dirty="0">
                <a:solidFill>
                  <a:schemeClr val="accent2">
                    <a:lumMod val="50000"/>
                  </a:schemeClr>
                </a:solidFill>
                <a:latin typeface="Comic Sans MS" panose="030F0702030302020204" pitchFamily="66" charset="0"/>
              </a:rPr>
              <a:t> ve bütün kâinat, Bali’ye itaat etti. Bali, Brahman’ın öğretilerinin yenilmez koruyucusuydu.</a:t>
            </a:r>
          </a:p>
          <a:p>
            <a:endParaRPr lang="tr-TR" dirty="0"/>
          </a:p>
        </p:txBody>
      </p:sp>
    </p:spTree>
    <p:extLst>
      <p:ext uri="{BB962C8B-B14F-4D97-AF65-F5344CB8AC3E}">
        <p14:creationId xmlns:p14="http://schemas.microsoft.com/office/powerpoint/2010/main" val="1866946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526255" y="1300294"/>
            <a:ext cx="10018713" cy="5134061"/>
          </a:xfrm>
        </p:spPr>
        <p:txBody>
          <a:bodyPr>
            <a:normAutofit/>
          </a:bodyPr>
          <a:lstStyle/>
          <a:p>
            <a:pPr marL="0" indent="0" algn="ctr">
              <a:lnSpc>
                <a:spcPct val="150000"/>
              </a:lnSpc>
              <a:buNone/>
            </a:pPr>
            <a:r>
              <a:rPr lang="tr-TR" dirty="0">
                <a:solidFill>
                  <a:schemeClr val="accent2">
                    <a:lumMod val="50000"/>
                  </a:schemeClr>
                </a:solidFill>
                <a:latin typeface="Comic Sans MS" panose="030F0702030302020204" pitchFamily="66" charset="0"/>
              </a:rPr>
              <a:t>Ermişler dedi ki: “Nasıl bir mücadele olduğunu ve yüce tanrı </a:t>
            </a:r>
            <a:r>
              <a:rPr lang="tr-TR" dirty="0" err="1">
                <a:solidFill>
                  <a:schemeClr val="accent2">
                    <a:lumMod val="50000"/>
                  </a:schemeClr>
                </a:solidFill>
                <a:latin typeface="Comic Sans MS" panose="030F0702030302020204" pitchFamily="66" charset="0"/>
              </a:rPr>
              <a:t>Vishnu’nun</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Vāmana</a:t>
            </a:r>
            <a:r>
              <a:rPr lang="tr-TR" dirty="0">
                <a:solidFill>
                  <a:schemeClr val="accent2">
                    <a:lumMod val="50000"/>
                  </a:schemeClr>
                </a:solidFill>
                <a:latin typeface="Comic Sans MS" panose="030F0702030302020204" pitchFamily="66" charset="0"/>
              </a:rPr>
              <a:t> formuna nasıl girdiğini anlatır mısınız?”</a:t>
            </a:r>
          </a:p>
          <a:p>
            <a:pPr marL="0" indent="0" algn="ctr">
              <a:lnSpc>
                <a:spcPct val="150000"/>
              </a:lnSpc>
              <a:buNone/>
            </a:pPr>
            <a:r>
              <a:rPr lang="tr-TR" dirty="0" err="1">
                <a:solidFill>
                  <a:schemeClr val="accent2">
                    <a:lumMod val="50000"/>
                  </a:schemeClr>
                </a:solidFill>
                <a:latin typeface="Comic Sans MS" panose="030F0702030302020204" pitchFamily="66" charset="0"/>
              </a:rPr>
              <a:t>Lomaharshana</a:t>
            </a:r>
            <a:r>
              <a:rPr lang="tr-TR" dirty="0">
                <a:solidFill>
                  <a:schemeClr val="accent2">
                    <a:lumMod val="50000"/>
                  </a:schemeClr>
                </a:solidFill>
                <a:latin typeface="Comic Sans MS" panose="030F0702030302020204" pitchFamily="66" charset="0"/>
              </a:rPr>
              <a:t> dedi ki: “</a:t>
            </a:r>
            <a:r>
              <a:rPr lang="tr-TR" dirty="0" err="1">
                <a:solidFill>
                  <a:schemeClr val="accent2">
                    <a:lumMod val="50000"/>
                  </a:schemeClr>
                </a:solidFill>
                <a:latin typeface="Comic Sans MS" panose="030F0702030302020204" pitchFamily="66" charset="0"/>
              </a:rPr>
              <a:t>İndra</a:t>
            </a:r>
            <a:r>
              <a:rPr lang="tr-TR" dirty="0">
                <a:solidFill>
                  <a:schemeClr val="accent2">
                    <a:lumMod val="50000"/>
                  </a:schemeClr>
                </a:solidFill>
                <a:latin typeface="Comic Sans MS" panose="030F0702030302020204" pitchFamily="66" charset="0"/>
              </a:rPr>
              <a:t>, üç dünyanın da Bali tarafından işgal edildiğini görünce, annesi </a:t>
            </a:r>
            <a:r>
              <a:rPr lang="tr-TR" dirty="0" err="1">
                <a:solidFill>
                  <a:schemeClr val="accent2">
                    <a:lumMod val="50000"/>
                  </a:schemeClr>
                </a:solidFill>
                <a:latin typeface="Comic Sans MS" panose="030F0702030302020204" pitchFamily="66" charset="0"/>
              </a:rPr>
              <a:t>Aditi’nin</a:t>
            </a:r>
            <a:r>
              <a:rPr lang="tr-TR" dirty="0">
                <a:solidFill>
                  <a:schemeClr val="accent2">
                    <a:lumMod val="50000"/>
                  </a:schemeClr>
                </a:solidFill>
                <a:latin typeface="Comic Sans MS" panose="030F0702030302020204" pitchFamily="66" charset="0"/>
              </a:rPr>
              <a:t> erdemli ikametgâhına gitti ve ona şu soruyu sordu: “Nasıl olur da </a:t>
            </a:r>
            <a:r>
              <a:rPr lang="tr-TR" dirty="0" err="1">
                <a:solidFill>
                  <a:schemeClr val="accent2">
                    <a:lumMod val="50000"/>
                  </a:schemeClr>
                </a:solidFill>
                <a:latin typeface="Comic Sans MS" panose="030F0702030302020204" pitchFamily="66" charset="0"/>
              </a:rPr>
              <a:t>Adityalar</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Danavalar</a:t>
            </a:r>
            <a:r>
              <a:rPr lang="tr-TR" dirty="0">
                <a:solidFill>
                  <a:schemeClr val="accent2">
                    <a:lumMod val="50000"/>
                  </a:schemeClr>
                </a:solidFill>
                <a:latin typeface="Comic Sans MS" panose="030F0702030302020204" pitchFamily="66" charset="0"/>
              </a:rPr>
              <a:t> tarafından mağlup edilmek istenir?” </a:t>
            </a:r>
          </a:p>
          <a:p>
            <a:endParaRPr lang="tr-TR" dirty="0"/>
          </a:p>
          <a:p>
            <a:endParaRPr lang="tr-TR" dirty="0"/>
          </a:p>
        </p:txBody>
      </p:sp>
    </p:spTree>
    <p:extLst>
      <p:ext uri="{BB962C8B-B14F-4D97-AF65-F5344CB8AC3E}">
        <p14:creationId xmlns:p14="http://schemas.microsoft.com/office/powerpoint/2010/main" val="1019743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1174459"/>
            <a:ext cx="10018713" cy="4616741"/>
          </a:xfrm>
        </p:spPr>
        <p:txBody>
          <a:bodyPr/>
          <a:lstStyle/>
          <a:p>
            <a:pPr marL="0" indent="0" algn="ctr">
              <a:lnSpc>
                <a:spcPct val="150000"/>
              </a:lnSpc>
              <a:buNone/>
            </a:pPr>
            <a:r>
              <a:rPr lang="tr-TR" dirty="0" err="1">
                <a:solidFill>
                  <a:schemeClr val="accent2">
                    <a:lumMod val="50000"/>
                  </a:schemeClr>
                </a:solidFill>
                <a:latin typeface="Comic Sans MS" panose="030F0702030302020204" pitchFamily="66" charset="0"/>
              </a:rPr>
              <a:t>Aditi</a:t>
            </a:r>
            <a:r>
              <a:rPr lang="tr-TR" dirty="0">
                <a:solidFill>
                  <a:schemeClr val="accent2">
                    <a:lumMod val="50000"/>
                  </a:schemeClr>
                </a:solidFill>
                <a:latin typeface="Comic Sans MS" panose="030F0702030302020204" pitchFamily="66" charset="0"/>
              </a:rPr>
              <a:t> şöyle cevap verdi: “Ey oğul </a:t>
            </a:r>
            <a:r>
              <a:rPr lang="tr-TR" dirty="0" err="1">
                <a:solidFill>
                  <a:schemeClr val="accent2">
                    <a:lumMod val="50000"/>
                  </a:schemeClr>
                </a:solidFill>
                <a:latin typeface="Comic Sans MS" panose="030F0702030302020204" pitchFamily="66" charset="0"/>
              </a:rPr>
              <a:t>İndra</a:t>
            </a:r>
            <a:r>
              <a:rPr lang="tr-TR" dirty="0">
                <a:solidFill>
                  <a:schemeClr val="accent2">
                    <a:lumMod val="50000"/>
                  </a:schemeClr>
                </a:solidFill>
                <a:latin typeface="Comic Sans MS" panose="030F0702030302020204" pitchFamily="66" charset="0"/>
              </a:rPr>
              <a:t>! Bali senin ya da </a:t>
            </a:r>
            <a:r>
              <a:rPr lang="tr-TR" dirty="0" err="1">
                <a:solidFill>
                  <a:schemeClr val="accent2">
                    <a:lumMod val="50000"/>
                  </a:schemeClr>
                </a:solidFill>
                <a:latin typeface="Comic Sans MS" panose="030F0702030302020204" pitchFamily="66" charset="0"/>
              </a:rPr>
              <a:t>Marutlar</a:t>
            </a:r>
            <a:r>
              <a:rPr lang="tr-TR" dirty="0">
                <a:solidFill>
                  <a:schemeClr val="accent2">
                    <a:lumMod val="50000"/>
                  </a:schemeClr>
                </a:solidFill>
                <a:latin typeface="Comic Sans MS" panose="030F0702030302020204" pitchFamily="66" charset="0"/>
              </a:rPr>
              <a:t> tarafından yok edilemez. O ancak savaş meydanında </a:t>
            </a:r>
            <a:r>
              <a:rPr lang="tr-TR" dirty="0" err="1">
                <a:solidFill>
                  <a:schemeClr val="accent2">
                    <a:lumMod val="50000"/>
                  </a:schemeClr>
                </a:solidFill>
                <a:latin typeface="Comic Sans MS" panose="030F0702030302020204" pitchFamily="66" charset="0"/>
              </a:rPr>
              <a:t>Vishnu</a:t>
            </a:r>
            <a:r>
              <a:rPr lang="tr-TR" dirty="0">
                <a:solidFill>
                  <a:schemeClr val="accent2">
                    <a:lumMod val="50000"/>
                  </a:schemeClr>
                </a:solidFill>
                <a:latin typeface="Comic Sans MS" panose="030F0702030302020204" pitchFamily="66" charset="0"/>
              </a:rPr>
              <a:t> tarafından öldürülebilir. Asla başka biri, Bali’ye karşı gelemez.”</a:t>
            </a:r>
          </a:p>
          <a:p>
            <a:pPr marL="0" indent="0" algn="ctr">
              <a:lnSpc>
                <a:spcPct val="150000"/>
              </a:lnSpc>
              <a:buNone/>
            </a:pPr>
            <a:r>
              <a:rPr lang="tr-TR" dirty="0">
                <a:solidFill>
                  <a:schemeClr val="accent2">
                    <a:lumMod val="50000"/>
                  </a:schemeClr>
                </a:solidFill>
                <a:latin typeface="Comic Sans MS" panose="030F0702030302020204" pitchFamily="66" charset="0"/>
              </a:rPr>
              <a:t>Bunun üzerine Brahma’yı iyi bilen babam </a:t>
            </a:r>
            <a:r>
              <a:rPr lang="tr-TR" dirty="0" err="1">
                <a:solidFill>
                  <a:schemeClr val="accent2">
                    <a:lumMod val="50000"/>
                  </a:schemeClr>
                </a:solidFill>
                <a:latin typeface="Comic Sans MS" panose="030F0702030302020204" pitchFamily="66" charset="0"/>
              </a:rPr>
              <a:t>Kaşyapa’ya</a:t>
            </a:r>
            <a:r>
              <a:rPr lang="tr-TR" dirty="0">
                <a:solidFill>
                  <a:schemeClr val="accent2">
                    <a:lumMod val="50000"/>
                  </a:schemeClr>
                </a:solidFill>
                <a:latin typeface="Comic Sans MS" panose="030F0702030302020204" pitchFamily="66" charset="0"/>
              </a:rPr>
              <a:t>, ifritin nasıl yok edilebileceğini ve bunun için neler yapmam gerektiğini danışmaya gittim.</a:t>
            </a:r>
          </a:p>
          <a:p>
            <a:endParaRPr lang="tr-TR" dirty="0"/>
          </a:p>
        </p:txBody>
      </p:sp>
    </p:spTree>
    <p:extLst>
      <p:ext uri="{BB962C8B-B14F-4D97-AF65-F5344CB8AC3E}">
        <p14:creationId xmlns:p14="http://schemas.microsoft.com/office/powerpoint/2010/main" val="2086300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1484310" y="1073791"/>
            <a:ext cx="10018713" cy="4717409"/>
          </a:xfrm>
        </p:spPr>
        <p:txBody>
          <a:bodyPr>
            <a:normAutofit/>
          </a:bodyPr>
          <a:lstStyle/>
          <a:p>
            <a:pPr algn="ctr">
              <a:lnSpc>
                <a:spcPct val="150000"/>
              </a:lnSpc>
            </a:pPr>
            <a:r>
              <a:rPr lang="tr-TR" dirty="0">
                <a:solidFill>
                  <a:schemeClr val="accent2">
                    <a:lumMod val="50000"/>
                  </a:schemeClr>
                </a:solidFill>
                <a:latin typeface="Comic Sans MS" panose="030F0702030302020204" pitchFamily="66" charset="0"/>
              </a:rPr>
              <a:t>Tanrıların ilk koruyucusu güneş gibi parlak, vücudu ise siyah bir geyik derisi ile kaplıydı. Güzel kokusu etrafa yayılırken çevresini de ateş gibi parlatıyordu. Vedanın öğreticisi Brahma’nın koruyucusu ve tanrıların babası </a:t>
            </a:r>
            <a:r>
              <a:rPr lang="tr-TR" dirty="0" err="1">
                <a:solidFill>
                  <a:schemeClr val="accent2">
                    <a:lumMod val="50000"/>
                  </a:schemeClr>
                </a:solidFill>
                <a:latin typeface="Comic Sans MS" panose="030F0702030302020204" pitchFamily="66" charset="0"/>
              </a:rPr>
              <a:t>Kaşyapa</a:t>
            </a:r>
            <a:r>
              <a:rPr lang="tr-TR" dirty="0">
                <a:solidFill>
                  <a:schemeClr val="accent2">
                    <a:lumMod val="50000"/>
                  </a:schemeClr>
                </a:solidFill>
                <a:latin typeface="Comic Sans MS" panose="030F0702030302020204" pitchFamily="66" charset="0"/>
              </a:rPr>
              <a:t>, var olan her şeyin yaratıcısıydı.</a:t>
            </a:r>
          </a:p>
          <a:p>
            <a:pPr algn="ctr">
              <a:lnSpc>
                <a:spcPct val="150000"/>
              </a:lnSpc>
            </a:pPr>
            <a:r>
              <a:rPr lang="tr-TR" dirty="0">
                <a:solidFill>
                  <a:schemeClr val="accent2">
                    <a:lumMod val="50000"/>
                  </a:schemeClr>
                </a:solidFill>
                <a:latin typeface="Comic Sans MS" panose="030F0702030302020204" pitchFamily="66" charset="0"/>
              </a:rPr>
              <a:t>Oğlunun, Bali’ye karşı gelemeyeceğini bilen </a:t>
            </a:r>
            <a:r>
              <a:rPr lang="tr-TR" dirty="0" err="1">
                <a:solidFill>
                  <a:schemeClr val="accent2">
                    <a:lumMod val="50000"/>
                  </a:schemeClr>
                </a:solidFill>
                <a:latin typeface="Comic Sans MS" panose="030F0702030302020204" pitchFamily="66" charset="0"/>
              </a:rPr>
              <a:t>Kaşyapa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Brahmā’nın</a:t>
            </a:r>
            <a:r>
              <a:rPr lang="tr-TR" dirty="0">
                <a:solidFill>
                  <a:schemeClr val="accent2">
                    <a:lumMod val="50000"/>
                  </a:schemeClr>
                </a:solidFill>
                <a:latin typeface="Comic Sans MS" panose="030F0702030302020204" pitchFamily="66" charset="0"/>
              </a:rPr>
              <a:t> cennetine doğru ilerleyerek şöyle dedi: “Ey </a:t>
            </a:r>
            <a:r>
              <a:rPr lang="tr-TR" dirty="0" err="1">
                <a:solidFill>
                  <a:schemeClr val="accent2">
                    <a:lumMod val="50000"/>
                  </a:schemeClr>
                </a:solidFill>
                <a:latin typeface="Comic Sans MS" panose="030F0702030302020204" pitchFamily="66" charset="0"/>
              </a:rPr>
              <a:t>İndra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Brahmā’nın</a:t>
            </a:r>
            <a:r>
              <a:rPr lang="tr-TR" dirty="0">
                <a:solidFill>
                  <a:schemeClr val="accent2">
                    <a:lumMod val="50000"/>
                  </a:schemeClr>
                </a:solidFill>
                <a:latin typeface="Comic Sans MS" panose="030F0702030302020204" pitchFamily="66" charset="0"/>
              </a:rPr>
              <a:t> gizemli cennetine gidelim. Onu Bali’nin yenilmez gücüne karşı bilgilendirmeliyiz.”</a:t>
            </a:r>
          </a:p>
          <a:p>
            <a:endParaRPr lang="tr-TR" dirty="0"/>
          </a:p>
        </p:txBody>
      </p:sp>
    </p:spTree>
    <p:extLst>
      <p:ext uri="{BB962C8B-B14F-4D97-AF65-F5344CB8AC3E}">
        <p14:creationId xmlns:p14="http://schemas.microsoft.com/office/powerpoint/2010/main" val="36259183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Paralaks</Template>
  <TotalTime>71</TotalTime>
  <Words>609</Words>
  <Application>Microsoft Office PowerPoint</Application>
  <PresentationFormat>Geniş ekran</PresentationFormat>
  <Paragraphs>25</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Comic Sans MS</vt:lpstr>
      <vt:lpstr>Corbel</vt:lpstr>
      <vt:lpstr>Times New Roman</vt:lpstr>
      <vt:lpstr>Paralaks</vt:lpstr>
      <vt:lpstr>HİN 426 Hint Efsaneleri  Vāmana Bedenlenmesinin Doğumu-Yaratılışı Efsanesi (Vamana Purana)  13. Hafta</vt:lpstr>
      <vt:lpstr>Vāmana Purāṇa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Efsanesi (Vamana Purana)  . Hafta</dc:title>
  <dc:creator>Casper</dc:creator>
  <cp:lastModifiedBy>Casper</cp:lastModifiedBy>
  <cp:revision>11</cp:revision>
  <dcterms:created xsi:type="dcterms:W3CDTF">2020-05-08T08:50:58Z</dcterms:created>
  <dcterms:modified xsi:type="dcterms:W3CDTF">2020-05-09T05:27:02Z</dcterms:modified>
</cp:coreProperties>
</file>