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2FD4B-A96F-4ACC-BF85-73504D0B8380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4797F-AC95-43F8-917C-E758E4FD5D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7230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9785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781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259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595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3274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4916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5389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4121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209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126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806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826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524000" y="1268414"/>
            <a:ext cx="9144000" cy="5400675"/>
          </a:xfrm>
        </p:spPr>
        <p:txBody>
          <a:bodyPr>
            <a:normAutofit fontScale="92500" lnSpcReduction="20000"/>
          </a:bodyPr>
          <a:lstStyle/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3100" dirty="0"/>
              <a:t>Bu bakterileri türlerinin pek çoğu yem bezelyesinde bulunmakla beraber aynı zamanda tropikal ve sıcak topraklarda da bu tür </a:t>
            </a:r>
            <a:r>
              <a:rPr lang="tr-TR" sz="3100" i="1" dirty="0" err="1"/>
              <a:t>Rhizobium</a:t>
            </a:r>
            <a:r>
              <a:rPr lang="tr-TR" sz="3100" dirty="0"/>
              <a:t> gruplarına rastlanır. Sıcak bölgelerde izole edilmiş </a:t>
            </a:r>
            <a:r>
              <a:rPr lang="tr-TR" sz="3100" dirty="0" err="1"/>
              <a:t>Hup</a:t>
            </a:r>
            <a:r>
              <a:rPr lang="tr-TR" sz="3100" baseline="30000" dirty="0"/>
              <a:t>+   </a:t>
            </a:r>
            <a:r>
              <a:rPr lang="tr-TR" sz="3100" dirty="0"/>
              <a:t>türleri bulunmaktadır.  </a:t>
            </a:r>
            <a:r>
              <a:rPr lang="tr-TR" sz="3100" dirty="0" err="1"/>
              <a:t>Hup</a:t>
            </a:r>
            <a:r>
              <a:rPr lang="tr-TR" sz="3100" baseline="30000" dirty="0"/>
              <a:t>+   </a:t>
            </a:r>
            <a:r>
              <a:rPr lang="tr-TR" sz="3100" dirty="0"/>
              <a:t>türlerinin % 25’ i Amerika topraklarında izole edilmiştir. Burada </a:t>
            </a:r>
            <a:r>
              <a:rPr lang="tr-TR" sz="3100" i="1" dirty="0" err="1"/>
              <a:t>Rhizobium</a:t>
            </a:r>
            <a:r>
              <a:rPr lang="tr-TR" sz="3100" i="1" dirty="0"/>
              <a:t> </a:t>
            </a:r>
            <a:r>
              <a:rPr lang="tr-TR" sz="3100" i="1" dirty="0" err="1"/>
              <a:t>japonicum</a:t>
            </a:r>
            <a:r>
              <a:rPr lang="tr-TR" sz="3100" dirty="0"/>
              <a:t> da bulunmaktadır. Bazı durumlarda </a:t>
            </a:r>
            <a:r>
              <a:rPr lang="tr-TR" sz="3100" i="1" dirty="0" err="1"/>
              <a:t>hidrogenaz</a:t>
            </a:r>
            <a:r>
              <a:rPr lang="tr-TR" sz="3100" dirty="0"/>
              <a:t> enzimi </a:t>
            </a:r>
            <a:r>
              <a:rPr lang="tr-TR" sz="3100" dirty="0" err="1"/>
              <a:t>bakteroidi</a:t>
            </a:r>
            <a:r>
              <a:rPr lang="tr-TR" sz="3100" dirty="0"/>
              <a:t> hidrojen döngüsün özendirir (RE değerlerinin 0.75 ile 1.0 arasında olduğu durumlarda). </a:t>
            </a:r>
            <a:r>
              <a:rPr lang="tr-TR" sz="3100" i="1" dirty="0" err="1"/>
              <a:t>Hidrogenaz</a:t>
            </a:r>
            <a:r>
              <a:rPr lang="tr-TR" sz="3100" dirty="0"/>
              <a:t> enziminin aktivitesi sadece </a:t>
            </a:r>
            <a:r>
              <a:rPr lang="tr-TR" sz="3100" dirty="0" err="1"/>
              <a:t>bakteroid</a:t>
            </a:r>
            <a:r>
              <a:rPr lang="tr-TR" sz="3100" dirty="0"/>
              <a:t> türüne bağlı olarak değişmez, konukçu bitkide önemlidir.</a:t>
            </a:r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3100" dirty="0"/>
              <a:t>Bu nedenle RE ile beraber doğrulayıcı başka bir faktöründe kullanılması gerekir. Dönüşümü tamamlanmış hidrojen fraksiyonları  işleme katıldığında elektronların proton indirgeme reaksiyonlarına katılmasını sağlar.</a:t>
            </a:r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81771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Text Box 2"/>
          <p:cNvSpPr txBox="1">
            <a:spLocks noChangeArrowheads="1"/>
          </p:cNvSpPr>
          <p:nvPr/>
        </p:nvSpPr>
        <p:spPr bwMode="auto">
          <a:xfrm>
            <a:off x="1828801" y="381001"/>
            <a:ext cx="8443913" cy="3038475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B32C1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2C1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tr-TR" sz="2400">
                <a:latin typeface="Arial" panose="020B0604020202020204" pitchFamily="34" charset="0"/>
                <a:ea typeface="ＭＳ Ｐゴシック" panose="020B0600070205080204" pitchFamily="34" charset="-128"/>
              </a:rPr>
              <a:t>The enzyme </a:t>
            </a:r>
            <a:r>
              <a:rPr lang="en-GB" altLang="tr-TR"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nitrogenase</a:t>
            </a:r>
            <a:r>
              <a:rPr lang="en-GB" altLang="tr-TR" sz="2400">
                <a:latin typeface="Arial" panose="020B0604020202020204" pitchFamily="34" charset="0"/>
                <a:ea typeface="ＭＳ Ｐゴシック" panose="020B0600070205080204" pitchFamily="34" charset="-128"/>
              </a:rPr>
              <a:t> catalyses the conversion of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tr-TR" sz="2400">
                <a:latin typeface="Arial" panose="020B0604020202020204" pitchFamily="34" charset="0"/>
                <a:ea typeface="ＭＳ Ｐゴシック" panose="020B0600070205080204" pitchFamily="34" charset="-128"/>
              </a:rPr>
              <a:t>atmospheric, gaseous dinitrogen (N</a:t>
            </a:r>
            <a:r>
              <a:rPr lang="en-GB" altLang="tr-TR" sz="2400" baseline="-25000">
                <a:latin typeface="Arial" panose="020B0604020202020204" pitchFamily="34" charset="0"/>
                <a:ea typeface="ＭＳ Ｐゴシック" panose="020B0600070205080204" pitchFamily="34" charset="-128"/>
              </a:rPr>
              <a:t>2</a:t>
            </a:r>
            <a:r>
              <a:rPr lang="en-GB" altLang="tr-TR" sz="2400">
                <a:latin typeface="Arial" panose="020B0604020202020204" pitchFamily="34" charset="0"/>
                <a:ea typeface="ＭＳ Ｐゴシック" panose="020B0600070205080204" pitchFamily="34" charset="-128"/>
              </a:rPr>
              <a:t>) and dihydrogen (H</a:t>
            </a:r>
            <a:r>
              <a:rPr lang="en-GB" altLang="tr-TR" sz="2400" baseline="-25000">
                <a:latin typeface="Arial" panose="020B0604020202020204" pitchFamily="34" charset="0"/>
                <a:ea typeface="ＭＳ Ｐゴシック" panose="020B0600070205080204" pitchFamily="34" charset="-128"/>
              </a:rPr>
              <a:t>2</a:t>
            </a:r>
            <a:r>
              <a:rPr lang="en-GB" altLang="tr-TR" sz="2400">
                <a:latin typeface="Arial" panose="020B0604020202020204" pitchFamily="34" charset="0"/>
                <a:ea typeface="ＭＳ Ｐゴシック" panose="020B0600070205080204" pitchFamily="34" charset="-128"/>
              </a:rPr>
              <a:t>)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tr-TR" sz="2400">
                <a:latin typeface="Arial" panose="020B0604020202020204" pitchFamily="34" charset="0"/>
                <a:ea typeface="ＭＳ Ｐゴシック" panose="020B0600070205080204" pitchFamily="34" charset="-128"/>
              </a:rPr>
              <a:t>to ammonia (NH</a:t>
            </a:r>
            <a:r>
              <a:rPr lang="en-GB" altLang="tr-TR" sz="2400" baseline="-25000">
                <a:latin typeface="Arial" panose="020B0604020202020204" pitchFamily="34" charset="0"/>
                <a:ea typeface="ＭＳ Ｐゴシック" panose="020B0600070205080204" pitchFamily="34" charset="-128"/>
              </a:rPr>
              <a:t>3</a:t>
            </a:r>
            <a:r>
              <a:rPr lang="en-GB" altLang="tr-TR" sz="2400">
                <a:latin typeface="Arial" panose="020B0604020202020204" pitchFamily="34" charset="0"/>
                <a:ea typeface="ＭＳ Ｐゴシック" panose="020B0600070205080204" pitchFamily="34" charset="-128"/>
              </a:rPr>
              <a:t>), as shown in the chemical equation below: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tr-TR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tr-TR" sz="2400" b="1">
                <a:latin typeface="Arial" panose="020B0604020202020204" pitchFamily="34" charset="0"/>
                <a:ea typeface="ＭＳ Ｐゴシック" panose="020B0600070205080204" pitchFamily="34" charset="-128"/>
              </a:rPr>
              <a:t>N</a:t>
            </a:r>
            <a:r>
              <a:rPr lang="en-GB" altLang="tr-TR" sz="2400" b="1" baseline="-25000">
                <a:latin typeface="Arial" panose="020B0604020202020204" pitchFamily="34" charset="0"/>
                <a:ea typeface="ＭＳ Ｐゴシック" panose="020B0600070205080204" pitchFamily="34" charset="-128"/>
              </a:rPr>
              <a:t>2</a:t>
            </a:r>
            <a:r>
              <a:rPr lang="en-GB" altLang="tr-TR" sz="2400" b="1">
                <a:latin typeface="Arial" panose="020B0604020202020204" pitchFamily="34" charset="0"/>
                <a:ea typeface="ＭＳ Ｐゴシック" panose="020B0600070205080204" pitchFamily="34" charset="-128"/>
              </a:rPr>
              <a:t> + 3 H</a:t>
            </a:r>
            <a:r>
              <a:rPr lang="en-GB" altLang="tr-TR" sz="2400" b="1" baseline="-25000">
                <a:latin typeface="Arial" panose="020B0604020202020204" pitchFamily="34" charset="0"/>
                <a:ea typeface="ＭＳ Ｐゴシック" panose="020B0600070205080204" pitchFamily="34" charset="-128"/>
              </a:rPr>
              <a:t>2</a:t>
            </a:r>
            <a:r>
              <a:rPr lang="en-GB" altLang="tr-TR" sz="24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tr-TR" sz="2400" b="1"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</a:t>
            </a:r>
            <a:r>
              <a:rPr lang="en-GB" altLang="tr-TR" sz="2400" b="1">
                <a:latin typeface="Arial" panose="020B0604020202020204" pitchFamily="34" charset="0"/>
                <a:ea typeface="ＭＳ Ｐゴシック" panose="020B0600070205080204" pitchFamily="34" charset="-128"/>
              </a:rPr>
              <a:t>  2 NH</a:t>
            </a:r>
            <a:r>
              <a:rPr lang="en-GB" altLang="tr-TR" sz="2400" b="1" baseline="-25000">
                <a:latin typeface="Arial" panose="020B0604020202020204" pitchFamily="34" charset="0"/>
                <a:ea typeface="ＭＳ Ｐゴシック" panose="020B0600070205080204" pitchFamily="34" charset="-128"/>
              </a:rPr>
              <a:t>3</a:t>
            </a:r>
            <a:endParaRPr lang="en-GB" altLang="tr-TR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tr-TR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tr-TR" sz="2400">
                <a:latin typeface="Arial" panose="020B0604020202020204" pitchFamily="34" charset="0"/>
                <a:ea typeface="ＭＳ Ｐゴシック" panose="020B0600070205080204" pitchFamily="34" charset="-128"/>
              </a:rPr>
              <a:t>The above reaction seems simple enough and the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tr-TR" sz="2400">
                <a:latin typeface="Arial" panose="020B0604020202020204" pitchFamily="34" charset="0"/>
                <a:ea typeface="ＭＳ Ｐゴシック" panose="020B0600070205080204" pitchFamily="34" charset="-128"/>
              </a:rPr>
              <a:t>atmosphere is 78% N</a:t>
            </a:r>
            <a:r>
              <a:rPr lang="en-GB" altLang="tr-TR" sz="2400" baseline="-25000">
                <a:latin typeface="Arial" panose="020B0604020202020204" pitchFamily="34" charset="0"/>
                <a:ea typeface="ＭＳ Ｐゴシック" panose="020B0600070205080204" pitchFamily="34" charset="-128"/>
              </a:rPr>
              <a:t>2</a:t>
            </a:r>
            <a:r>
              <a:rPr lang="en-GB" altLang="tr-TR" sz="2400">
                <a:latin typeface="Arial" panose="020B0604020202020204" pitchFamily="34" charset="0"/>
                <a:ea typeface="ＭＳ Ｐゴシック" panose="020B0600070205080204" pitchFamily="34" charset="-128"/>
              </a:rPr>
              <a:t>, so </a:t>
            </a:r>
            <a:r>
              <a:rPr lang="en-GB" altLang="tr-TR" sz="2400" u="sng">
                <a:latin typeface="Arial" panose="020B0604020202020204" pitchFamily="34" charset="0"/>
                <a:ea typeface="ＭＳ Ｐゴシック" panose="020B0600070205080204" pitchFamily="34" charset="-128"/>
              </a:rPr>
              <a:t>why is this enzyme so important</a:t>
            </a:r>
            <a:r>
              <a:rPr lang="en-GB" altLang="tr-TR" sz="2400">
                <a:latin typeface="Arial" panose="020B0604020202020204" pitchFamily="34" charset="0"/>
                <a:ea typeface="ＭＳ Ｐゴシック" panose="020B0600070205080204" pitchFamily="34" charset="-128"/>
              </a:rPr>
              <a:t>?</a:t>
            </a:r>
            <a:endParaRPr lang="en-GB" altLang="tr-TR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65219" name="Text Box 3"/>
          <p:cNvSpPr txBox="1">
            <a:spLocks noChangeArrowheads="1"/>
          </p:cNvSpPr>
          <p:nvPr/>
        </p:nvSpPr>
        <p:spPr bwMode="auto">
          <a:xfrm>
            <a:off x="1752600" y="3657600"/>
            <a:ext cx="8744702" cy="2677656"/>
          </a:xfrm>
          <a:prstGeom prst="rect">
            <a:avLst/>
          </a:prstGeom>
          <a:solidFill>
            <a:srgbClr val="FFCC99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B32C1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2C1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tr-TR" sz="2400" b="1">
                <a:solidFill>
                  <a:schemeClr val="accent2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The incredibly strong (triple) bond in N</a:t>
            </a:r>
            <a:r>
              <a:rPr lang="en-GB" altLang="tr-TR" sz="2400" b="1" baseline="-25000">
                <a:solidFill>
                  <a:schemeClr val="accent2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2</a:t>
            </a:r>
            <a:r>
              <a:rPr lang="en-GB" altLang="tr-TR" sz="2400" b="1">
                <a:solidFill>
                  <a:schemeClr val="accent2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 makes this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tr-TR" sz="2400" b="1">
                <a:solidFill>
                  <a:schemeClr val="accent2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reaction very difficult to carry out efficiently.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tr-TR" sz="2400" b="1">
                <a:solidFill>
                  <a:schemeClr val="accent2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In fact, nitrogenase consumes ~16 moles of ATP for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tr-TR" sz="2400" b="1">
                <a:solidFill>
                  <a:schemeClr val="accent2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every molecule of N</a:t>
            </a:r>
            <a:r>
              <a:rPr lang="en-GB" altLang="tr-TR" sz="2400" b="1" baseline="-25000">
                <a:solidFill>
                  <a:schemeClr val="accent2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2</a:t>
            </a:r>
            <a:r>
              <a:rPr lang="en-GB" altLang="tr-TR" sz="2400" b="1">
                <a:solidFill>
                  <a:schemeClr val="accent2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 it reduces to NH</a:t>
            </a:r>
            <a:r>
              <a:rPr lang="en-GB" altLang="tr-TR" sz="2400" b="1" baseline="-25000">
                <a:solidFill>
                  <a:schemeClr val="accent2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3</a:t>
            </a:r>
            <a:r>
              <a:rPr lang="en-GB" altLang="tr-TR" sz="2400" b="1">
                <a:solidFill>
                  <a:schemeClr val="accent2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, which makes it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tr-TR" sz="2400" b="1">
                <a:solidFill>
                  <a:schemeClr val="accent2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one of the most energy-expensive processes known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tr-TR" sz="2400" b="1">
                <a:solidFill>
                  <a:schemeClr val="accent2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in Nature.</a:t>
            </a:r>
            <a:r>
              <a:rPr lang="en-GB" altLang="tr-TR" sz="2400">
                <a:latin typeface="Comic Sans MS" panose="030F0702030302020204" pitchFamily="66" charset="0"/>
                <a:ea typeface="ＭＳ Ｐゴシック" panose="020B0600070205080204" pitchFamily="34" charset="-128"/>
              </a:rPr>
              <a:t>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tr-TR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8667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B32C1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2C1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tr-TR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66243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B32C1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2C1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tr-TR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7772400" cy="990600"/>
          </a:xfrm>
          <a:solidFill>
            <a:srgbClr val="FFFF99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vert="horz" lIns="90488" tIns="44450" rIns="90488" bIns="44450" rtlCol="0" anchor="ctr">
            <a:normAutofit/>
          </a:bodyPr>
          <a:lstStyle/>
          <a:p>
            <a:pPr eaLnBrk="1" hangingPunct="1"/>
            <a:r>
              <a:rPr lang="en-US" altLang="tr-TR" b="1" smtClean="0">
                <a:solidFill>
                  <a:srgbClr val="1512CC"/>
                </a:solidFill>
                <a:ea typeface="ＭＳ Ｐゴシック" panose="020B0600070205080204" pitchFamily="34" charset="-128"/>
              </a:rPr>
              <a:t>Nitrogenase</a:t>
            </a:r>
            <a:endParaRPr lang="en-US" altLang="tr-TR" smtClean="0">
              <a:ea typeface="ＭＳ Ｐゴシック" panose="020B0600070205080204" pitchFamily="34" charset="-128"/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09800" y="1447800"/>
            <a:ext cx="7772400" cy="4724400"/>
          </a:xfrm>
          <a:solidFill>
            <a:srgbClr val="FFCC99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vert="horz" lIns="90488" tIns="44450" rIns="90488" bIns="44450" rtlCol="0"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tr-TR" b="1" i="1" smtClean="0">
                <a:solidFill>
                  <a:srgbClr val="197DFF"/>
                </a:solidFill>
                <a:ea typeface="ＭＳ Ｐゴシック" panose="020B0600070205080204" pitchFamily="34" charset="-128"/>
              </a:rPr>
              <a:t>A 220 kD heterotetramer</a:t>
            </a:r>
            <a:r>
              <a:rPr lang="en-US" altLang="tr-TR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tr-TR" smtClean="0">
                <a:ea typeface="ＭＳ Ｐゴシック" panose="020B0600070205080204" pitchFamily="34" charset="-128"/>
              </a:rPr>
              <a:t>Each molecule of enzyme contains 2 Mo, 32 Fe, 30 equivalents of acid-labile sulfide (FeS clusters, etc)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tr-TR" smtClean="0">
                <a:ea typeface="ＭＳ Ｐゴシック" panose="020B0600070205080204" pitchFamily="34" charset="-128"/>
              </a:rPr>
              <a:t>Four 4Fe-4S clusters plus two FeMoCo, an iron-molybdenum cofactor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tr-TR" smtClean="0">
                <a:ea typeface="ＭＳ Ｐゴシック" panose="020B0600070205080204" pitchFamily="34" charset="-128"/>
              </a:rPr>
              <a:t>Nitrogenase is</a:t>
            </a:r>
            <a:r>
              <a:rPr lang="en-US" altLang="tr-TR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tr-TR" b="1" smtClean="0">
                <a:solidFill>
                  <a:srgbClr val="0DC742"/>
                </a:solidFill>
                <a:ea typeface="ＭＳ Ｐゴシック" panose="020B0600070205080204" pitchFamily="34" charset="-128"/>
              </a:rPr>
              <a:t>slow - 12 e</a:t>
            </a:r>
            <a:r>
              <a:rPr lang="en-US" altLang="tr-TR" b="1" baseline="30000" smtClean="0">
                <a:solidFill>
                  <a:srgbClr val="0DC742"/>
                </a:solidFill>
                <a:ea typeface="ＭＳ Ｐゴシック" panose="020B0600070205080204" pitchFamily="34" charset="-128"/>
              </a:rPr>
              <a:t>-</a:t>
            </a:r>
            <a:r>
              <a:rPr lang="en-US" altLang="tr-TR" b="1" smtClean="0">
                <a:solidFill>
                  <a:srgbClr val="0DC742"/>
                </a:solidFill>
                <a:ea typeface="ＭＳ Ｐゴシック" panose="020B0600070205080204" pitchFamily="34" charset="-128"/>
              </a:rPr>
              <a:t> pairs per second, i.e., only three molecules of N</a:t>
            </a:r>
            <a:r>
              <a:rPr lang="en-US" altLang="tr-TR" b="1" baseline="-25000" smtClean="0">
                <a:solidFill>
                  <a:srgbClr val="0DC742"/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tr-TR" b="1" smtClean="0">
                <a:solidFill>
                  <a:srgbClr val="0DC742"/>
                </a:solidFill>
                <a:ea typeface="ＭＳ Ｐゴシック" panose="020B0600070205080204" pitchFamily="34" charset="-128"/>
              </a:rPr>
              <a:t> per second</a:t>
            </a:r>
            <a:r>
              <a:rPr lang="en-US" altLang="tr-TR" smtClean="0">
                <a:solidFill>
                  <a:srgbClr val="00FF99"/>
                </a:solidFill>
                <a:ea typeface="ＭＳ Ｐゴシック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3562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Text Box 2"/>
          <p:cNvSpPr txBox="1">
            <a:spLocks noChangeArrowheads="1"/>
          </p:cNvSpPr>
          <p:nvPr/>
        </p:nvSpPr>
        <p:spPr bwMode="auto">
          <a:xfrm>
            <a:off x="2730500" y="228600"/>
            <a:ext cx="6815138" cy="1092200"/>
          </a:xfrm>
          <a:prstGeom prst="rect">
            <a:avLst/>
          </a:prstGeom>
          <a:solidFill>
            <a:srgbClr val="FFFF99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B32C1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2C1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3200" b="1">
                <a:solidFill>
                  <a:srgbClr val="1512CC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Three Types of N-fixers Important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3200" b="1">
                <a:solidFill>
                  <a:srgbClr val="1512CC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 Forest Soils</a:t>
            </a:r>
            <a:endParaRPr lang="en-US" altLang="tr-TR" sz="3200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7267" name="Text Box 3"/>
          <p:cNvSpPr txBox="1">
            <a:spLocks noChangeArrowheads="1"/>
          </p:cNvSpPr>
          <p:nvPr/>
        </p:nvSpPr>
        <p:spPr bwMode="auto">
          <a:xfrm>
            <a:off x="3489325" y="2251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B32C1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2C1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tr-TR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67268" name="Text Box 4"/>
          <p:cNvSpPr txBox="1">
            <a:spLocks noChangeArrowheads="1"/>
          </p:cNvSpPr>
          <p:nvPr/>
        </p:nvSpPr>
        <p:spPr bwMode="auto">
          <a:xfrm>
            <a:off x="1524000" y="1828801"/>
            <a:ext cx="9144000" cy="4498975"/>
          </a:xfrm>
          <a:prstGeom prst="rect">
            <a:avLst/>
          </a:prstGeom>
          <a:solidFill>
            <a:srgbClr val="FFCC99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B32C1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2C1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Cyanobacteria:</a:t>
            </a:r>
            <a:r>
              <a:rPr lang="en-US" altLang="tr-TR" sz="2400">
                <a:latin typeface="Arial" panose="020B0604020202020204" pitchFamily="34" charset="0"/>
                <a:ea typeface="ＭＳ Ｐゴシック" panose="020B0600070205080204" pitchFamily="34" charset="-128"/>
              </a:rPr>
              <a:t> Autotrophic N-fixers, protect nitrogenase with specialized </a:t>
            </a:r>
            <a:r>
              <a:rPr lang="en-US" altLang="tr-TR" sz="2400" i="1">
                <a:latin typeface="Arial" panose="020B0604020202020204" pitchFamily="34" charset="0"/>
                <a:ea typeface="ＭＳ Ｐゴシック" panose="020B0600070205080204" pitchFamily="34" charset="-128"/>
              </a:rPr>
              <a:t>heterocyst</a:t>
            </a:r>
            <a:r>
              <a:rPr lang="en-US" altLang="tr-TR" sz="2400">
                <a:latin typeface="Arial" panose="020B0604020202020204" pitchFamily="34" charset="0"/>
                <a:ea typeface="ＭＳ Ｐゴシック" panose="020B0600070205080204" pitchFamily="34" charset="-128"/>
              </a:rPr>
              <a:t> cells.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tr-TR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Heterotorophic bacteria:</a:t>
            </a:r>
            <a:r>
              <a:rPr lang="en-US" altLang="tr-TR" sz="2400">
                <a:latin typeface="Arial" panose="020B0604020202020204" pitchFamily="34" charset="0"/>
                <a:ea typeface="ＭＳ Ｐゴシック" panose="020B0600070205080204" pitchFamily="34" charset="-128"/>
              </a:rPr>
              <a:t>  Free-living or associative with rhizosphere.</a:t>
            </a:r>
            <a:r>
              <a:rPr lang="en-US" altLang="tr-TR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tr-TR" sz="2400">
                <a:latin typeface="Arial" panose="020B0604020202020204" pitchFamily="34" charset="0"/>
                <a:ea typeface="ＭＳ Ｐゴシック" panose="020B0600070205080204" pitchFamily="34" charset="-128"/>
              </a:rPr>
              <a:t>Use energy from decomposing organic matter to fix N, protect nitrogenase by rapidly converting O</a:t>
            </a:r>
            <a:r>
              <a:rPr lang="en-US" altLang="tr-TR" sz="2400" baseline="-25000">
                <a:latin typeface="Arial" panose="020B0604020202020204" pitchFamily="34" charset="0"/>
                <a:ea typeface="ＭＳ Ｐゴシック" panose="020B0600070205080204" pitchFamily="34" charset="-128"/>
              </a:rPr>
              <a:t>2</a:t>
            </a:r>
            <a:r>
              <a:rPr lang="en-US" altLang="tr-TR" sz="2400">
                <a:latin typeface="Arial" panose="020B0604020202020204" pitchFamily="34" charset="0"/>
                <a:ea typeface="ＭＳ Ｐゴシック" panose="020B0600070205080204" pitchFamily="34" charset="-128"/>
              </a:rPr>
              <a:t> to CO</a:t>
            </a:r>
            <a:r>
              <a:rPr lang="en-US" altLang="tr-TR" sz="2400" baseline="-25000">
                <a:latin typeface="Arial" panose="020B0604020202020204" pitchFamily="34" charset="0"/>
                <a:ea typeface="ＭＳ Ｐゴシック" panose="020B0600070205080204" pitchFamily="34" charset="-128"/>
              </a:rPr>
              <a:t>2</a:t>
            </a:r>
            <a:r>
              <a:rPr lang="en-US" altLang="tr-TR" sz="2400">
                <a:latin typeface="Arial" panose="020B0604020202020204" pitchFamily="34" charset="0"/>
                <a:ea typeface="ＭＳ Ｐゴシック" panose="020B0600070205080204" pitchFamily="34" charset="-128"/>
              </a:rPr>
              <a:t> through respiration.</a:t>
            </a:r>
            <a:endParaRPr lang="en-US" altLang="tr-TR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tr-TR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Symbiotic bacteria:</a:t>
            </a:r>
            <a:r>
              <a:rPr lang="en-US" altLang="tr-TR" sz="2400" b="1">
                <a:latin typeface="Arial" panose="020B0604020202020204" pitchFamily="34" charset="0"/>
                <a:ea typeface="ＭＳ Ｐゴシック" panose="020B0600070205080204" pitchFamily="34" charset="-128"/>
              </a:rPr>
              <a:t>  </a:t>
            </a:r>
            <a:r>
              <a:rPr lang="en-US" altLang="tr-TR" sz="2400">
                <a:latin typeface="Arial" panose="020B0604020202020204" pitchFamily="34" charset="0"/>
                <a:ea typeface="ＭＳ Ｐゴシック" panose="020B0600070205080204" pitchFamily="34" charset="-128"/>
              </a:rPr>
              <a:t>Plants form nodules to house bacteria and provide C as energy source (</a:t>
            </a:r>
            <a:r>
              <a:rPr lang="en-US" altLang="tr-TR" sz="2400" i="1">
                <a:latin typeface="Arial" panose="020B0604020202020204" pitchFamily="34" charset="0"/>
                <a:ea typeface="ＭＳ Ｐゴシック" panose="020B0600070205080204" pitchFamily="34" charset="-128"/>
              </a:rPr>
              <a:t>Rhizobium</a:t>
            </a:r>
            <a:r>
              <a:rPr lang="en-US" altLang="tr-TR" sz="2400">
                <a:latin typeface="Arial" panose="020B0604020202020204" pitchFamily="34" charset="0"/>
                <a:ea typeface="ＭＳ Ｐゴシック" panose="020B0600070205080204" pitchFamily="34" charset="-128"/>
              </a:rPr>
              <a:t>/</a:t>
            </a:r>
            <a:r>
              <a:rPr lang="en-US" altLang="tr-TR" sz="2400" i="1">
                <a:latin typeface="Arial" panose="020B0604020202020204" pitchFamily="34" charset="0"/>
                <a:ea typeface="ＭＳ Ｐゴシック" panose="020B0600070205080204" pitchFamily="34" charset="-128"/>
              </a:rPr>
              <a:t>Bradyrhizobium</a:t>
            </a:r>
            <a:r>
              <a:rPr lang="en-US" altLang="tr-TR" sz="2400">
                <a:latin typeface="Arial" panose="020B0604020202020204" pitchFamily="34" charset="0"/>
                <a:ea typeface="ＭＳ Ｐゴシック" panose="020B0600070205080204" pitchFamily="34" charset="-128"/>
              </a:rPr>
              <a:t> for legumes, </a:t>
            </a:r>
            <a:r>
              <a:rPr lang="en-US" altLang="tr-TR" sz="2400" i="1">
                <a:latin typeface="Arial" panose="020B0604020202020204" pitchFamily="34" charset="0"/>
                <a:ea typeface="ＭＳ Ｐゴシック" panose="020B0600070205080204" pitchFamily="34" charset="-128"/>
              </a:rPr>
              <a:t>Frankia</a:t>
            </a:r>
            <a:r>
              <a:rPr lang="en-US" altLang="tr-TR" sz="2400">
                <a:latin typeface="Arial" panose="020B0604020202020204" pitchFamily="34" charset="0"/>
                <a:ea typeface="ＭＳ Ｐゴシック" panose="020B0600070205080204" pitchFamily="34" charset="-128"/>
              </a:rPr>
              <a:t> for non-legumes). Nodules contain a form of hemoglobin which binds O</a:t>
            </a:r>
            <a:r>
              <a:rPr lang="en-US" altLang="tr-TR" sz="2400" baseline="-25000">
                <a:latin typeface="Arial" panose="020B0604020202020204" pitchFamily="34" charset="0"/>
                <a:ea typeface="ＭＳ Ｐゴシック" panose="020B0600070205080204" pitchFamily="34" charset="-128"/>
              </a:rPr>
              <a:t>2</a:t>
            </a:r>
            <a:r>
              <a:rPr lang="en-US" altLang="tr-TR" sz="2400">
                <a:latin typeface="Arial" panose="020B0604020202020204" pitchFamily="34" charset="0"/>
                <a:ea typeface="ＭＳ Ｐゴシック" panose="020B0600070205080204" pitchFamily="34" charset="-128"/>
              </a:rPr>
              <a:t>, protecting nitrogenase enzyme.  </a:t>
            </a:r>
          </a:p>
        </p:txBody>
      </p:sp>
    </p:spTree>
    <p:extLst>
      <p:ext uri="{BB962C8B-B14F-4D97-AF65-F5344CB8AC3E}">
        <p14:creationId xmlns:p14="http://schemas.microsoft.com/office/powerpoint/2010/main" val="2586888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88913"/>
            <a:ext cx="9144000" cy="1511300"/>
          </a:xfrm>
          <a:solidFill>
            <a:srgbClr val="FFFF99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tr-TR" altLang="tr-TR" b="1" smtClean="0">
                <a:solidFill>
                  <a:srgbClr val="1512CC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       </a:t>
            </a:r>
            <a:r>
              <a:rPr lang="en-US" altLang="tr-TR" b="1" smtClean="0">
                <a:solidFill>
                  <a:srgbClr val="1512CC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Nitrogen fixation in </a:t>
            </a:r>
            <a:r>
              <a:rPr lang="tr-TR" altLang="tr-TR" b="1" smtClean="0">
                <a:solidFill>
                  <a:srgbClr val="1512CC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     </a:t>
            </a:r>
            <a:br>
              <a:rPr lang="tr-TR" altLang="tr-TR" b="1" smtClean="0">
                <a:solidFill>
                  <a:srgbClr val="1512CC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</a:br>
            <a:r>
              <a:rPr lang="tr-TR" altLang="tr-TR" b="1" smtClean="0">
                <a:solidFill>
                  <a:srgbClr val="1512CC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     </a:t>
            </a:r>
            <a:r>
              <a:rPr lang="en-US" altLang="tr-TR" b="1" i="1" smtClean="0">
                <a:solidFill>
                  <a:srgbClr val="1512CC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Klebsiella</a:t>
            </a:r>
            <a:r>
              <a:rPr lang="tr-TR" altLang="tr-TR" b="1" i="1" smtClean="0">
                <a:solidFill>
                  <a:srgbClr val="1512CC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 </a:t>
            </a:r>
            <a:r>
              <a:rPr lang="tr-TR" altLang="tr-TR" b="1" smtClean="0">
                <a:solidFill>
                  <a:srgbClr val="1512CC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bacterium</a:t>
            </a:r>
            <a:endParaRPr lang="en-US" altLang="tr-TR" b="1" smtClean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981200"/>
            <a:ext cx="5105400" cy="2286000"/>
          </a:xfrm>
          <a:solidFill>
            <a:srgbClr val="FFCC99"/>
          </a:solidFill>
          <a:ln w="1905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tr-TR" sz="2400" b="1">
                <a:latin typeface="Georgia" panose="02040502050405020303" pitchFamily="18" charset="0"/>
                <a:ea typeface="ＭＳ Ｐゴシック" panose="020B0600070205080204" pitchFamily="34" charset="-128"/>
              </a:rPr>
              <a:t>Nif system is turned on when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altLang="tr-TR" sz="2000" b="1">
                <a:latin typeface="Georgia" panose="02040502050405020303" pitchFamily="18" charset="0"/>
                <a:ea typeface="ＭＳ Ｐゴシック" panose="020B0600070205080204" pitchFamily="34" charset="-128"/>
              </a:rPr>
              <a:t>No fixed nitrogen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altLang="tr-TR" sz="2000" b="1">
                <a:latin typeface="Georgia" panose="02040502050405020303" pitchFamily="18" charset="0"/>
                <a:ea typeface="ＭＳ Ｐゴシック" panose="020B0600070205080204" pitchFamily="34" charset="-128"/>
              </a:rPr>
              <a:t>Anaerobic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altLang="tr-TR" sz="2000" b="1">
                <a:latin typeface="Georgia" panose="02040502050405020303" pitchFamily="18" charset="0"/>
                <a:ea typeface="ＭＳ Ｐゴシック" panose="020B0600070205080204" pitchFamily="34" charset="-128"/>
              </a:rPr>
              <a:t>Temperature below 30°C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tr-TR" sz="2400" b="1">
                <a:latin typeface="Georgia" panose="02040502050405020303" pitchFamily="18" charset="0"/>
                <a:ea typeface="ＭＳ Ｐゴシック" panose="020B0600070205080204" pitchFamily="34" charset="-128"/>
              </a:rPr>
              <a:t>Nitrogenase is made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altLang="tr-TR" sz="2000" b="1">
                <a:latin typeface="Georgia" panose="02040502050405020303" pitchFamily="18" charset="0"/>
                <a:ea typeface="ＭＳ Ｐゴシック" panose="020B0600070205080204" pitchFamily="34" charset="-128"/>
              </a:rPr>
              <a:t>Converts N</a:t>
            </a:r>
            <a:r>
              <a:rPr lang="en-US" altLang="tr-TR" sz="2000" b="1" baseline="-25000">
                <a:latin typeface="Georgia" panose="02040502050405020303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tr-TR" sz="2000" b="1">
                <a:latin typeface="Georgia" panose="02040502050405020303" pitchFamily="18" charset="0"/>
                <a:ea typeface="ＭＳ Ｐゴシック" panose="020B0600070205080204" pitchFamily="34" charset="-128"/>
              </a:rPr>
              <a:t> to NH</a:t>
            </a:r>
            <a:r>
              <a:rPr lang="en-US" altLang="tr-TR" sz="2000" b="1" baseline="-25000">
                <a:latin typeface="Georgia" panose="02040502050405020303" pitchFamily="18" charset="0"/>
                <a:ea typeface="ＭＳ Ｐゴシック" panose="020B0600070205080204" pitchFamily="34" charset="-128"/>
              </a:rPr>
              <a:t>3</a:t>
            </a:r>
            <a:endParaRPr lang="en-US" altLang="tr-TR" sz="2000" b="1"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  <p:pic>
        <p:nvPicPr>
          <p:cNvPr id="268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59226"/>
            <a:ext cx="5181600" cy="289877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840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4" name="Picture 2" descr="bigF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609600"/>
            <a:ext cx="4062412" cy="5562600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9315" name="Text Box 3"/>
          <p:cNvSpPr txBox="1">
            <a:spLocks noChangeArrowheads="1"/>
          </p:cNvSpPr>
          <p:nvPr/>
        </p:nvSpPr>
        <p:spPr bwMode="auto">
          <a:xfrm>
            <a:off x="7772400" y="663576"/>
            <a:ext cx="1354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B32C1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2C1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2800">
                <a:latin typeface="Arial" panose="020B0604020202020204" pitchFamily="34" charset="0"/>
                <a:ea typeface="ＭＳ Ｐゴシック" panose="020B0600070205080204" pitchFamily="34" charset="-128"/>
              </a:rPr>
              <a:t>legume</a:t>
            </a:r>
          </a:p>
        </p:txBody>
      </p:sp>
      <p:sp>
        <p:nvSpPr>
          <p:cNvPr id="269316" name="Text Box 4"/>
          <p:cNvSpPr txBox="1">
            <a:spLocks noChangeArrowheads="1"/>
          </p:cNvSpPr>
          <p:nvPr/>
        </p:nvSpPr>
        <p:spPr bwMode="auto">
          <a:xfrm>
            <a:off x="7848601" y="4854576"/>
            <a:ext cx="14335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B32C1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2C1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2800">
                <a:latin typeface="Arial" panose="020B0604020202020204" pitchFamily="34" charset="0"/>
                <a:ea typeface="ＭＳ Ｐゴシック" panose="020B0600070205080204" pitchFamily="34" charset="-128"/>
              </a:rPr>
              <a:t>rhizobia</a:t>
            </a:r>
          </a:p>
        </p:txBody>
      </p:sp>
      <p:cxnSp>
        <p:nvCxnSpPr>
          <p:cNvPr id="269317" name="AutoShape 5"/>
          <p:cNvCxnSpPr>
            <a:cxnSpLocks noChangeShapeType="1"/>
            <a:stCxn id="269316" idx="1"/>
            <a:endCxn id="269315" idx="1"/>
          </p:cNvCxnSpPr>
          <p:nvPr/>
        </p:nvCxnSpPr>
        <p:spPr bwMode="auto">
          <a:xfrm rot="10800000">
            <a:off x="7772400" y="923925"/>
            <a:ext cx="76200" cy="4191000"/>
          </a:xfrm>
          <a:prstGeom prst="curvedConnector3">
            <a:avLst>
              <a:gd name="adj1" fmla="val 1141662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9318" name="AutoShape 6"/>
          <p:cNvCxnSpPr>
            <a:cxnSpLocks noChangeShapeType="1"/>
            <a:stCxn id="269315" idx="3"/>
            <a:endCxn id="269316" idx="3"/>
          </p:cNvCxnSpPr>
          <p:nvPr/>
        </p:nvCxnSpPr>
        <p:spPr bwMode="auto">
          <a:xfrm>
            <a:off x="9126539" y="923925"/>
            <a:ext cx="155575" cy="4191000"/>
          </a:xfrm>
          <a:prstGeom prst="curvedConnector3">
            <a:avLst>
              <a:gd name="adj1" fmla="val 496940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9319" name="Text Box 7"/>
          <p:cNvSpPr txBox="1">
            <a:spLocks noChangeArrowheads="1"/>
          </p:cNvSpPr>
          <p:nvPr/>
        </p:nvSpPr>
        <p:spPr bwMode="auto">
          <a:xfrm>
            <a:off x="6400800" y="2819400"/>
            <a:ext cx="1771650" cy="654050"/>
          </a:xfrm>
          <a:prstGeom prst="rect">
            <a:avLst/>
          </a:prstGeom>
          <a:solidFill>
            <a:srgbClr val="00666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B32C1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2C1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800" b="1">
                <a:latin typeface="Arial" panose="020B0604020202020204" pitchFamily="34" charset="0"/>
                <a:ea typeface="ＭＳ Ｐゴシック" panose="020B0600070205080204" pitchFamily="34" charset="-128"/>
              </a:rPr>
              <a:t>Fixed nitrogen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800" b="1">
                <a:latin typeface="Arial" panose="020B0604020202020204" pitchFamily="34" charset="0"/>
                <a:ea typeface="ＭＳ Ｐゴシック" panose="020B0600070205080204" pitchFamily="34" charset="-128"/>
              </a:rPr>
              <a:t>(ammonia)</a:t>
            </a:r>
          </a:p>
        </p:txBody>
      </p:sp>
      <p:sp>
        <p:nvSpPr>
          <p:cNvPr id="269320" name="Text Box 8"/>
          <p:cNvSpPr txBox="1">
            <a:spLocks noChangeArrowheads="1"/>
          </p:cNvSpPr>
          <p:nvPr/>
        </p:nvSpPr>
        <p:spPr bwMode="auto">
          <a:xfrm>
            <a:off x="8534400" y="2819400"/>
            <a:ext cx="2076450" cy="654050"/>
          </a:xfrm>
          <a:prstGeom prst="rect">
            <a:avLst/>
          </a:prstGeom>
          <a:solidFill>
            <a:srgbClr val="99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B32C1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2C1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Fixed carbon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(malate, sucrose)</a:t>
            </a:r>
          </a:p>
        </p:txBody>
      </p:sp>
    </p:spTree>
    <p:extLst>
      <p:ext uri="{BB962C8B-B14F-4D97-AF65-F5344CB8AC3E}">
        <p14:creationId xmlns:p14="http://schemas.microsoft.com/office/powerpoint/2010/main" val="3602599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Text Box 2"/>
          <p:cNvSpPr txBox="1">
            <a:spLocks noChangeArrowheads="1"/>
          </p:cNvSpPr>
          <p:nvPr/>
        </p:nvSpPr>
        <p:spPr bwMode="auto">
          <a:xfrm>
            <a:off x="1889126" y="254001"/>
            <a:ext cx="418736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B32C1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2C1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tr-TR" sz="3200" b="1">
                <a:latin typeface="Comic Sans MS" panose="030F0702030302020204" pitchFamily="66" charset="0"/>
                <a:ea typeface="ＭＳ Ｐゴシック" panose="020B0600070205080204" pitchFamily="34" charset="-128"/>
              </a:rPr>
              <a:t>Symbiotic Nitrogen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tr-TR" sz="3200" b="1">
                <a:latin typeface="Comic Sans MS" panose="030F0702030302020204" pitchFamily="66" charset="0"/>
                <a:ea typeface="ＭＳ Ｐゴシック" panose="020B0600070205080204" pitchFamily="34" charset="-128"/>
              </a:rPr>
              <a:t>Fixation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tr-TR" sz="2400" b="1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tr-TR" sz="2400" b="1">
                <a:latin typeface="Comic Sans MS" panose="030F0702030302020204" pitchFamily="66" charset="0"/>
                <a:ea typeface="ＭＳ Ｐゴシック" panose="020B0600070205080204" pitchFamily="34" charset="-128"/>
              </a:rPr>
              <a:t>The </a:t>
            </a:r>
            <a:r>
              <a:rPr lang="en-GB" altLang="tr-TR" sz="2400" b="1" i="1">
                <a:latin typeface="Comic Sans MS" panose="030F0702030302020204" pitchFamily="66" charset="0"/>
                <a:ea typeface="ＭＳ Ｐゴシック" panose="020B0600070205080204" pitchFamily="34" charset="-128"/>
              </a:rPr>
              <a:t>Rhizobium</a:t>
            </a:r>
            <a:r>
              <a:rPr lang="en-GB" altLang="tr-TR" sz="2400" b="1">
                <a:latin typeface="Comic Sans MS" panose="030F0702030302020204" pitchFamily="66" charset="0"/>
                <a:ea typeface="ＭＳ Ｐゴシック" panose="020B0600070205080204" pitchFamily="34" charset="-128"/>
              </a:rPr>
              <a:t>-legume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tr-TR" sz="2400" b="1">
                <a:latin typeface="Comic Sans MS" panose="030F0702030302020204" pitchFamily="66" charset="0"/>
                <a:ea typeface="ＭＳ Ｐゴシック" panose="020B0600070205080204" pitchFamily="34" charset="-128"/>
              </a:rPr>
              <a:t>association</a:t>
            </a:r>
            <a:endParaRPr lang="en-GB" altLang="tr-TR" sz="2400" b="1">
              <a:solidFill>
                <a:srgbClr val="993300"/>
              </a:solidFill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tr-TR" sz="2400" b="1">
              <a:solidFill>
                <a:srgbClr val="993300"/>
              </a:solidFill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270339" name="Text Box 3"/>
          <p:cNvSpPr txBox="1">
            <a:spLocks noChangeArrowheads="1"/>
          </p:cNvSpPr>
          <p:nvPr/>
        </p:nvSpPr>
        <p:spPr bwMode="auto">
          <a:xfrm>
            <a:off x="1905001" y="3657600"/>
            <a:ext cx="523091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B32C1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2C1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tr-TR" sz="2400">
                <a:latin typeface="Comic Sans MS" panose="030F0702030302020204" pitchFamily="66" charset="0"/>
                <a:ea typeface="ＭＳ Ｐゴシック" panose="020B0600070205080204" pitchFamily="34" charset="-128"/>
              </a:rPr>
              <a:t>Bacterial associations with certain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tr-TR" sz="2400">
                <a:latin typeface="Comic Sans MS" panose="030F0702030302020204" pitchFamily="66" charset="0"/>
                <a:ea typeface="ＭＳ Ｐゴシック" panose="020B0600070205080204" pitchFamily="34" charset="-128"/>
              </a:rPr>
              <a:t>plant families, primarily </a:t>
            </a:r>
            <a:r>
              <a:rPr lang="en-GB" altLang="tr-TR" sz="2400" b="1">
                <a:solidFill>
                  <a:srgbClr val="0033CC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legume</a:t>
            </a:r>
            <a:r>
              <a:rPr lang="en-GB" altLang="tr-TR" sz="2400">
                <a:latin typeface="Comic Sans MS" panose="030F0702030302020204" pitchFamily="66" charset="0"/>
                <a:ea typeface="ＭＳ Ｐゴシック" panose="020B0600070205080204" pitchFamily="34" charset="-128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tr-TR" sz="2400">
                <a:latin typeface="Comic Sans MS" panose="030F0702030302020204" pitchFamily="66" charset="0"/>
                <a:ea typeface="ＭＳ Ｐゴシック" panose="020B0600070205080204" pitchFamily="34" charset="-128"/>
              </a:rPr>
              <a:t>species, make the largest single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tr-TR" sz="2400">
                <a:latin typeface="Comic Sans MS" panose="030F0702030302020204" pitchFamily="66" charset="0"/>
                <a:ea typeface="ＭＳ Ｐゴシック" panose="020B0600070205080204" pitchFamily="34" charset="-128"/>
              </a:rPr>
              <a:t>contribution to biological nitrogen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tr-TR" sz="2400">
                <a:latin typeface="Comic Sans MS" panose="030F0702030302020204" pitchFamily="66" charset="0"/>
                <a:ea typeface="ＭＳ Ｐゴシック" panose="020B0600070205080204" pitchFamily="34" charset="-128"/>
              </a:rPr>
              <a:t>fixation in the biosphere</a:t>
            </a:r>
          </a:p>
        </p:txBody>
      </p:sp>
      <p:pic>
        <p:nvPicPr>
          <p:cNvPr id="270340" name="Picture 4" descr="soybean_nodu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76200"/>
            <a:ext cx="3103562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789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2" name="Picture 2" descr="bigF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457200"/>
            <a:ext cx="4062413" cy="5562600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1363" name="Text Box 3"/>
          <p:cNvSpPr txBox="1">
            <a:spLocks noChangeArrowheads="1"/>
          </p:cNvSpPr>
          <p:nvPr/>
        </p:nvSpPr>
        <p:spPr bwMode="auto">
          <a:xfrm>
            <a:off x="2057400" y="1066800"/>
            <a:ext cx="1555750" cy="4572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B32C1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2C1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2400" b="1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Pea Plant</a:t>
            </a:r>
            <a:endParaRPr lang="en-US" altLang="tr-TR" sz="240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71364" name="Text Box 4"/>
          <p:cNvSpPr txBox="1">
            <a:spLocks noChangeArrowheads="1"/>
          </p:cNvSpPr>
          <p:nvPr/>
        </p:nvSpPr>
        <p:spPr bwMode="auto">
          <a:xfrm>
            <a:off x="8153401" y="4343401"/>
            <a:ext cx="2398713" cy="70167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B32C1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2C1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20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R. leguminosarum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20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nodules</a:t>
            </a:r>
            <a:endParaRPr lang="en-US" altLang="tr-TR" sz="200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271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4114801"/>
            <a:ext cx="1990725" cy="1503363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1366" name="Line 6"/>
          <p:cNvSpPr>
            <a:spLocks noChangeShapeType="1"/>
          </p:cNvSpPr>
          <p:nvPr/>
        </p:nvSpPr>
        <p:spPr bwMode="auto">
          <a:xfrm flipH="1">
            <a:off x="2438400" y="3276600"/>
            <a:ext cx="2819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71367" name="Line 7"/>
          <p:cNvSpPr>
            <a:spLocks noChangeShapeType="1"/>
          </p:cNvSpPr>
          <p:nvPr/>
        </p:nvSpPr>
        <p:spPr bwMode="auto">
          <a:xfrm flipV="1">
            <a:off x="4419600" y="3429000"/>
            <a:ext cx="838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71368" name="Text Box 8"/>
          <p:cNvSpPr txBox="1">
            <a:spLocks noChangeArrowheads="1"/>
          </p:cNvSpPr>
          <p:nvPr/>
        </p:nvSpPr>
        <p:spPr bwMode="auto">
          <a:xfrm>
            <a:off x="1676400" y="6054726"/>
            <a:ext cx="4191000" cy="650875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B32C1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2C1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800">
                <a:latin typeface="Arial" panose="020B0604020202020204" pitchFamily="34" charset="0"/>
                <a:ea typeface="ＭＳ Ｐゴシック" panose="020B0600070205080204" pitchFamily="34" charset="-128"/>
              </a:rPr>
              <a:t>Pink color is leghaemoglobin a protein that carries oxygen to the bacteroids</a:t>
            </a:r>
          </a:p>
        </p:txBody>
      </p:sp>
    </p:spTree>
    <p:extLst>
      <p:ext uri="{BB962C8B-B14F-4D97-AF65-F5344CB8AC3E}">
        <p14:creationId xmlns:p14="http://schemas.microsoft.com/office/powerpoint/2010/main" val="3167820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2" descr="D:\f16.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5" y="0"/>
            <a:ext cx="5683250" cy="685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509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0" name="Picture 2" descr="C:\My Documents\Photo Images\nodu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622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1435100"/>
            <a:ext cx="575310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588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524000" y="1773239"/>
            <a:ext cx="9144000" cy="6453187"/>
          </a:xfrm>
        </p:spPr>
        <p:txBody>
          <a:bodyPr>
            <a:normAutofit/>
          </a:bodyPr>
          <a:lstStyle/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dirty="0" smtClean="0"/>
              <a:t>Aşağıda </a:t>
            </a:r>
            <a:r>
              <a:rPr lang="tr-TR" i="1" dirty="0" err="1" smtClean="0"/>
              <a:t>nitrogenaz</a:t>
            </a:r>
            <a:r>
              <a:rPr lang="tr-TR" dirty="0" smtClean="0"/>
              <a:t> verimlilik formülü verilmiştir;</a:t>
            </a:r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dirty="0" smtClean="0"/>
              <a:t>NE=1-{(serbest hidrojen)+(dönüşümünü tamamlamış hidrojen)}/(indirgenmiş C</a:t>
            </a:r>
            <a:r>
              <a:rPr lang="tr-TR" baseline="-25000" dirty="0" smtClean="0"/>
              <a:t>2</a:t>
            </a:r>
            <a:r>
              <a:rPr lang="tr-TR" dirty="0" smtClean="0"/>
              <a:t>H</a:t>
            </a:r>
            <a:r>
              <a:rPr lang="tr-TR" baseline="-25000" dirty="0" smtClean="0"/>
              <a:t>2</a:t>
            </a:r>
            <a:r>
              <a:rPr lang="tr-TR" dirty="0" smtClean="0"/>
              <a:t>)</a:t>
            </a:r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baseline="30000" dirty="0" smtClean="0"/>
              <a:t>*Dönüşümünü tamamlamış hidrojen yerine </a:t>
            </a:r>
            <a:r>
              <a:rPr lang="tr-TR" baseline="30000" dirty="0" err="1" smtClean="0"/>
              <a:t>tritium</a:t>
            </a:r>
            <a:r>
              <a:rPr lang="tr-TR" baseline="30000" dirty="0" smtClean="0"/>
              <a:t> kullanılabilir.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Hidrojen döngüsü </a:t>
            </a:r>
            <a:r>
              <a:rPr lang="tr-TR" dirty="0" err="1" smtClean="0"/>
              <a:t>simbiyotik</a:t>
            </a:r>
            <a:r>
              <a:rPr lang="tr-TR" dirty="0" smtClean="0"/>
              <a:t> azot </a:t>
            </a:r>
            <a:r>
              <a:rPr lang="tr-TR" dirty="0" err="1" smtClean="0"/>
              <a:t>fiksasyonuna</a:t>
            </a:r>
            <a:r>
              <a:rPr lang="tr-TR" dirty="0" smtClean="0"/>
              <a:t> üç farklı mekanizmayla yarar sağlayabilir;</a:t>
            </a:r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dirty="0" smtClean="0"/>
              <a:t>Hidrojen </a:t>
            </a:r>
            <a:r>
              <a:rPr lang="tr-TR" dirty="0" err="1" smtClean="0"/>
              <a:t>oksidasyonuyla</a:t>
            </a:r>
            <a:r>
              <a:rPr lang="tr-TR" dirty="0" smtClean="0"/>
              <a:t> sağlanan enerji nodüllerdeki enerjinin korunmasını sağlar.</a:t>
            </a:r>
          </a:p>
        </p:txBody>
      </p:sp>
    </p:spTree>
    <p:extLst>
      <p:ext uri="{BB962C8B-B14F-4D97-AF65-F5344CB8AC3E}">
        <p14:creationId xmlns:p14="http://schemas.microsoft.com/office/powerpoint/2010/main" val="3296978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  <a:solidFill>
            <a:srgbClr val="FFFF99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altLang="tr-TR" sz="4000" b="1">
                <a:solidFill>
                  <a:srgbClr val="1512CC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Physiology of a legume nodule</a:t>
            </a:r>
            <a:endParaRPr lang="en-US" altLang="tr-TR" sz="4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275459" name="Picture 3" descr="nod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1"/>
            <a:ext cx="7010400" cy="42259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935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9144000" cy="5105400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0"/>
            <a:ext cx="3714750" cy="207645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-3175"/>
            <a:ext cx="4181475" cy="1727200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192480"/>
      </p:ext>
    </p:extLst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6" name="Picture 4" descr="\\spruce.for.nau.edu\pcs4\rhizob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114"/>
            <a:ext cx="914400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813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6" y="392113"/>
            <a:ext cx="8088313" cy="6069012"/>
          </a:xfrm>
          <a:prstGeom prst="rect">
            <a:avLst/>
          </a:prstGeom>
          <a:solidFill>
            <a:schemeClr val="bg1"/>
          </a:solidFill>
          <a:ln w="1587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797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55750" y="1484314"/>
            <a:ext cx="9144000" cy="4389437"/>
          </a:xfrm>
        </p:spPr>
        <p:txBody>
          <a:bodyPr>
            <a:normAutofit lnSpcReduction="10000"/>
          </a:bodyPr>
          <a:lstStyle/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dirty="0"/>
              <a:t>Buradan </a:t>
            </a:r>
            <a:r>
              <a:rPr lang="tr-TR" dirty="0" err="1"/>
              <a:t>bakteroidlerin</a:t>
            </a:r>
            <a:r>
              <a:rPr lang="tr-TR" dirty="0"/>
              <a:t> hidrojeni enerji kaynağı olarak kullanabileceğini söylenebilir (</a:t>
            </a:r>
            <a:r>
              <a:rPr lang="tr-TR" dirty="0" err="1"/>
              <a:t>Emerich</a:t>
            </a:r>
            <a:r>
              <a:rPr lang="tr-TR" dirty="0"/>
              <a:t> et al 1978). Bazı koşullar altında </a:t>
            </a:r>
            <a:r>
              <a:rPr lang="tr-TR" i="1" dirty="0" err="1"/>
              <a:t>Rhizobium</a:t>
            </a:r>
            <a:r>
              <a:rPr lang="tr-TR" dirty="0"/>
              <a:t> </a:t>
            </a:r>
            <a:r>
              <a:rPr lang="tr-TR" dirty="0" err="1"/>
              <a:t>Hup</a:t>
            </a:r>
            <a:r>
              <a:rPr lang="tr-TR" baseline="30000" dirty="0"/>
              <a:t>+</a:t>
            </a:r>
            <a:r>
              <a:rPr lang="tr-TR" dirty="0"/>
              <a:t> bakterileri hidrojen ve </a:t>
            </a:r>
            <a:r>
              <a:rPr lang="tr-TR" dirty="0" err="1"/>
              <a:t>karbondioksidi</a:t>
            </a:r>
            <a:r>
              <a:rPr lang="tr-TR" dirty="0"/>
              <a:t> kullanarak </a:t>
            </a:r>
            <a:r>
              <a:rPr lang="tr-TR" dirty="0" err="1"/>
              <a:t>kemotropik</a:t>
            </a:r>
            <a:r>
              <a:rPr lang="tr-TR" dirty="0"/>
              <a:t> gelişim gösterebilirler (</a:t>
            </a:r>
            <a:r>
              <a:rPr lang="tr-TR" dirty="0" err="1"/>
              <a:t>Hanus</a:t>
            </a:r>
            <a:r>
              <a:rPr lang="tr-TR" dirty="0"/>
              <a:t> et al 1978).</a:t>
            </a:r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dirty="0"/>
              <a:t>Her </a:t>
            </a:r>
            <a:r>
              <a:rPr lang="tr-TR" dirty="0" err="1"/>
              <a:t>mol</a:t>
            </a:r>
            <a:r>
              <a:rPr lang="tr-TR" dirty="0"/>
              <a:t>, okside olmuş hidrojen için 0.5 </a:t>
            </a:r>
            <a:r>
              <a:rPr lang="tr-TR" dirty="0" err="1"/>
              <a:t>mol</a:t>
            </a:r>
            <a:r>
              <a:rPr lang="tr-TR" dirty="0"/>
              <a:t> oksijen kullanılır. Bu şekilde oksijenin </a:t>
            </a:r>
            <a:r>
              <a:rPr lang="tr-TR" dirty="0" err="1"/>
              <a:t>nitrogenaz</a:t>
            </a:r>
            <a:r>
              <a:rPr lang="tr-TR" dirty="0"/>
              <a:t> enzimini yok etmesi önlenmiş olur.</a:t>
            </a:r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i="1" dirty="0" err="1"/>
              <a:t>Nitrogenaz</a:t>
            </a:r>
            <a:r>
              <a:rPr lang="tr-TR" dirty="0" err="1"/>
              <a:t>ın</a:t>
            </a:r>
            <a:r>
              <a:rPr lang="tr-TR" dirty="0"/>
              <a:t> neden olduğu hidrojen birikimini durdurarak, hidrojen oluşumunu sağlayan enzimin </a:t>
            </a:r>
            <a:r>
              <a:rPr lang="tr-TR" dirty="0" err="1"/>
              <a:t>inaktivasyonunu</a:t>
            </a:r>
            <a:r>
              <a:rPr lang="tr-TR" dirty="0"/>
              <a:t> önler.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tr-TR" dirty="0"/>
          </a:p>
          <a:p>
            <a:pPr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06527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1 Başlık"/>
          <p:cNvSpPr>
            <a:spLocks noGrp="1"/>
          </p:cNvSpPr>
          <p:nvPr>
            <p:ph type="title"/>
          </p:nvPr>
        </p:nvSpPr>
        <p:spPr>
          <a:xfrm>
            <a:off x="1952625" y="17002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altLang="tr-TR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BAKLAGİL NODÜLLERİNDEKİ RELATİF VERİMLİLİĞİN GELİŞTİRMESİ İÇİN</a:t>
            </a:r>
            <a:br>
              <a:rPr lang="tr-TR" altLang="tr-TR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BİR ARAŞTIRMA</a:t>
            </a:r>
            <a:br>
              <a:rPr lang="tr-TR" altLang="tr-TR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altLang="tr-TR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9075" name="2 İçerik Yer Tutucusu"/>
          <p:cNvSpPr>
            <a:spLocks noGrp="1"/>
          </p:cNvSpPr>
          <p:nvPr>
            <p:ph idx="1"/>
          </p:nvPr>
        </p:nvSpPr>
        <p:spPr>
          <a:xfrm>
            <a:off x="1524000" y="2636839"/>
            <a:ext cx="9144000" cy="3455987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tr-TR" altLang="tr-TR" smtClean="0"/>
              <a:t>Son verilere göre RE’ si 1 dolayında olan </a:t>
            </a:r>
            <a:r>
              <a:rPr lang="tr-TR" altLang="tr-TR" i="1" smtClean="0"/>
              <a:t>Rhizobium</a:t>
            </a:r>
            <a:r>
              <a:rPr lang="tr-TR" altLang="tr-TR" smtClean="0"/>
              <a:t> baklagil simbiyoz çiftinin bağlama yeteneği; RE si 0.6 olan çiftlerden % 10 daha fazladır. </a:t>
            </a:r>
          </a:p>
          <a:p>
            <a:pPr algn="just" eaLnBrk="1" hangingPunct="1"/>
            <a:r>
              <a:rPr lang="tr-TR" altLang="tr-TR" smtClean="0"/>
              <a:t>Bu durum, aynı bitki üzerindeki nodüllerde daha yoğun  görülür. Bazı nodüllerde Hup</a:t>
            </a:r>
            <a:r>
              <a:rPr lang="tr-TR" altLang="tr-TR" baseline="30000" smtClean="0"/>
              <a:t>+  </a:t>
            </a:r>
            <a:r>
              <a:rPr lang="tr-TR" altLang="tr-TR" smtClean="0"/>
              <a:t>türleri olduğu gibi bazılarında </a:t>
            </a:r>
            <a:r>
              <a:rPr lang="tr-TR" altLang="tr-TR" i="1" smtClean="0"/>
              <a:t>hidrogenaz</a:t>
            </a:r>
            <a:r>
              <a:rPr lang="tr-TR" altLang="tr-TR" smtClean="0"/>
              <a:t> aktivitesinin olmadığı isogenik mutant Hup</a:t>
            </a:r>
            <a:r>
              <a:rPr lang="tr-TR" altLang="tr-TR" baseline="30000" smtClean="0"/>
              <a:t>-</a:t>
            </a:r>
            <a:r>
              <a:rPr lang="tr-TR" altLang="tr-TR" smtClean="0"/>
              <a:t> türleri vardır. </a:t>
            </a:r>
          </a:p>
          <a:p>
            <a:pPr algn="just" eaLnBrk="1" hangingPunct="1"/>
            <a:r>
              <a:rPr lang="tr-TR" altLang="tr-TR" smtClean="0"/>
              <a:t>Nodüllerdeki RE düzeyini arttırmak için Hup</a:t>
            </a:r>
            <a:r>
              <a:rPr lang="tr-TR" altLang="tr-TR" baseline="30000" smtClean="0"/>
              <a:t> + </a:t>
            </a:r>
            <a:r>
              <a:rPr lang="tr-TR" altLang="tr-TR" smtClean="0"/>
              <a:t> türlerini seçmek önemlidir.</a:t>
            </a:r>
          </a:p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845603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508125" y="1052514"/>
            <a:ext cx="9144000" cy="5805487"/>
          </a:xfrm>
        </p:spPr>
        <p:txBody>
          <a:bodyPr>
            <a:normAutofit/>
          </a:bodyPr>
          <a:lstStyle/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dirty="0" smtClean="0"/>
              <a:t>Bazı </a:t>
            </a:r>
            <a:r>
              <a:rPr lang="tr-TR" i="1" dirty="0" err="1"/>
              <a:t>R</a:t>
            </a:r>
            <a:r>
              <a:rPr lang="tr-TR" i="1" dirty="0" err="1" smtClean="0"/>
              <a:t>hizobium</a:t>
            </a:r>
            <a:r>
              <a:rPr lang="tr-TR" i="1" dirty="0" smtClean="0"/>
              <a:t> </a:t>
            </a:r>
            <a:r>
              <a:rPr lang="tr-TR" dirty="0" smtClean="0"/>
              <a:t> gruplarında bu türler sık görülür. İşe </a:t>
            </a:r>
            <a:r>
              <a:rPr lang="tr-TR" dirty="0" err="1" smtClean="0"/>
              <a:t>hidrogenaz</a:t>
            </a:r>
            <a:r>
              <a:rPr lang="tr-TR" dirty="0" smtClean="0"/>
              <a:t> enzimi eksikliği görülen </a:t>
            </a:r>
            <a:r>
              <a:rPr lang="tr-TR" i="1" dirty="0" err="1" smtClean="0"/>
              <a:t>Rhizobium</a:t>
            </a:r>
            <a:r>
              <a:rPr lang="tr-TR" i="1" dirty="0" smtClean="0"/>
              <a:t> </a:t>
            </a:r>
            <a:r>
              <a:rPr lang="tr-TR" i="1" dirty="0" err="1" smtClean="0"/>
              <a:t>japonicum</a:t>
            </a:r>
            <a:r>
              <a:rPr lang="tr-TR" dirty="0" smtClean="0"/>
              <a:t> grubundaki türlere </a:t>
            </a:r>
            <a:r>
              <a:rPr lang="tr-TR" dirty="0" err="1" smtClean="0"/>
              <a:t>Hup</a:t>
            </a:r>
            <a:r>
              <a:rPr lang="tr-TR" baseline="30000" dirty="0" smtClean="0"/>
              <a:t>+</a:t>
            </a:r>
            <a:r>
              <a:rPr lang="tr-TR" dirty="0" smtClean="0"/>
              <a:t>  geni (</a:t>
            </a:r>
            <a:r>
              <a:rPr lang="tr-TR" i="1" dirty="0" err="1" smtClean="0"/>
              <a:t>hidrogenaz</a:t>
            </a:r>
            <a:r>
              <a:rPr lang="tr-TR" dirty="0" smtClean="0"/>
              <a:t> sistemini kodlayan) aktarılarak başlanabilir. </a:t>
            </a:r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dirty="0" smtClean="0"/>
              <a:t>Konukçu bitki üzerinde çalışarak, nodüllerdeki RE miktarını arttırmakta olasıdır. Dönüşüm işleminde proton indirgemesi sırasında harcanan enerji geri kazanılabilir. </a:t>
            </a:r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dirty="0" smtClean="0"/>
              <a:t>Elektron sapmalarını en az düzeye indirebilmek önemlidir. Bu sapma miktarında konukçu bitki özelliklerinin de etkili olduğu görülmektedir. </a:t>
            </a:r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dirty="0" smtClean="0"/>
              <a:t>Bu durumlarda </a:t>
            </a:r>
            <a:r>
              <a:rPr lang="tr-TR" i="1" dirty="0" err="1" smtClean="0"/>
              <a:t>hidrogenaz</a:t>
            </a:r>
            <a:r>
              <a:rPr lang="tr-TR" dirty="0" smtClean="0"/>
              <a:t> sistem aktivitesinde konukçu bitkinin doğrudan etkili olduğu bilinmektedir.</a:t>
            </a:r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9293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ChangeArrowheads="1"/>
          </p:cNvSpPr>
          <p:nvPr/>
        </p:nvSpPr>
        <p:spPr bwMode="auto">
          <a:xfrm>
            <a:off x="5334000" y="2438400"/>
            <a:ext cx="1828800" cy="685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B32C1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2C1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tr-TR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61123" name="Rectangle 3"/>
          <p:cNvSpPr>
            <a:spLocks noChangeArrowheads="1"/>
          </p:cNvSpPr>
          <p:nvPr/>
        </p:nvSpPr>
        <p:spPr bwMode="auto">
          <a:xfrm>
            <a:off x="1717675" y="2544763"/>
            <a:ext cx="694542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B32C1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2C1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2400" b="1">
                <a:latin typeface="Arial" panose="020B0604020202020204" pitchFamily="34" charset="0"/>
                <a:ea typeface="ＭＳ Ｐゴシック" panose="020B0600070205080204" pitchFamily="34" charset="-128"/>
              </a:rPr>
              <a:t>N</a:t>
            </a:r>
            <a:r>
              <a:rPr lang="en-US" altLang="tr-TR" sz="2400" b="1" baseline="-25000">
                <a:latin typeface="Arial" panose="020B0604020202020204" pitchFamily="34" charset="0"/>
                <a:ea typeface="ＭＳ Ｐゴシック" panose="020B0600070205080204" pitchFamily="34" charset="-128"/>
              </a:rPr>
              <a:t>2</a:t>
            </a:r>
            <a:r>
              <a:rPr lang="en-US" altLang="tr-TR" sz="2400" b="1">
                <a:latin typeface="Arial" panose="020B0604020202020204" pitchFamily="34" charset="0"/>
                <a:ea typeface="ＭＳ Ｐゴシック" panose="020B0600070205080204" pitchFamily="34" charset="-128"/>
              </a:rPr>
              <a:t> + 8 flavodoxin</a:t>
            </a:r>
            <a:r>
              <a:rPr lang="en-US" altLang="tr-TR" sz="2400" b="1" baseline="30000">
                <a:latin typeface="Arial" panose="020B0604020202020204" pitchFamily="34" charset="0"/>
                <a:ea typeface="ＭＳ Ｐゴシック" panose="020B0600070205080204" pitchFamily="34" charset="-128"/>
              </a:rPr>
              <a:t>-</a:t>
            </a:r>
            <a:r>
              <a:rPr lang="en-US" altLang="tr-TR" sz="2400" b="1">
                <a:latin typeface="Arial" panose="020B0604020202020204" pitchFamily="34" charset="0"/>
                <a:ea typeface="ＭＳ Ｐゴシック" panose="020B0600070205080204" pitchFamily="34" charset="-128"/>
              </a:rPr>
              <a:t> + 8H</a:t>
            </a:r>
            <a:r>
              <a:rPr lang="en-US" altLang="tr-TR" sz="2400" b="1" baseline="30000">
                <a:latin typeface="Arial" panose="020B0604020202020204" pitchFamily="34" charset="0"/>
                <a:ea typeface="ＭＳ Ｐゴシック" panose="020B0600070205080204" pitchFamily="34" charset="-128"/>
              </a:rPr>
              <a:t>+</a:t>
            </a:r>
            <a:r>
              <a:rPr lang="en-US" altLang="tr-TR" sz="2400" b="1">
                <a:latin typeface="Arial" panose="020B0604020202020204" pitchFamily="34" charset="0"/>
                <a:ea typeface="ＭＳ Ｐゴシック" panose="020B0600070205080204" pitchFamily="34" charset="-128"/>
              </a:rPr>
              <a:t> + 16 MgATP</a:t>
            </a:r>
            <a:r>
              <a:rPr lang="en-US" altLang="tr-TR" sz="2400" b="1" baseline="30000">
                <a:latin typeface="Arial" panose="020B0604020202020204" pitchFamily="34" charset="0"/>
                <a:ea typeface="ＭＳ Ｐゴシック" panose="020B0600070205080204" pitchFamily="34" charset="-128"/>
              </a:rPr>
              <a:t>2-</a:t>
            </a:r>
            <a:r>
              <a:rPr lang="en-US" altLang="tr-TR" sz="2400" b="1">
                <a:latin typeface="Arial" panose="020B0604020202020204" pitchFamily="34" charset="0"/>
                <a:ea typeface="ＭＳ Ｐゴシック" panose="020B0600070205080204" pitchFamily="34" charset="-128"/>
              </a:rPr>
              <a:t> + 18 H</a:t>
            </a:r>
            <a:r>
              <a:rPr lang="en-US" altLang="tr-TR" sz="2400" b="1" baseline="-25000">
                <a:latin typeface="Arial" panose="020B0604020202020204" pitchFamily="34" charset="0"/>
                <a:ea typeface="ＭＳ Ｐゴシック" panose="020B0600070205080204" pitchFamily="34" charset="-128"/>
              </a:rPr>
              <a:t>2</a:t>
            </a:r>
            <a:r>
              <a:rPr lang="en-US" altLang="tr-TR" sz="2400" b="1">
                <a:latin typeface="Arial" panose="020B0604020202020204" pitchFamily="34" charset="0"/>
                <a:ea typeface="ＭＳ Ｐゴシック" panose="020B0600070205080204" pitchFamily="34" charset="-128"/>
              </a:rPr>
              <a:t>O</a:t>
            </a:r>
            <a:endParaRPr lang="en-US" altLang="tr-TR" sz="240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1124" name="Line 4"/>
          <p:cNvSpPr>
            <a:spLocks noChangeShapeType="1"/>
          </p:cNvSpPr>
          <p:nvPr/>
        </p:nvSpPr>
        <p:spPr bwMode="auto">
          <a:xfrm>
            <a:off x="8945563" y="2819400"/>
            <a:ext cx="137795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61125" name="Rectangle 5"/>
          <p:cNvSpPr>
            <a:spLocks noChangeArrowheads="1"/>
          </p:cNvSpPr>
          <p:nvPr/>
        </p:nvSpPr>
        <p:spPr bwMode="auto">
          <a:xfrm>
            <a:off x="3124200" y="3124200"/>
            <a:ext cx="7548542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B32C1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2C1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2400" b="1">
                <a:latin typeface="Arial" panose="020B0604020202020204" pitchFamily="34" charset="0"/>
                <a:ea typeface="ＭＳ Ｐゴシック" panose="020B0600070205080204" pitchFamily="34" charset="-128"/>
              </a:rPr>
              <a:t>+ 2OH</a:t>
            </a:r>
            <a:r>
              <a:rPr lang="en-US" altLang="tr-TR" sz="2400" b="1" baseline="30000">
                <a:latin typeface="Arial" panose="020B0604020202020204" pitchFamily="34" charset="0"/>
                <a:ea typeface="ＭＳ Ｐゴシック" panose="020B0600070205080204" pitchFamily="34" charset="-128"/>
              </a:rPr>
              <a:t>-</a:t>
            </a:r>
            <a:r>
              <a:rPr lang="en-US" altLang="tr-TR" sz="2400" b="1">
                <a:latin typeface="Arial" panose="020B0604020202020204" pitchFamily="34" charset="0"/>
                <a:ea typeface="ＭＳ Ｐゴシック" panose="020B0600070205080204" pitchFamily="34" charset="-128"/>
              </a:rPr>
              <a:t> + 8 flavodoxin + 16 MgADP</a:t>
            </a:r>
            <a:r>
              <a:rPr lang="en-US" altLang="tr-TR" sz="2400" b="1" baseline="30000">
                <a:latin typeface="Arial" panose="020B0604020202020204" pitchFamily="34" charset="0"/>
                <a:ea typeface="ＭＳ Ｐゴシック" panose="020B0600070205080204" pitchFamily="34" charset="-128"/>
              </a:rPr>
              <a:t>-</a:t>
            </a:r>
            <a:r>
              <a:rPr lang="en-US" altLang="tr-TR" sz="2400" b="1">
                <a:latin typeface="Arial" panose="020B0604020202020204" pitchFamily="34" charset="0"/>
                <a:ea typeface="ＭＳ Ｐゴシック" panose="020B0600070205080204" pitchFamily="34" charset="-128"/>
              </a:rPr>
              <a:t> + 16H</a:t>
            </a:r>
            <a:r>
              <a:rPr lang="en-US" altLang="tr-TR" sz="2400" b="1" baseline="-25000">
                <a:latin typeface="Arial" panose="020B0604020202020204" pitchFamily="34" charset="0"/>
                <a:ea typeface="ＭＳ Ｐゴシック" panose="020B0600070205080204" pitchFamily="34" charset="-128"/>
              </a:rPr>
              <a:t>2</a:t>
            </a:r>
            <a:r>
              <a:rPr lang="en-US" altLang="tr-TR" sz="2400" b="1">
                <a:latin typeface="Arial" panose="020B0604020202020204" pitchFamily="34" charset="0"/>
                <a:ea typeface="ＭＳ Ｐゴシック" panose="020B0600070205080204" pitchFamily="34" charset="-128"/>
              </a:rPr>
              <a:t>PO</a:t>
            </a:r>
            <a:r>
              <a:rPr lang="en-US" altLang="tr-TR" sz="2400" b="1" baseline="-25000">
                <a:latin typeface="Arial" panose="020B0604020202020204" pitchFamily="34" charset="0"/>
                <a:ea typeface="ＭＳ Ｐゴシック" panose="020B0600070205080204" pitchFamily="34" charset="-128"/>
              </a:rPr>
              <a:t>4</a:t>
            </a:r>
            <a:r>
              <a:rPr lang="en-US" altLang="tr-TR" sz="2400" b="1" baseline="30000">
                <a:latin typeface="Arial" panose="020B0604020202020204" pitchFamily="34" charset="0"/>
                <a:ea typeface="ＭＳ Ｐゴシック" panose="020B0600070205080204" pitchFamily="34" charset="-128"/>
              </a:rPr>
              <a:t>- </a:t>
            </a:r>
            <a:r>
              <a:rPr lang="en-US" altLang="tr-TR" sz="2400" b="1">
                <a:latin typeface="Arial" panose="020B0604020202020204" pitchFamily="34" charset="0"/>
                <a:ea typeface="ＭＳ Ｐゴシック" panose="020B0600070205080204" pitchFamily="34" charset="-128"/>
              </a:rPr>
              <a:t>+ H</a:t>
            </a:r>
            <a:r>
              <a:rPr lang="en-US" altLang="tr-TR" sz="2400" b="1" baseline="-25000">
                <a:latin typeface="Arial" panose="020B0604020202020204" pitchFamily="34" charset="0"/>
                <a:ea typeface="ＭＳ Ｐゴシック" panose="020B0600070205080204" pitchFamily="34" charset="-128"/>
              </a:rPr>
              <a:t>2</a:t>
            </a:r>
          </a:p>
        </p:txBody>
      </p:sp>
      <p:sp>
        <p:nvSpPr>
          <p:cNvPr id="261126" name="Rectangle 6"/>
          <p:cNvSpPr>
            <a:spLocks noChangeArrowheads="1"/>
          </p:cNvSpPr>
          <p:nvPr/>
        </p:nvSpPr>
        <p:spPr bwMode="auto">
          <a:xfrm>
            <a:off x="8626475" y="2362201"/>
            <a:ext cx="1636668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B32C1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2C1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2000" b="1">
                <a:solidFill>
                  <a:srgbClr val="1512CC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nitrogenase</a:t>
            </a:r>
            <a:endParaRPr lang="en-US" altLang="tr-TR" sz="200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1127" name="Line 7"/>
          <p:cNvSpPr>
            <a:spLocks noChangeShapeType="1"/>
          </p:cNvSpPr>
          <p:nvPr/>
        </p:nvSpPr>
        <p:spPr bwMode="auto">
          <a:xfrm>
            <a:off x="8534400" y="27432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61128" name="Text Box 8"/>
          <p:cNvSpPr txBox="1">
            <a:spLocks noChangeArrowheads="1"/>
          </p:cNvSpPr>
          <p:nvPr/>
        </p:nvSpPr>
        <p:spPr bwMode="auto">
          <a:xfrm>
            <a:off x="3200400" y="806450"/>
            <a:ext cx="6254750" cy="666750"/>
          </a:xfrm>
          <a:prstGeom prst="rect">
            <a:avLst/>
          </a:prstGeom>
          <a:solidFill>
            <a:srgbClr val="FFFF99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B32C1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2C1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3600" b="1">
                <a:solidFill>
                  <a:srgbClr val="1512CC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Biological nitrogen fixation:</a:t>
            </a:r>
            <a:endParaRPr lang="en-US" altLang="tr-TR" sz="360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1129" name="Rectangle 9"/>
          <p:cNvSpPr>
            <a:spLocks noChangeArrowheads="1"/>
          </p:cNvSpPr>
          <p:nvPr/>
        </p:nvSpPr>
        <p:spPr bwMode="auto">
          <a:xfrm>
            <a:off x="2133600" y="3124201"/>
            <a:ext cx="1036638" cy="466725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B32C1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2C1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2400" b="1">
                <a:latin typeface="Arial" panose="020B0604020202020204" pitchFamily="34" charset="0"/>
                <a:ea typeface="ＭＳ Ｐゴシック" panose="020B0600070205080204" pitchFamily="34" charset="-128"/>
              </a:rPr>
              <a:t>2NH</a:t>
            </a:r>
            <a:r>
              <a:rPr lang="en-US" altLang="tr-TR" sz="2400" b="1" baseline="-25000">
                <a:latin typeface="Arial" panose="020B0604020202020204" pitchFamily="34" charset="0"/>
                <a:ea typeface="ＭＳ Ｐゴシック" panose="020B0600070205080204" pitchFamily="34" charset="-128"/>
              </a:rPr>
              <a:t>4</a:t>
            </a:r>
            <a:r>
              <a:rPr lang="en-US" altLang="tr-TR" sz="2400" b="1" baseline="30000">
                <a:latin typeface="Arial" panose="020B0604020202020204" pitchFamily="34" charset="0"/>
                <a:ea typeface="ＭＳ Ｐゴシック" panose="020B0600070205080204" pitchFamily="34" charset="-128"/>
              </a:rPr>
              <a:t>+</a:t>
            </a:r>
            <a:endParaRPr lang="en-US" altLang="tr-TR" sz="2400" b="1" baseline="30000">
              <a:solidFill>
                <a:schemeClr val="bg2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1130" name="Text Box 10"/>
          <p:cNvSpPr txBox="1">
            <a:spLocks noChangeArrowheads="1"/>
          </p:cNvSpPr>
          <p:nvPr/>
        </p:nvSpPr>
        <p:spPr bwMode="auto">
          <a:xfrm>
            <a:off x="2438400" y="4419600"/>
            <a:ext cx="7443788" cy="1574800"/>
          </a:xfrm>
          <a:prstGeom prst="rect">
            <a:avLst/>
          </a:prstGeom>
          <a:solidFill>
            <a:srgbClr val="FFCC99"/>
          </a:soli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rgbClr val="B32C1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2C1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tr-TR"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Rare, extremely energy consuming conversion because of stability of triply bonded N</a:t>
            </a:r>
            <a:r>
              <a:rPr lang="en-US" altLang="tr-TR" sz="2400" b="1" baseline="-25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2</a:t>
            </a:r>
          </a:p>
          <a:p>
            <a:pPr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tr-TR"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Produces fixed N which can be directly assimilated into N containing biomolecules</a:t>
            </a:r>
            <a:endParaRPr lang="en-US" altLang="tr-TR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0940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6" name="Picture 2" descr="fix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41438"/>
            <a:ext cx="81534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147" name="Text Box 3"/>
          <p:cNvSpPr txBox="1">
            <a:spLocks noChangeArrowheads="1"/>
          </p:cNvSpPr>
          <p:nvPr/>
        </p:nvSpPr>
        <p:spPr bwMode="auto">
          <a:xfrm>
            <a:off x="1954213" y="404814"/>
            <a:ext cx="8153400" cy="663575"/>
          </a:xfrm>
          <a:prstGeom prst="rect">
            <a:avLst/>
          </a:prstGeom>
          <a:solidFill>
            <a:srgbClr val="FFFF99"/>
          </a:solidFill>
          <a:ln w="22225">
            <a:solidFill>
              <a:srgbClr val="000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B32C1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2C1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3600" b="1">
                <a:solidFill>
                  <a:srgbClr val="1512CC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Ecology of nitrogen-fixing bacteria</a:t>
            </a:r>
            <a:endParaRPr lang="en-US" altLang="tr-TR" sz="32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6082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0" name="Picture 2" descr="7                        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9" y="1579564"/>
            <a:ext cx="8455025" cy="36988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717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Text Box 2"/>
          <p:cNvSpPr txBox="1">
            <a:spLocks noChangeArrowheads="1"/>
          </p:cNvSpPr>
          <p:nvPr/>
        </p:nvSpPr>
        <p:spPr bwMode="auto">
          <a:xfrm>
            <a:off x="1828800" y="304800"/>
            <a:ext cx="8637588" cy="2000548"/>
          </a:xfrm>
          <a:prstGeom prst="rect">
            <a:avLst/>
          </a:prstGeom>
          <a:solidFill>
            <a:srgbClr val="FFCC99"/>
          </a:solidFill>
          <a:ln w="15875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B32C1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2C1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tr-TR" sz="2400" b="1">
                <a:latin typeface="Comic Sans MS" panose="030F0702030302020204" pitchFamily="66" charset="0"/>
                <a:ea typeface="ＭＳ Ｐゴシック" panose="020B0600070205080204" pitchFamily="34" charset="-128"/>
              </a:rPr>
              <a:t>Biological nitrogen fixation is the reduction of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tr-TR" sz="2400" b="1">
                <a:latin typeface="Comic Sans MS" panose="030F0702030302020204" pitchFamily="66" charset="0"/>
                <a:ea typeface="ＭＳ Ｐゴシック" panose="020B0600070205080204" pitchFamily="34" charset="-128"/>
              </a:rPr>
              <a:t>atmospheric nitrogen gas (N</a:t>
            </a:r>
            <a:r>
              <a:rPr lang="en-GB" altLang="tr-TR" sz="2400" b="1" baseline="-25000">
                <a:latin typeface="Comic Sans MS" panose="030F0702030302020204" pitchFamily="66" charset="0"/>
                <a:ea typeface="ＭＳ Ｐゴシック" panose="020B0600070205080204" pitchFamily="34" charset="-128"/>
              </a:rPr>
              <a:t>2</a:t>
            </a:r>
            <a:r>
              <a:rPr lang="en-GB" altLang="tr-TR" sz="2400" b="1">
                <a:latin typeface="Comic Sans MS" panose="030F0702030302020204" pitchFamily="66" charset="0"/>
                <a:ea typeface="ＭＳ Ｐゴシック" panose="020B0600070205080204" pitchFamily="34" charset="-128"/>
              </a:rPr>
              <a:t>) to ammonium ions (NH</a:t>
            </a:r>
            <a:r>
              <a:rPr lang="en-GB" altLang="tr-TR" sz="2400" b="1" baseline="-25000">
                <a:latin typeface="Comic Sans MS" panose="030F0702030302020204" pitchFamily="66" charset="0"/>
                <a:ea typeface="ＭＳ Ｐゴシック" panose="020B0600070205080204" pitchFamily="34" charset="-128"/>
              </a:rPr>
              <a:t>4</a:t>
            </a:r>
            <a:r>
              <a:rPr lang="en-GB" altLang="tr-TR" sz="3200" b="1" baseline="30000">
                <a:latin typeface="Comic Sans MS" panose="030F0702030302020204" pitchFamily="66" charset="0"/>
                <a:ea typeface="ＭＳ Ｐゴシック" panose="020B0600070205080204" pitchFamily="34" charset="-128"/>
              </a:rPr>
              <a:t>+</a:t>
            </a:r>
            <a:r>
              <a:rPr lang="en-GB" altLang="tr-TR" sz="2400" b="1">
                <a:latin typeface="Comic Sans MS" panose="030F0702030302020204" pitchFamily="66" charset="0"/>
                <a:ea typeface="ＭＳ Ｐゴシック" panose="020B0600070205080204" pitchFamily="34" charset="-128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tr-TR" sz="2400" b="1">
                <a:latin typeface="Comic Sans MS" panose="030F0702030302020204" pitchFamily="66" charset="0"/>
                <a:ea typeface="ＭＳ Ｐゴシック" panose="020B0600070205080204" pitchFamily="34" charset="-128"/>
              </a:rPr>
              <a:t>by the oxygen-sensitive enzyme, </a:t>
            </a:r>
            <a:r>
              <a:rPr lang="en-GB" altLang="tr-TR" sz="2800" b="1">
                <a:solidFill>
                  <a:srgbClr val="0033CC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nitrogenase</a:t>
            </a:r>
            <a:r>
              <a:rPr lang="en-GB" altLang="tr-TR" sz="2400" b="1">
                <a:latin typeface="Comic Sans MS" panose="030F0702030302020204" pitchFamily="66" charset="0"/>
                <a:ea typeface="ＭＳ Ｐゴシック" panose="020B0600070205080204" pitchFamily="34" charset="-128"/>
              </a:rPr>
              <a:t>.  Reducing power is provided by NAPH/ferredoxin, via an Fe/Mocentre.</a:t>
            </a:r>
            <a:endParaRPr lang="en-GB" altLang="tr-TR" sz="240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264195" name="Text Box 3"/>
          <p:cNvSpPr txBox="1">
            <a:spLocks noChangeArrowheads="1"/>
          </p:cNvSpPr>
          <p:nvPr/>
        </p:nvSpPr>
        <p:spPr bwMode="auto">
          <a:xfrm>
            <a:off x="2133600" y="3886200"/>
            <a:ext cx="8198078" cy="1569660"/>
          </a:xfrm>
          <a:prstGeom prst="rect">
            <a:avLst/>
          </a:prstGeom>
          <a:solidFill>
            <a:srgbClr val="FFCC99"/>
          </a:solidFill>
          <a:ln w="19050">
            <a:solidFill>
              <a:srgbClr val="33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B32C1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2C1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tr-TR" sz="2400" b="1">
                <a:latin typeface="Comic Sans MS" panose="030F0702030302020204" pitchFamily="66" charset="0"/>
                <a:ea typeface="ＭＳ Ｐゴシック" panose="020B0600070205080204" pitchFamily="34" charset="-128"/>
              </a:rPr>
              <a:t>Even within the bacteria, only certain free-living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tr-TR" sz="2400" b="1">
                <a:latin typeface="Comic Sans MS" panose="030F0702030302020204" pitchFamily="66" charset="0"/>
                <a:ea typeface="ＭＳ Ｐゴシック" panose="020B0600070205080204" pitchFamily="34" charset="-128"/>
              </a:rPr>
              <a:t>bacteria (Klebsiella, Azospirillum, Azotobacter),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tr-TR" sz="2400" b="1">
                <a:latin typeface="Comic Sans MS" panose="030F0702030302020204" pitchFamily="66" charset="0"/>
                <a:ea typeface="ＭＳ Ｐゴシック" panose="020B0600070205080204" pitchFamily="34" charset="-128"/>
              </a:rPr>
              <a:t>blue-green bacteria (Anabaena) and a few symbiotic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tr-TR" sz="2400" b="1">
                <a:latin typeface="Comic Sans MS" panose="030F0702030302020204" pitchFamily="66" charset="0"/>
                <a:ea typeface="ＭＳ Ｐゴシック" panose="020B0600070205080204" pitchFamily="34" charset="-128"/>
              </a:rPr>
              <a:t>Rhizobial species are known nitrogen-fixers.</a:t>
            </a:r>
            <a:endParaRPr lang="en-GB" altLang="tr-TR" sz="240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2425700" y="2876550"/>
            <a:ext cx="6670416" cy="707886"/>
          </a:xfrm>
          <a:prstGeom prst="rect">
            <a:avLst/>
          </a:prstGeom>
          <a:solidFill>
            <a:srgbClr val="CCFFCC"/>
          </a:solidFill>
          <a:ln w="22225">
            <a:solidFill>
              <a:srgbClr val="00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B32C1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2C1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tr-TR" sz="2000" b="1">
                <a:solidFill>
                  <a:srgbClr val="0DC742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Plant genomes lack any genes encoding this enzyme,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tr-TR" sz="2000" b="1">
                <a:solidFill>
                  <a:srgbClr val="0DC742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which occurs only in prokaryotes (bacteria).</a:t>
            </a:r>
            <a:endParaRPr lang="en-GB" altLang="tr-TR" sz="200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2538413" y="5818188"/>
            <a:ext cx="6912470" cy="707886"/>
          </a:xfrm>
          <a:prstGeom prst="rect">
            <a:avLst/>
          </a:prstGeom>
          <a:solidFill>
            <a:srgbClr val="CCFFCC"/>
          </a:solidFill>
          <a:ln w="22225">
            <a:solidFill>
              <a:srgbClr val="00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B32C1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2C1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tr-TR" sz="2000" b="1">
                <a:solidFill>
                  <a:srgbClr val="0DC742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Another nitrogen-fixing association exists between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tr-TR" sz="2000" b="1">
                <a:solidFill>
                  <a:srgbClr val="0DC742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an Actinomycete (Frankia spp.) and alder (Alnus spp.)</a:t>
            </a:r>
            <a:endParaRPr lang="en-GB" altLang="tr-TR" sz="200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418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893</Words>
  <Application>Microsoft Office PowerPoint</Application>
  <PresentationFormat>Geniş ekran</PresentationFormat>
  <Paragraphs>90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33" baseType="lpstr">
      <vt:lpstr>ＭＳ Ｐゴシック</vt:lpstr>
      <vt:lpstr>Arial</vt:lpstr>
      <vt:lpstr>Calibri</vt:lpstr>
      <vt:lpstr>Calibri Light</vt:lpstr>
      <vt:lpstr>Comic Sans MS</vt:lpstr>
      <vt:lpstr>Georgia</vt:lpstr>
      <vt:lpstr>Symbol</vt:lpstr>
      <vt:lpstr>Times New Roman</vt:lpstr>
      <vt:lpstr>Wingdings 2</vt:lpstr>
      <vt:lpstr>Office Teması</vt:lpstr>
      <vt:lpstr>PowerPoint Sunusu</vt:lpstr>
      <vt:lpstr>PowerPoint Sunusu</vt:lpstr>
      <vt:lpstr>PowerPoint Sunusu</vt:lpstr>
      <vt:lpstr>BAKLAGİL NODÜLLERİNDEKİ RELATİF VERİMLİLİĞİN GELİŞTİRMESİ İÇİN  BİR ARAŞTIRMA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Nitrogenase</vt:lpstr>
      <vt:lpstr>PowerPoint Sunusu</vt:lpstr>
      <vt:lpstr>       Nitrogen fixation in            Klebsiella bacterium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Physiology of a legume nodule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SSSSSSSSSS</dc:creator>
  <cp:lastModifiedBy>SSSSSSSSSS</cp:lastModifiedBy>
  <cp:revision>14</cp:revision>
  <dcterms:created xsi:type="dcterms:W3CDTF">2020-09-17T17:30:29Z</dcterms:created>
  <dcterms:modified xsi:type="dcterms:W3CDTF">2020-09-17T17:42:55Z</dcterms:modified>
</cp:coreProperties>
</file>