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E259C-50BA-4504-BCE5-6C539C399273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FF5B6-48EB-4E17-AF80-62CFDEFC7A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6991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E259C-50BA-4504-BCE5-6C539C399273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FF5B6-48EB-4E17-AF80-62CFDEFC7A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9333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E259C-50BA-4504-BCE5-6C539C399273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FF5B6-48EB-4E17-AF80-62CFDEFC7A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3858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E259C-50BA-4504-BCE5-6C539C399273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FF5B6-48EB-4E17-AF80-62CFDEFC7A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1282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E259C-50BA-4504-BCE5-6C539C399273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FF5B6-48EB-4E17-AF80-62CFDEFC7A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0357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E259C-50BA-4504-BCE5-6C539C399273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FF5B6-48EB-4E17-AF80-62CFDEFC7A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2900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E259C-50BA-4504-BCE5-6C539C399273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FF5B6-48EB-4E17-AF80-62CFDEFC7A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3254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E259C-50BA-4504-BCE5-6C539C399273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FF5B6-48EB-4E17-AF80-62CFDEFC7A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2504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E259C-50BA-4504-BCE5-6C539C399273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FF5B6-48EB-4E17-AF80-62CFDEFC7A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5105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E259C-50BA-4504-BCE5-6C539C399273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FF5B6-48EB-4E17-AF80-62CFDEFC7A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9606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E259C-50BA-4504-BCE5-6C539C399273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FF5B6-48EB-4E17-AF80-62CFDEFC7A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9403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3E259C-50BA-4504-BCE5-6C539C399273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8FF5B6-48EB-4E17-AF80-62CFDEFC7A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5516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EKONOMİ VE İŞLETMECİLİK DERSİ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Mevhibe ALBAYRAK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25832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980728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tr-TR" sz="3600" b="1" dirty="0"/>
              <a:t> K</a:t>
            </a:r>
            <a:r>
              <a:rPr lang="en-US" sz="3600" b="1" dirty="0" err="1"/>
              <a:t>uruluş</a:t>
            </a:r>
            <a:r>
              <a:rPr lang="en-US" sz="3600" b="1" dirty="0"/>
              <a:t> </a:t>
            </a:r>
            <a:r>
              <a:rPr lang="en-US" sz="3600" b="1" dirty="0" err="1"/>
              <a:t>yeri</a:t>
            </a:r>
            <a:r>
              <a:rPr lang="en-US" sz="3600" b="1" dirty="0"/>
              <a:t> </a:t>
            </a:r>
            <a:r>
              <a:rPr lang="en-US" sz="3600" b="1" dirty="0" err="1"/>
              <a:t>seçim</a:t>
            </a:r>
            <a:r>
              <a:rPr lang="tr-TR" sz="3600" b="1" dirty="0"/>
              <a:t> yöntemleri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endParaRPr lang="tr-TR" sz="3200" dirty="0"/>
          </a:p>
          <a:p>
            <a:pPr lvl="0"/>
            <a:r>
              <a:rPr lang="en-US" sz="3200" dirty="0" err="1"/>
              <a:t>Kazanç</a:t>
            </a:r>
            <a:r>
              <a:rPr lang="en-US" sz="3200" dirty="0"/>
              <a:t> </a:t>
            </a:r>
            <a:r>
              <a:rPr lang="en-US" sz="3200" dirty="0" err="1"/>
              <a:t>kriteri</a:t>
            </a:r>
            <a:endParaRPr lang="tr-TR" sz="3200" dirty="0"/>
          </a:p>
          <a:p>
            <a:pPr lvl="0"/>
            <a:r>
              <a:rPr lang="en-US" sz="3200" dirty="0" err="1"/>
              <a:t>Puanlama</a:t>
            </a:r>
            <a:r>
              <a:rPr lang="en-US" sz="3200" dirty="0"/>
              <a:t> </a:t>
            </a:r>
            <a:r>
              <a:rPr lang="tr-TR" sz="3200" dirty="0" err="1"/>
              <a:t>y</a:t>
            </a:r>
            <a:r>
              <a:rPr lang="en-US" sz="3200" dirty="0" err="1"/>
              <a:t>öntemi</a:t>
            </a:r>
            <a:endParaRPr lang="tr-TR" sz="3200" dirty="0"/>
          </a:p>
          <a:p>
            <a:pPr lvl="0"/>
            <a:r>
              <a:rPr lang="en-US" sz="3200" dirty="0" err="1"/>
              <a:t>Yatırım</a:t>
            </a:r>
            <a:r>
              <a:rPr lang="en-US" sz="3200" dirty="0"/>
              <a:t> </a:t>
            </a:r>
            <a:r>
              <a:rPr lang="en-US" sz="3200" dirty="0" err="1"/>
              <a:t>rantabilitelerini</a:t>
            </a:r>
            <a:r>
              <a:rPr lang="tr-TR" sz="3200" dirty="0"/>
              <a:t>n </a:t>
            </a:r>
            <a:r>
              <a:rPr lang="en-US" sz="3200" dirty="0" err="1"/>
              <a:t>karşılaştırılması</a:t>
            </a:r>
            <a:endParaRPr lang="tr-TR" sz="3200" dirty="0"/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399039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484784"/>
            <a:ext cx="8229600" cy="4839816"/>
          </a:xfrm>
        </p:spPr>
        <p:txBody>
          <a:bodyPr>
            <a:normAutofit/>
          </a:bodyPr>
          <a:lstStyle/>
          <a:p>
            <a:pPr algn="just"/>
            <a:r>
              <a:rPr lang="en-US" sz="3600" dirty="0" err="1"/>
              <a:t>Kuruluş</a:t>
            </a:r>
            <a:r>
              <a:rPr lang="en-US" sz="3600" dirty="0"/>
              <a:t> </a:t>
            </a:r>
            <a:r>
              <a:rPr lang="en-US" sz="3600" dirty="0" err="1"/>
              <a:t>yeri</a:t>
            </a:r>
            <a:r>
              <a:rPr lang="en-US" sz="3600" dirty="0"/>
              <a:t> </a:t>
            </a:r>
            <a:r>
              <a:rPr lang="en-US" sz="3600" dirty="0" err="1"/>
              <a:t>belirlenen</a:t>
            </a:r>
            <a:r>
              <a:rPr lang="tr-TR" sz="3600" dirty="0"/>
              <a:t> </a:t>
            </a:r>
            <a:r>
              <a:rPr lang="en-US" sz="3600" dirty="0" err="1"/>
              <a:t>işletmeler</a:t>
            </a:r>
            <a:r>
              <a:rPr lang="tr-TR" sz="3600" dirty="0"/>
              <a:t>de kapasite belirlenir.</a:t>
            </a:r>
            <a:r>
              <a:rPr lang="en-US" sz="3600" dirty="0"/>
              <a:t>  </a:t>
            </a:r>
            <a:endParaRPr lang="tr-TR" sz="3600" dirty="0"/>
          </a:p>
          <a:p>
            <a:pPr algn="just"/>
            <a:endParaRPr lang="tr-TR" sz="3600" dirty="0"/>
          </a:p>
          <a:p>
            <a:pPr algn="just"/>
            <a:r>
              <a:rPr lang="en-US" sz="3600" dirty="0" err="1"/>
              <a:t>Kapasite</a:t>
            </a:r>
            <a:r>
              <a:rPr lang="en-US" sz="3600" dirty="0"/>
              <a:t>; </a:t>
            </a:r>
            <a:r>
              <a:rPr lang="en-US" sz="3600" dirty="0" err="1"/>
              <a:t>herhangi</a:t>
            </a:r>
            <a:r>
              <a:rPr lang="en-US" sz="3600" dirty="0"/>
              <a:t> </a:t>
            </a:r>
            <a:r>
              <a:rPr lang="en-US" sz="3600" dirty="0" err="1"/>
              <a:t>bir</a:t>
            </a:r>
            <a:r>
              <a:rPr lang="en-US" sz="3600" dirty="0"/>
              <a:t> </a:t>
            </a:r>
            <a:r>
              <a:rPr lang="en-US" sz="3600" dirty="0" err="1"/>
              <a:t>işletmenin</a:t>
            </a:r>
            <a:r>
              <a:rPr lang="en-US" sz="3600" dirty="0"/>
              <a:t> </a:t>
            </a:r>
            <a:r>
              <a:rPr lang="en-US" sz="3600" dirty="0" err="1"/>
              <a:t>belirli</a:t>
            </a:r>
            <a:r>
              <a:rPr lang="en-US" sz="3600" dirty="0"/>
              <a:t> </a:t>
            </a:r>
            <a:r>
              <a:rPr lang="en-US" sz="3600" dirty="0" err="1"/>
              <a:t>bir</a:t>
            </a:r>
            <a:r>
              <a:rPr lang="en-US" sz="3600" dirty="0"/>
              <a:t> </a:t>
            </a:r>
            <a:r>
              <a:rPr lang="en-US" sz="3600" dirty="0" err="1"/>
              <a:t>zaman</a:t>
            </a:r>
            <a:r>
              <a:rPr lang="en-US" sz="3600" dirty="0"/>
              <a:t> </a:t>
            </a:r>
            <a:r>
              <a:rPr lang="en-US" sz="3600" dirty="0" err="1"/>
              <a:t>süresinde</a:t>
            </a:r>
            <a:r>
              <a:rPr lang="en-US" sz="3600" dirty="0"/>
              <a:t> </a:t>
            </a:r>
            <a:r>
              <a:rPr lang="en-US" sz="3600" dirty="0" err="1"/>
              <a:t>üretebileceği</a:t>
            </a:r>
            <a:r>
              <a:rPr lang="en-US" sz="3600" dirty="0"/>
              <a:t> mal </a:t>
            </a:r>
            <a:r>
              <a:rPr lang="en-US" sz="3600" dirty="0" err="1"/>
              <a:t>veya</a:t>
            </a:r>
            <a:r>
              <a:rPr lang="en-US" sz="3600" dirty="0"/>
              <a:t> </a:t>
            </a:r>
            <a:r>
              <a:rPr lang="en-US" sz="3600" dirty="0" err="1"/>
              <a:t>hizmet</a:t>
            </a:r>
            <a:r>
              <a:rPr lang="en-US" sz="3600" dirty="0"/>
              <a:t> </a:t>
            </a:r>
            <a:r>
              <a:rPr lang="en-US" sz="3600" dirty="0" err="1"/>
              <a:t>miktarı</a:t>
            </a:r>
            <a:r>
              <a:rPr lang="tr-TR" sz="3600" dirty="0" err="1"/>
              <a:t>nı</a:t>
            </a:r>
            <a:r>
              <a:rPr lang="tr-TR" sz="3600" dirty="0"/>
              <a:t> ifade eder.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845052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75520" y="908720"/>
            <a:ext cx="8640960" cy="5415880"/>
          </a:xfrm>
        </p:spPr>
        <p:txBody>
          <a:bodyPr>
            <a:normAutofit/>
          </a:bodyPr>
          <a:lstStyle/>
          <a:p>
            <a:pPr lvl="0" algn="just"/>
            <a:r>
              <a:rPr lang="en-US" sz="3200" dirty="0" err="1"/>
              <a:t>Teor</a:t>
            </a:r>
            <a:r>
              <a:rPr lang="tr-TR" sz="3200" dirty="0" err="1"/>
              <a:t>ik</a:t>
            </a:r>
            <a:r>
              <a:rPr lang="tr-TR" sz="3200" dirty="0"/>
              <a:t> </a:t>
            </a:r>
            <a:r>
              <a:rPr lang="en-US" sz="3200" dirty="0" err="1"/>
              <a:t>Kapasite</a:t>
            </a:r>
            <a:r>
              <a:rPr lang="en-US" sz="3200" dirty="0"/>
              <a:t>:</a:t>
            </a:r>
            <a:r>
              <a:rPr lang="tr-TR" sz="3200" dirty="0"/>
              <a:t> İ</a:t>
            </a:r>
            <a:r>
              <a:rPr lang="en-US" sz="3200" dirty="0" err="1"/>
              <a:t>şletmenin</a:t>
            </a:r>
            <a:r>
              <a:rPr lang="en-US" sz="3200" dirty="0"/>
              <a:t> en </a:t>
            </a:r>
            <a:r>
              <a:rPr lang="en-US" sz="3200" dirty="0" err="1"/>
              <a:t>yüksek</a:t>
            </a:r>
            <a:r>
              <a:rPr lang="en-US" sz="3200" dirty="0"/>
              <a:t> </a:t>
            </a:r>
            <a:r>
              <a:rPr lang="en-US" sz="3200" dirty="0" err="1"/>
              <a:t>üretim</a:t>
            </a:r>
            <a:r>
              <a:rPr lang="en-US" sz="3200" dirty="0"/>
              <a:t> </a:t>
            </a:r>
            <a:r>
              <a:rPr lang="en-US" sz="3200" dirty="0" err="1"/>
              <a:t>miktarıdır</a:t>
            </a:r>
            <a:r>
              <a:rPr lang="en-US" sz="3200" dirty="0"/>
              <a:t>.</a:t>
            </a:r>
            <a:endParaRPr lang="tr-TR" sz="3200" dirty="0"/>
          </a:p>
          <a:p>
            <a:pPr lvl="0" algn="just"/>
            <a:r>
              <a:rPr lang="nl-BE" sz="3200" dirty="0"/>
              <a:t>Kullanılan  Kapasite: İşletme</a:t>
            </a:r>
            <a:r>
              <a:rPr lang="tr-TR" sz="3200" dirty="0"/>
              <a:t>de</a:t>
            </a:r>
            <a:r>
              <a:rPr lang="nl-BE" sz="3200" dirty="0"/>
              <a:t> pazar talebi dikkate alarak</a:t>
            </a:r>
            <a:r>
              <a:rPr lang="tr-TR" sz="3200" dirty="0"/>
              <a:t> </a:t>
            </a:r>
            <a:r>
              <a:rPr lang="nl-BE" sz="3200" dirty="0"/>
              <a:t> yap</a:t>
            </a:r>
            <a:r>
              <a:rPr lang="tr-TR" sz="3200" dirty="0" err="1"/>
              <a:t>ılan</a:t>
            </a:r>
            <a:r>
              <a:rPr lang="nl-BE" sz="3200" dirty="0"/>
              <a:t> üretim miktarıdır.</a:t>
            </a:r>
            <a:endParaRPr lang="tr-TR" sz="3200" dirty="0"/>
          </a:p>
          <a:p>
            <a:pPr lvl="0" algn="just"/>
            <a:r>
              <a:rPr lang="nl-BE" sz="3200" dirty="0"/>
              <a:t>Boş Kapasite:</a:t>
            </a:r>
            <a:r>
              <a:rPr lang="tr-TR" sz="3200" dirty="0"/>
              <a:t> </a:t>
            </a:r>
            <a:r>
              <a:rPr lang="nl-BE" sz="3200" dirty="0"/>
              <a:t>Gerçek kapasitenin kullanılmayan kısmıdır. </a:t>
            </a:r>
            <a:endParaRPr lang="tr-TR" sz="3200" dirty="0"/>
          </a:p>
          <a:p>
            <a:pPr lvl="0" algn="just"/>
            <a:r>
              <a:rPr lang="nl-BE" sz="3200" dirty="0"/>
              <a:t>Optimal Kapasite: İşletmeler</a:t>
            </a:r>
            <a:r>
              <a:rPr lang="tr-TR" sz="3200" dirty="0"/>
              <a:t>de</a:t>
            </a:r>
            <a:r>
              <a:rPr lang="nl-BE" sz="3200" dirty="0"/>
              <a:t> üretim maliyetinin en düşük, üretim miktarının tamamının satıldığı, kara geçişin olduğu kapasitedir. </a:t>
            </a:r>
            <a:endParaRPr lang="tr-TR" sz="3200" dirty="0"/>
          </a:p>
          <a:p>
            <a:pPr algn="just"/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846707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Pazarlama karması/stratejileri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Ürün </a:t>
            </a:r>
          </a:p>
          <a:p>
            <a:r>
              <a:rPr lang="tr-TR" sz="3600" dirty="0"/>
              <a:t>Fiyat</a:t>
            </a:r>
          </a:p>
          <a:p>
            <a:r>
              <a:rPr lang="tr-TR" sz="3600" dirty="0"/>
              <a:t>Dağıtım/yer</a:t>
            </a:r>
          </a:p>
          <a:p>
            <a:r>
              <a:rPr lang="tr-TR" sz="3600" dirty="0"/>
              <a:t>Tutundurma </a:t>
            </a:r>
          </a:p>
          <a:p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3178444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908720"/>
            <a:ext cx="8229600" cy="5415880"/>
          </a:xfrm>
        </p:spPr>
        <p:txBody>
          <a:bodyPr/>
          <a:lstStyle/>
          <a:p>
            <a:endParaRPr lang="tr-TR" dirty="0" smtClean="0"/>
          </a:p>
          <a:p>
            <a:r>
              <a:rPr lang="tr-TR" dirty="0" smtClean="0"/>
              <a:t>İ</a:t>
            </a:r>
            <a:r>
              <a:rPr lang="nl-BE" dirty="0" smtClean="0"/>
              <a:t>şletmenin çalışması gerekli minimum kapasite veya başabaş </a:t>
            </a:r>
            <a:r>
              <a:rPr lang="tr-TR" dirty="0" smtClean="0"/>
              <a:t>/kara geçiş noktası</a:t>
            </a:r>
            <a:r>
              <a:rPr lang="nl-BE" dirty="0" smtClean="0"/>
              <a:t>dır</a:t>
            </a:r>
            <a:r>
              <a:rPr lang="tr-TR" dirty="0" smtClean="0"/>
              <a:t>.</a:t>
            </a:r>
          </a:p>
          <a:p>
            <a:endParaRPr lang="tr-TR" u="sng" dirty="0" smtClean="0"/>
          </a:p>
          <a:p>
            <a:r>
              <a:rPr lang="en-US" dirty="0" err="1" smtClean="0"/>
              <a:t>Başabaş</a:t>
            </a:r>
            <a:r>
              <a:rPr lang="tr-TR" dirty="0" smtClean="0"/>
              <a:t>/</a:t>
            </a:r>
            <a:r>
              <a:rPr lang="en-US" dirty="0" err="1" smtClean="0"/>
              <a:t>kara</a:t>
            </a:r>
            <a:r>
              <a:rPr lang="en-US" dirty="0" smtClean="0"/>
              <a:t> </a:t>
            </a:r>
            <a:r>
              <a:rPr lang="en-US" dirty="0" err="1" smtClean="0"/>
              <a:t>geçiş</a:t>
            </a:r>
            <a:r>
              <a:rPr lang="en-US" dirty="0" smtClean="0"/>
              <a:t> </a:t>
            </a:r>
            <a:r>
              <a:rPr lang="en-US" dirty="0" err="1" smtClean="0"/>
              <a:t>noktası</a:t>
            </a:r>
            <a:r>
              <a:rPr lang="en-US" dirty="0" smtClean="0"/>
              <a:t> </a:t>
            </a:r>
            <a:r>
              <a:rPr lang="tr-TR" dirty="0" smtClean="0"/>
              <a:t>:</a:t>
            </a:r>
            <a:r>
              <a:rPr lang="en-US" dirty="0" smtClean="0"/>
              <a:t> </a:t>
            </a:r>
            <a:endParaRPr lang="tr-TR" dirty="0" smtClean="0"/>
          </a:p>
          <a:p>
            <a:r>
              <a:rPr lang="en-US" b="1" dirty="0" smtClean="0"/>
              <a:t> </a:t>
            </a:r>
            <a:r>
              <a:rPr lang="tr-TR" dirty="0" smtClean="0"/>
              <a:t> 		</a:t>
            </a:r>
            <a:r>
              <a:rPr lang="en-US" sz="3200" b="1" dirty="0" err="1"/>
              <a:t>S+d</a:t>
            </a:r>
            <a:r>
              <a:rPr lang="en-US" sz="3200" b="1" dirty="0"/>
              <a:t> x=f x</a:t>
            </a:r>
            <a:endParaRPr lang="tr-TR" sz="3200" dirty="0"/>
          </a:p>
          <a:p>
            <a:r>
              <a:rPr lang="en-US" b="1" dirty="0" smtClean="0"/>
              <a:t> </a:t>
            </a:r>
            <a:endParaRPr lang="tr-TR" dirty="0" smtClean="0"/>
          </a:p>
          <a:p>
            <a:r>
              <a:rPr lang="en-US" dirty="0" smtClean="0"/>
              <a:t>(x): Minimum </a:t>
            </a:r>
            <a:r>
              <a:rPr lang="en-US" dirty="0" err="1" smtClean="0"/>
              <a:t>kapasite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kara</a:t>
            </a:r>
            <a:r>
              <a:rPr lang="en-US" dirty="0" smtClean="0"/>
              <a:t> </a:t>
            </a:r>
            <a:r>
              <a:rPr lang="en-US" dirty="0" err="1" smtClean="0"/>
              <a:t>geçiş</a:t>
            </a:r>
            <a:r>
              <a:rPr lang="en-US" dirty="0" smtClean="0"/>
              <a:t> </a:t>
            </a:r>
            <a:r>
              <a:rPr lang="en-US" dirty="0" err="1" smtClean="0"/>
              <a:t>kapasitesi</a:t>
            </a:r>
            <a:r>
              <a:rPr lang="en-US" dirty="0" smtClean="0"/>
              <a:t>  </a:t>
            </a:r>
            <a:endParaRPr lang="tr-TR" dirty="0" smtClean="0"/>
          </a:p>
          <a:p>
            <a:r>
              <a:rPr lang="en-US" dirty="0" smtClean="0"/>
              <a:t>(S): </a:t>
            </a:r>
            <a:r>
              <a:rPr lang="en-US" dirty="0" err="1" smtClean="0"/>
              <a:t>Sabit</a:t>
            </a:r>
            <a:r>
              <a:rPr lang="en-US" dirty="0" smtClean="0"/>
              <a:t> </a:t>
            </a:r>
            <a:r>
              <a:rPr lang="tr-TR" dirty="0" err="1" smtClean="0"/>
              <a:t>m</a:t>
            </a:r>
            <a:r>
              <a:rPr lang="en-US" dirty="0" err="1" smtClean="0"/>
              <a:t>asrafları</a:t>
            </a:r>
            <a:r>
              <a:rPr lang="en-US" dirty="0" smtClean="0"/>
              <a:t> </a:t>
            </a:r>
            <a:endParaRPr lang="tr-TR" dirty="0" smtClean="0"/>
          </a:p>
          <a:p>
            <a:r>
              <a:rPr lang="en-US" dirty="0" smtClean="0"/>
              <a:t>(d): </a:t>
            </a:r>
            <a:r>
              <a:rPr lang="en-US" dirty="0" err="1" smtClean="0"/>
              <a:t>Birim</a:t>
            </a:r>
            <a:r>
              <a:rPr lang="en-US" dirty="0" smtClean="0"/>
              <a:t> </a:t>
            </a:r>
            <a:r>
              <a:rPr lang="en-US" dirty="0" err="1" smtClean="0"/>
              <a:t>değişen</a:t>
            </a:r>
            <a:r>
              <a:rPr lang="en-US" dirty="0" smtClean="0"/>
              <a:t> </a:t>
            </a:r>
            <a:r>
              <a:rPr lang="en-US" dirty="0" err="1" smtClean="0"/>
              <a:t>masraf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017482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67608" y="704088"/>
            <a:ext cx="7643192" cy="636680"/>
          </a:xfrm>
        </p:spPr>
        <p:txBody>
          <a:bodyPr>
            <a:normAutofit/>
          </a:bodyPr>
          <a:lstStyle/>
          <a:p>
            <a:r>
              <a:rPr lang="tr-TR" sz="3200" b="1" dirty="0"/>
              <a:t>Yatırım proje esasları</a:t>
            </a:r>
            <a:endParaRPr lang="tr-TR" sz="32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556792"/>
            <a:ext cx="8229600" cy="476780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b="1" dirty="0" smtClean="0"/>
              <a:t> 1- </a:t>
            </a:r>
            <a:r>
              <a:rPr lang="tr-TR" dirty="0" smtClean="0"/>
              <a:t>Proje İle İlgili Genel Bilgiler</a:t>
            </a:r>
          </a:p>
          <a:p>
            <a:pPr>
              <a:buNone/>
            </a:pPr>
            <a:r>
              <a:rPr lang="tr-TR" dirty="0" smtClean="0"/>
              <a:t>2- Proje İle İlgili Pazar (Sektör/Piyasa) Araştırması</a:t>
            </a:r>
          </a:p>
          <a:p>
            <a:pPr marL="719138" indent="-273050"/>
            <a:r>
              <a:rPr lang="tr-TR" dirty="0" smtClean="0"/>
              <a:t>Proje uygulama alanı ve özellikleri / Kuruluş yeri seçimi ve çevresel etkileri </a:t>
            </a:r>
          </a:p>
          <a:p>
            <a:pPr marL="719138" indent="-273050"/>
            <a:r>
              <a:rPr lang="en-US" dirty="0" err="1" smtClean="0"/>
              <a:t>Hammadde</a:t>
            </a:r>
            <a:r>
              <a:rPr lang="en-US" dirty="0" smtClean="0"/>
              <a:t> </a:t>
            </a:r>
            <a:r>
              <a:rPr lang="en-US" dirty="0" err="1" smtClean="0"/>
              <a:t>Etüdü</a:t>
            </a:r>
            <a:r>
              <a:rPr lang="en-US" dirty="0" smtClean="0"/>
              <a:t>  </a:t>
            </a:r>
            <a:endParaRPr lang="tr-TR" dirty="0" smtClean="0"/>
          </a:p>
          <a:p>
            <a:pPr marL="719138" indent="-273050"/>
            <a:r>
              <a:rPr lang="en-US" dirty="0" err="1" smtClean="0"/>
              <a:t>Kapasite</a:t>
            </a:r>
            <a:r>
              <a:rPr lang="en-US" dirty="0" smtClean="0"/>
              <a:t> </a:t>
            </a:r>
            <a:r>
              <a:rPr lang="en-US" dirty="0" err="1" smtClean="0"/>
              <a:t>Belirleme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Seçimi</a:t>
            </a:r>
            <a:r>
              <a:rPr lang="en-US" dirty="0" smtClean="0"/>
              <a:t> </a:t>
            </a:r>
            <a:endParaRPr lang="tr-TR" dirty="0" smtClean="0"/>
          </a:p>
          <a:p>
            <a:pPr>
              <a:buNone/>
            </a:pPr>
            <a:r>
              <a:rPr lang="en-US" b="1" dirty="0" smtClean="0"/>
              <a:t>3- </a:t>
            </a:r>
            <a:r>
              <a:rPr lang="en-US" dirty="0" err="1" smtClean="0"/>
              <a:t>Projenin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Yönü</a:t>
            </a:r>
            <a:endParaRPr lang="tr-TR" dirty="0" smtClean="0"/>
          </a:p>
          <a:p>
            <a:pPr marL="796925" indent="-796925"/>
            <a:r>
              <a:rPr lang="en-US" dirty="0" err="1" smtClean="0"/>
              <a:t>Teknoloji</a:t>
            </a:r>
            <a:r>
              <a:rPr lang="en-US" dirty="0" smtClean="0"/>
              <a:t> </a:t>
            </a:r>
            <a:r>
              <a:rPr lang="en-US" dirty="0" err="1" smtClean="0"/>
              <a:t>Seçimi</a:t>
            </a:r>
            <a:r>
              <a:rPr lang="en-US" dirty="0" smtClean="0"/>
              <a:t> </a:t>
            </a:r>
            <a:r>
              <a:rPr lang="tr-TR" dirty="0" err="1" smtClean="0"/>
              <a:t>v</a:t>
            </a:r>
            <a:r>
              <a:rPr lang="en-US" dirty="0" smtClean="0"/>
              <a:t>e </a:t>
            </a:r>
            <a:r>
              <a:rPr lang="en-US" dirty="0" err="1" smtClean="0"/>
              <a:t>Mühendislik</a:t>
            </a:r>
            <a:r>
              <a:rPr lang="en-US" dirty="0" smtClean="0"/>
              <a:t>  </a:t>
            </a:r>
            <a:endParaRPr lang="tr-TR" dirty="0" smtClean="0"/>
          </a:p>
          <a:p>
            <a:pPr>
              <a:buNone/>
            </a:pPr>
            <a:r>
              <a:rPr lang="tr-TR" dirty="0"/>
              <a:t>4.Projenin mali ve ekonomik yönü</a:t>
            </a:r>
          </a:p>
          <a:p>
            <a:pPr>
              <a:buNone/>
            </a:pPr>
            <a:r>
              <a:rPr lang="es-ES" dirty="0" smtClean="0"/>
              <a:t>5. Projenin Değerlendirilmesi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603284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704088"/>
            <a:ext cx="8229600" cy="564672"/>
          </a:xfrm>
        </p:spPr>
        <p:txBody>
          <a:bodyPr>
            <a:normAutofit/>
          </a:bodyPr>
          <a:lstStyle/>
          <a:p>
            <a:r>
              <a:rPr lang="en-US" sz="3200" b="1" dirty="0" err="1"/>
              <a:t>Projenin</a:t>
            </a:r>
            <a:r>
              <a:rPr lang="en-US" sz="3200" b="1" dirty="0"/>
              <a:t> Mali </a:t>
            </a:r>
            <a:r>
              <a:rPr lang="tr-TR" sz="3200" b="1" dirty="0" err="1"/>
              <a:t>v</a:t>
            </a:r>
            <a:r>
              <a:rPr lang="en-US" sz="3200" b="1" dirty="0"/>
              <a:t>e </a:t>
            </a:r>
            <a:r>
              <a:rPr lang="en-US" sz="3200" b="1" dirty="0" err="1"/>
              <a:t>Ekonomik</a:t>
            </a:r>
            <a:r>
              <a:rPr lang="en-US" sz="3200" b="1" dirty="0"/>
              <a:t> </a:t>
            </a:r>
            <a:r>
              <a:rPr lang="en-US" sz="3200" b="1" dirty="0" err="1"/>
              <a:t>Yönü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340768"/>
            <a:ext cx="8229600" cy="4983832"/>
          </a:xfrm>
        </p:spPr>
        <p:txBody>
          <a:bodyPr>
            <a:noAutofit/>
          </a:bodyPr>
          <a:lstStyle/>
          <a:p>
            <a:r>
              <a:rPr lang="tr-TR" sz="1600" b="1" dirty="0"/>
              <a:t>1. </a:t>
            </a:r>
            <a:r>
              <a:rPr lang="en-US" sz="1600" b="1" dirty="0" err="1"/>
              <a:t>Proje</a:t>
            </a:r>
            <a:r>
              <a:rPr lang="en-US" sz="1600" b="1" dirty="0"/>
              <a:t> </a:t>
            </a:r>
            <a:r>
              <a:rPr lang="en-US" sz="1600" b="1" dirty="0" err="1"/>
              <a:t>Giderleri</a:t>
            </a:r>
            <a:endParaRPr lang="tr-TR" sz="1600" dirty="0"/>
          </a:p>
          <a:p>
            <a:r>
              <a:rPr lang="tr-TR" sz="1600" i="1" u="sng" dirty="0"/>
              <a:t>Yatırım giderleri</a:t>
            </a:r>
            <a:endParaRPr lang="tr-TR" sz="1600" b="1" u="sng" dirty="0"/>
          </a:p>
          <a:p>
            <a:pPr lvl="0"/>
            <a:r>
              <a:rPr lang="tr-TR" sz="1600" dirty="0"/>
              <a:t>Arsa-arazi bedeli, Arazi düzenleme-hazırlık işlemleri</a:t>
            </a:r>
          </a:p>
          <a:p>
            <a:pPr lvl="0"/>
            <a:r>
              <a:rPr lang="en-US" sz="1600" dirty="0" err="1"/>
              <a:t>Etüd-proje</a:t>
            </a:r>
            <a:r>
              <a:rPr lang="en-US" sz="1600" dirty="0"/>
              <a:t> </a:t>
            </a:r>
            <a:r>
              <a:rPr lang="en-US" sz="1600" dirty="0" err="1"/>
              <a:t>gideri</a:t>
            </a:r>
            <a:endParaRPr lang="tr-TR" sz="1600" dirty="0"/>
          </a:p>
          <a:p>
            <a:pPr lvl="0"/>
            <a:r>
              <a:rPr lang="en-US" sz="1600" dirty="0" err="1"/>
              <a:t>Bina</a:t>
            </a:r>
            <a:r>
              <a:rPr lang="en-US" sz="1600" dirty="0"/>
              <a:t> </a:t>
            </a:r>
            <a:r>
              <a:rPr lang="en-US" sz="1600" dirty="0" err="1"/>
              <a:t>ve</a:t>
            </a:r>
            <a:r>
              <a:rPr lang="en-US" sz="1600" dirty="0"/>
              <a:t> </a:t>
            </a:r>
            <a:r>
              <a:rPr lang="en-US" sz="1600" dirty="0" err="1"/>
              <a:t>inşaat</a:t>
            </a:r>
            <a:r>
              <a:rPr lang="en-US" sz="1600" dirty="0"/>
              <a:t> </a:t>
            </a:r>
            <a:r>
              <a:rPr lang="en-US" sz="1600" dirty="0" err="1"/>
              <a:t>giderleri</a:t>
            </a:r>
            <a:endParaRPr lang="tr-TR" sz="1600" dirty="0"/>
          </a:p>
          <a:p>
            <a:pPr lvl="0"/>
            <a:r>
              <a:rPr lang="en-US" sz="1600" dirty="0" err="1"/>
              <a:t>Makine-donatım</a:t>
            </a:r>
            <a:r>
              <a:rPr lang="en-US" sz="1600" dirty="0"/>
              <a:t> </a:t>
            </a:r>
            <a:r>
              <a:rPr lang="en-US" sz="1600" dirty="0" err="1"/>
              <a:t>ve</a:t>
            </a:r>
            <a:r>
              <a:rPr lang="en-US" sz="1600" dirty="0"/>
              <a:t> </a:t>
            </a:r>
            <a:r>
              <a:rPr lang="en-US" sz="1600" dirty="0" err="1"/>
              <a:t>teçhizat</a:t>
            </a:r>
            <a:r>
              <a:rPr lang="en-US" sz="1600" dirty="0"/>
              <a:t> </a:t>
            </a:r>
            <a:r>
              <a:rPr lang="en-US" sz="1600" dirty="0" err="1"/>
              <a:t>giderleri</a:t>
            </a:r>
            <a:endParaRPr lang="tr-TR" sz="1600" dirty="0"/>
          </a:p>
          <a:p>
            <a:pPr lvl="0"/>
            <a:r>
              <a:rPr lang="en-US" sz="1600" dirty="0" err="1"/>
              <a:t>Yardımcı</a:t>
            </a:r>
            <a:r>
              <a:rPr lang="en-US" sz="1600" dirty="0"/>
              <a:t> </a:t>
            </a:r>
            <a:r>
              <a:rPr lang="en-US" sz="1600" dirty="0" err="1"/>
              <a:t>işletme</a:t>
            </a:r>
            <a:r>
              <a:rPr lang="en-US" sz="1600" dirty="0"/>
              <a:t> </a:t>
            </a:r>
            <a:r>
              <a:rPr lang="en-US" sz="1600" dirty="0" err="1"/>
              <a:t>tesisleri</a:t>
            </a:r>
            <a:r>
              <a:rPr lang="en-US" sz="1600" dirty="0"/>
              <a:t> </a:t>
            </a:r>
            <a:endParaRPr lang="tr-TR" sz="1600" dirty="0"/>
          </a:p>
          <a:p>
            <a:pPr lvl="0"/>
            <a:r>
              <a:rPr lang="en-US" sz="1600" dirty="0" err="1"/>
              <a:t>Diğer</a:t>
            </a:r>
            <a:r>
              <a:rPr lang="en-US" sz="1600" dirty="0"/>
              <a:t> </a:t>
            </a:r>
            <a:r>
              <a:rPr lang="en-US" sz="1600" dirty="0" err="1"/>
              <a:t>sabit</a:t>
            </a:r>
            <a:r>
              <a:rPr lang="en-US" sz="1600" dirty="0"/>
              <a:t> </a:t>
            </a:r>
            <a:r>
              <a:rPr lang="en-US" sz="1600" dirty="0" err="1"/>
              <a:t>yatırım</a:t>
            </a:r>
            <a:r>
              <a:rPr lang="en-US" sz="1600" dirty="0"/>
              <a:t> </a:t>
            </a:r>
            <a:r>
              <a:rPr lang="en-US" sz="1600" dirty="0" err="1"/>
              <a:t>giderleri</a:t>
            </a:r>
            <a:endParaRPr lang="tr-TR" sz="1600" dirty="0"/>
          </a:p>
          <a:p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416201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Projenin</a:t>
            </a:r>
            <a:r>
              <a:rPr lang="en-US" b="1" dirty="0" smtClean="0"/>
              <a:t> Mali </a:t>
            </a:r>
            <a:r>
              <a:rPr lang="tr-TR" b="1" dirty="0" smtClean="0"/>
              <a:t>v</a:t>
            </a:r>
            <a:r>
              <a:rPr lang="en-US" b="1" dirty="0" smtClean="0"/>
              <a:t>e </a:t>
            </a:r>
            <a:r>
              <a:rPr lang="en-US" b="1" dirty="0" err="1" smtClean="0"/>
              <a:t>Ekonomik</a:t>
            </a:r>
            <a:r>
              <a:rPr lang="en-US" b="1" dirty="0" smtClean="0"/>
              <a:t> </a:t>
            </a:r>
            <a:r>
              <a:rPr lang="en-US" b="1" dirty="0" err="1" smtClean="0"/>
              <a:t>Yönü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tr-TR" i="1" u="sng" dirty="0" smtClean="0"/>
              <a:t> İşletme giderleri</a:t>
            </a:r>
            <a:endParaRPr lang="tr-TR" dirty="0" smtClean="0"/>
          </a:p>
          <a:p>
            <a:pPr lvl="0"/>
            <a:r>
              <a:rPr lang="it-IT" dirty="0" smtClean="0"/>
              <a:t>Hammadde ve yardımcı </a:t>
            </a:r>
            <a:r>
              <a:rPr lang="tr-TR" dirty="0" smtClean="0"/>
              <a:t>m</a:t>
            </a:r>
            <a:r>
              <a:rPr lang="it-IT" dirty="0" smtClean="0"/>
              <a:t>alzemeleri gideri</a:t>
            </a:r>
            <a:endParaRPr lang="tr-TR" dirty="0" smtClean="0"/>
          </a:p>
          <a:p>
            <a:pPr lvl="0"/>
            <a:r>
              <a:rPr lang="en-US" dirty="0" err="1" smtClean="0"/>
              <a:t>İşçilik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personel</a:t>
            </a:r>
            <a:r>
              <a:rPr lang="en-US" dirty="0" smtClean="0"/>
              <a:t> </a:t>
            </a:r>
            <a:r>
              <a:rPr lang="en-US" dirty="0" err="1" smtClean="0"/>
              <a:t>giderleri</a:t>
            </a:r>
            <a:endParaRPr lang="tr-TR" dirty="0" smtClean="0"/>
          </a:p>
          <a:p>
            <a:pPr lvl="0"/>
            <a:r>
              <a:rPr lang="en-US" dirty="0" err="1" smtClean="0"/>
              <a:t>Bakım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onarım</a:t>
            </a:r>
            <a:r>
              <a:rPr lang="en-US" dirty="0" smtClean="0"/>
              <a:t> </a:t>
            </a:r>
            <a:r>
              <a:rPr lang="en-US" dirty="0" err="1" smtClean="0"/>
              <a:t>giderleri</a:t>
            </a:r>
            <a:endParaRPr lang="tr-TR" dirty="0" smtClean="0"/>
          </a:p>
          <a:p>
            <a:pPr lvl="0"/>
            <a:r>
              <a:rPr lang="en-US" dirty="0" err="1" smtClean="0"/>
              <a:t>Amortisman</a:t>
            </a:r>
            <a:endParaRPr lang="tr-TR" dirty="0" smtClean="0"/>
          </a:p>
          <a:p>
            <a:r>
              <a:rPr lang="en-US" b="1" dirty="0" smtClean="0"/>
              <a:t> </a:t>
            </a:r>
            <a:r>
              <a:rPr lang="tr-TR" b="1" dirty="0" smtClean="0"/>
              <a:t>2.</a:t>
            </a:r>
            <a:r>
              <a:rPr lang="en-US" b="1" dirty="0" err="1" smtClean="0"/>
              <a:t>Proje</a:t>
            </a:r>
            <a:r>
              <a:rPr lang="en-US" b="1" dirty="0" smtClean="0"/>
              <a:t> </a:t>
            </a:r>
            <a:r>
              <a:rPr lang="en-US" b="1" dirty="0" err="1" smtClean="0"/>
              <a:t>gelirleri-</a:t>
            </a:r>
            <a:r>
              <a:rPr lang="en-US" dirty="0" err="1" smtClean="0"/>
              <a:t>Ürün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yan</a:t>
            </a:r>
            <a:r>
              <a:rPr lang="en-US" dirty="0" smtClean="0"/>
              <a:t> </a:t>
            </a:r>
            <a:r>
              <a:rPr lang="en-US" dirty="0" err="1" smtClean="0"/>
              <a:t>ürün</a:t>
            </a:r>
            <a:r>
              <a:rPr lang="en-US" dirty="0" smtClean="0"/>
              <a:t> </a:t>
            </a:r>
            <a:r>
              <a:rPr lang="en-US" dirty="0" err="1" smtClean="0"/>
              <a:t>satışları</a:t>
            </a:r>
            <a:r>
              <a:rPr lang="en-US" dirty="0" smtClean="0"/>
              <a:t>, </a:t>
            </a:r>
            <a:r>
              <a:rPr lang="en-US" dirty="0" err="1" smtClean="0"/>
              <a:t>hurda</a:t>
            </a:r>
            <a:r>
              <a:rPr lang="en-US" dirty="0" smtClean="0"/>
              <a:t> </a:t>
            </a:r>
            <a:r>
              <a:rPr lang="en-US" dirty="0" err="1" smtClean="0"/>
              <a:t>değeri</a:t>
            </a:r>
            <a:endParaRPr lang="tr-TR" dirty="0" smtClean="0"/>
          </a:p>
          <a:p>
            <a:r>
              <a:rPr lang="tr-TR" b="1" dirty="0" smtClean="0"/>
              <a:t>3. </a:t>
            </a:r>
            <a:r>
              <a:rPr lang="en-US" b="1" dirty="0" err="1" smtClean="0"/>
              <a:t>Proje</a:t>
            </a:r>
            <a:r>
              <a:rPr lang="en-US" b="1" dirty="0" smtClean="0"/>
              <a:t> </a:t>
            </a:r>
            <a:r>
              <a:rPr lang="en-US" b="1" dirty="0" err="1" smtClean="0"/>
              <a:t>Finansmanı</a:t>
            </a:r>
            <a:r>
              <a:rPr lang="en-US" b="1" dirty="0" smtClean="0"/>
              <a:t> </a:t>
            </a:r>
            <a:r>
              <a:rPr lang="en-US" b="1" dirty="0" err="1" smtClean="0"/>
              <a:t>ve</a:t>
            </a:r>
            <a:r>
              <a:rPr lang="en-US" b="1" dirty="0" smtClean="0"/>
              <a:t> </a:t>
            </a:r>
            <a:r>
              <a:rPr lang="en-US" b="1" dirty="0" err="1" smtClean="0"/>
              <a:t>Finansal</a:t>
            </a:r>
            <a:r>
              <a:rPr lang="en-US" b="1" dirty="0" smtClean="0"/>
              <a:t> </a:t>
            </a:r>
            <a:r>
              <a:rPr lang="en-US" b="1" dirty="0" err="1" smtClean="0"/>
              <a:t>Analiz</a:t>
            </a:r>
            <a:r>
              <a:rPr lang="en-US" b="1" dirty="0" smtClean="0"/>
              <a:t>  </a:t>
            </a:r>
            <a:endParaRPr lang="tr-TR" dirty="0" smtClean="0"/>
          </a:p>
          <a:p>
            <a:pPr lvl="0"/>
            <a:r>
              <a:rPr lang="en-US" dirty="0" err="1" smtClean="0"/>
              <a:t>Sermaye</a:t>
            </a:r>
            <a:r>
              <a:rPr lang="en-US" dirty="0" smtClean="0"/>
              <a:t> </a:t>
            </a:r>
            <a:r>
              <a:rPr lang="en-US" dirty="0" err="1" smtClean="0"/>
              <a:t>yapısı</a:t>
            </a:r>
            <a:r>
              <a:rPr lang="en-US" dirty="0" smtClean="0"/>
              <a:t>, </a:t>
            </a:r>
            <a:r>
              <a:rPr lang="en-US" dirty="0" err="1" smtClean="0"/>
              <a:t>öz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yabancı</a:t>
            </a:r>
            <a:r>
              <a:rPr lang="en-US" dirty="0" smtClean="0"/>
              <a:t> kaya</a:t>
            </a:r>
            <a:r>
              <a:rPr lang="tr-TR" dirty="0" smtClean="0"/>
              <a:t>n</a:t>
            </a:r>
            <a:r>
              <a:rPr lang="en-US" dirty="0" err="1" smtClean="0"/>
              <a:t>klar</a:t>
            </a:r>
            <a:r>
              <a:rPr lang="en-US" dirty="0" smtClean="0"/>
              <a:t>, </a:t>
            </a:r>
            <a:r>
              <a:rPr lang="en-US" dirty="0" err="1" smtClean="0"/>
              <a:t>finansman</a:t>
            </a:r>
            <a:r>
              <a:rPr lang="en-US" dirty="0" smtClean="0"/>
              <a:t> </a:t>
            </a:r>
            <a:r>
              <a:rPr lang="en-US" dirty="0" err="1" smtClean="0"/>
              <a:t>kaynakları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maliyetleri</a:t>
            </a:r>
            <a:r>
              <a:rPr lang="en-US" dirty="0" smtClean="0"/>
              <a:t> </a:t>
            </a:r>
            <a:endParaRPr lang="tr-TR" dirty="0" smtClean="0"/>
          </a:p>
          <a:p>
            <a:pPr lvl="0"/>
            <a:r>
              <a:rPr lang="es-ES" dirty="0" smtClean="0"/>
              <a:t>Finansman Planlaması ve finansal oranların analizi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792567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192</Words>
  <Application>Microsoft Office PowerPoint</Application>
  <PresentationFormat>Geniş ekran</PresentationFormat>
  <Paragraphs>57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EKONOMİ VE İŞLETMECİLİK DERSİ</vt:lpstr>
      <vt:lpstr> Kuruluş yeri seçim yöntemleri</vt:lpstr>
      <vt:lpstr>PowerPoint Sunusu</vt:lpstr>
      <vt:lpstr>PowerPoint Sunusu</vt:lpstr>
      <vt:lpstr>Pazarlama karması/stratejileri</vt:lpstr>
      <vt:lpstr>PowerPoint Sunusu</vt:lpstr>
      <vt:lpstr>Yatırım proje esasları</vt:lpstr>
      <vt:lpstr>Projenin Mali ve Ekonomik Yönü</vt:lpstr>
      <vt:lpstr>Projenin Mali ve Ekonomik Yönü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EKONOMİ VE İŞLETMECİLİK DERSİ</dc:title>
  <dc:creator>M Albayrak</dc:creator>
  <cp:lastModifiedBy>M Albayrak</cp:lastModifiedBy>
  <cp:revision>1</cp:revision>
  <dcterms:created xsi:type="dcterms:W3CDTF">2019-11-13T11:54:40Z</dcterms:created>
  <dcterms:modified xsi:type="dcterms:W3CDTF">2019-11-13T11:54:51Z</dcterms:modified>
</cp:coreProperties>
</file>