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722853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05741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160303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165005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42476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83537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83284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67558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65758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66325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519244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057286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2"/>
            <a:ext cx="7667625" cy="551863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DEL QUATTROCENTO. UMANESIMO E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5186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8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200" y="1070976"/>
            <a:ext cx="488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L’ITALIA. UNO SGUARDO GENERALE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84398" y="1863584"/>
            <a:ext cx="1270000" cy="61726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In Italia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2465498" y="1723884"/>
            <a:ext cx="1509601" cy="860650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ella prima metà del Quattrocento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752462" y="1863584"/>
            <a:ext cx="1356238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’era molta rivalità fra i vari Stati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ounded Rectangle 14"/>
          <p:cNvSpPr/>
          <p:nvPr/>
        </p:nvSpPr>
        <p:spPr>
          <a:xfrm>
            <a:off x="2465498" y="3070084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1454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752462" y="2955784"/>
            <a:ext cx="1356238" cy="61726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 fu la pace di Lodi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6898762" y="2955784"/>
            <a:ext cx="2105538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stabilì l’equilibrio fra i maggiori Stati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465498" y="3971784"/>
            <a:ext cx="1397964" cy="61726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iniziò un cinquantennio di pace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84398" y="3930368"/>
            <a:ext cx="1721140" cy="85753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gli Stati italiani iniziarono ad allearsi con le potenze straniere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752462" y="3971784"/>
            <a:ext cx="1356238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acque la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Lega italica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752462" y="5013184"/>
            <a:ext cx="1356238" cy="157811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ormata da Venezia, Milano, Firenze, Roma, Napoli e altri Stati minori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989506" y="3971784"/>
            <a:ext cx="2014794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veva lo scopo di non modificare l’assetto politico della penisola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384398" y="5292584"/>
            <a:ext cx="1721140" cy="104471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q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uesta tendenza avrebbe portato ad una nuova fase della storia dell’Italia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Pentagono 20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cxnSp>
        <p:nvCxnSpPr>
          <p:cNvPr id="23" name="Connettore 2 22"/>
          <p:cNvCxnSpPr/>
          <p:nvPr/>
        </p:nvCxnSpPr>
        <p:spPr>
          <a:xfrm>
            <a:off x="1654398" y="2209800"/>
            <a:ext cx="8111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>
            <a:off x="3975099" y="2222500"/>
            <a:ext cx="6858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9" idx="1"/>
          </p:cNvCxnSpPr>
          <p:nvPr/>
        </p:nvCxnSpPr>
        <p:spPr>
          <a:xfrm flipH="1">
            <a:off x="3213100" y="2584534"/>
            <a:ext cx="7199" cy="3712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11" idx="0"/>
          </p:cNvCxnSpPr>
          <p:nvPr/>
        </p:nvCxnSpPr>
        <p:spPr>
          <a:xfrm flipV="1">
            <a:off x="3975099" y="3263900"/>
            <a:ext cx="685801" cy="23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stCxn id="13" idx="3"/>
          </p:cNvCxnSpPr>
          <p:nvPr/>
        </p:nvCxnSpPr>
        <p:spPr>
          <a:xfrm flipV="1">
            <a:off x="6108700" y="3263900"/>
            <a:ext cx="660400" cy="5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/>
          <p:nvPr/>
        </p:nvCxnSpPr>
        <p:spPr>
          <a:xfrm>
            <a:off x="3213100" y="3573049"/>
            <a:ext cx="7199" cy="3573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1 42"/>
          <p:cNvCxnSpPr>
            <a:stCxn id="11" idx="2"/>
          </p:cNvCxnSpPr>
          <p:nvPr/>
        </p:nvCxnSpPr>
        <p:spPr>
          <a:xfrm flipH="1" flipV="1">
            <a:off x="1219200" y="3263900"/>
            <a:ext cx="1246298" cy="23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/>
          <p:cNvCxnSpPr/>
          <p:nvPr/>
        </p:nvCxnSpPr>
        <p:spPr>
          <a:xfrm>
            <a:off x="1219200" y="3263900"/>
            <a:ext cx="0" cy="4953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>
            <a:stCxn id="16" idx="2"/>
            <a:endCxn id="20" idx="0"/>
          </p:cNvCxnSpPr>
          <p:nvPr/>
        </p:nvCxnSpPr>
        <p:spPr>
          <a:xfrm>
            <a:off x="1244968" y="4787900"/>
            <a:ext cx="0" cy="5046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/>
          <p:cNvCxnSpPr>
            <a:stCxn id="15" idx="3"/>
          </p:cNvCxnSpPr>
          <p:nvPr/>
        </p:nvCxnSpPr>
        <p:spPr>
          <a:xfrm flipV="1">
            <a:off x="3863462" y="4267201"/>
            <a:ext cx="797438" cy="132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/>
          <p:cNvCxnSpPr>
            <a:stCxn id="17" idx="3"/>
          </p:cNvCxnSpPr>
          <p:nvPr/>
        </p:nvCxnSpPr>
        <p:spPr>
          <a:xfrm flipV="1">
            <a:off x="6108700" y="4267200"/>
            <a:ext cx="790062" cy="132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/>
          <p:cNvCxnSpPr>
            <a:stCxn id="17" idx="2"/>
            <a:endCxn id="18" idx="0"/>
          </p:cNvCxnSpPr>
          <p:nvPr/>
        </p:nvCxnSpPr>
        <p:spPr>
          <a:xfrm>
            <a:off x="5430581" y="4589049"/>
            <a:ext cx="0" cy="4241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17812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2"/>
            <a:ext cx="7667625" cy="559465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DEL QUATTROCENTO. UMANESIMO E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59464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8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200" y="1070976"/>
            <a:ext cx="488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TRA MEDIOEVO E UMANESIMO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535099" y="1990584"/>
            <a:ext cx="15096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Quattrocento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938206" y="1999773"/>
            <a:ext cx="2014794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 un grande cambiamento nella mentalità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704962" y="1990584"/>
            <a:ext cx="2969138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iniziò a dare importanza ai valori terreni e non solo a quelli religiosi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938206" y="3066573"/>
            <a:ext cx="2014794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 simboli di questo cambiamento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745612" y="4298473"/>
            <a:ext cx="2014794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rologio meccanico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938206" y="4298473"/>
            <a:ext cx="2014794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rmi da fuoco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101303" y="4298473"/>
            <a:ext cx="2014794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rogressi della medicina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6" name="Connettore 2 15"/>
          <p:cNvCxnSpPr>
            <a:stCxn id="8" idx="0"/>
            <a:endCxn id="9" idx="1"/>
          </p:cNvCxnSpPr>
          <p:nvPr/>
        </p:nvCxnSpPr>
        <p:spPr>
          <a:xfrm>
            <a:off x="2044700" y="2303811"/>
            <a:ext cx="893506" cy="45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9" idx="3"/>
            <a:endCxn id="10" idx="1"/>
          </p:cNvCxnSpPr>
          <p:nvPr/>
        </p:nvCxnSpPr>
        <p:spPr>
          <a:xfrm flipV="1">
            <a:off x="4953000" y="2299217"/>
            <a:ext cx="751962" cy="918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9" idx="2"/>
            <a:endCxn id="11" idx="0"/>
          </p:cNvCxnSpPr>
          <p:nvPr/>
        </p:nvCxnSpPr>
        <p:spPr>
          <a:xfrm>
            <a:off x="3945603" y="2617038"/>
            <a:ext cx="0" cy="4495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1" idx="2"/>
            <a:endCxn id="12" idx="0"/>
          </p:cNvCxnSpPr>
          <p:nvPr/>
        </p:nvCxnSpPr>
        <p:spPr>
          <a:xfrm flipH="1">
            <a:off x="1753009" y="3683838"/>
            <a:ext cx="2192594" cy="6146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1" idx="2"/>
            <a:endCxn id="13" idx="0"/>
          </p:cNvCxnSpPr>
          <p:nvPr/>
        </p:nvCxnSpPr>
        <p:spPr>
          <a:xfrm>
            <a:off x="3945603" y="3683838"/>
            <a:ext cx="0" cy="6146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11" idx="2"/>
            <a:endCxn id="14" idx="0"/>
          </p:cNvCxnSpPr>
          <p:nvPr/>
        </p:nvCxnSpPr>
        <p:spPr>
          <a:xfrm>
            <a:off x="3945603" y="3683838"/>
            <a:ext cx="2163097" cy="6146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Pentagono 32"/>
          <p:cNvSpPr>
            <a:spLocks noChangeAspect="1"/>
          </p:cNvSpPr>
          <p:nvPr/>
        </p:nvSpPr>
        <p:spPr>
          <a:xfrm>
            <a:off x="8420100" y="6237312"/>
            <a:ext cx="50323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53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2"/>
            <a:ext cx="7667625" cy="530726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DEL QUATTROCENTO. UMANESIMO E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2"/>
            <a:ext cx="1476375" cy="530725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8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200" y="1070976"/>
            <a:ext cx="453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UMANESIMO E RINASCIMENTO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535099" y="1990584"/>
            <a:ext cx="15096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1400 e il 1500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735006" y="1990584"/>
            <a:ext cx="2014794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diffusero nuovi valori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287706" y="1484813"/>
            <a:ext cx="3056194" cy="39478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iducia nelle potenzialità dell’uomo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287706" y="2032000"/>
            <a:ext cx="3056194" cy="39478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interesse per la cultura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300406" y="2607849"/>
            <a:ext cx="3056194" cy="39478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esiderio di eguagliare i grandi dell’antichità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4" name="Connettore 2 13"/>
          <p:cNvCxnSpPr>
            <a:stCxn id="8" idx="0"/>
            <a:endCxn id="9" idx="1"/>
          </p:cNvCxnSpPr>
          <p:nvPr/>
        </p:nvCxnSpPr>
        <p:spPr>
          <a:xfrm flipV="1">
            <a:off x="2044700" y="2299217"/>
            <a:ext cx="690306" cy="45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9" idx="3"/>
            <a:endCxn id="12" idx="1"/>
          </p:cNvCxnSpPr>
          <p:nvPr/>
        </p:nvCxnSpPr>
        <p:spPr>
          <a:xfrm>
            <a:off x="4749800" y="2299217"/>
            <a:ext cx="550606" cy="5060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9" idx="3"/>
          </p:cNvCxnSpPr>
          <p:nvPr/>
        </p:nvCxnSpPr>
        <p:spPr>
          <a:xfrm>
            <a:off x="4749800" y="2299217"/>
            <a:ext cx="537906" cy="45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9" idx="3"/>
            <a:endCxn id="10" idx="1"/>
          </p:cNvCxnSpPr>
          <p:nvPr/>
        </p:nvCxnSpPr>
        <p:spPr>
          <a:xfrm flipV="1">
            <a:off x="4749800" y="1682207"/>
            <a:ext cx="537906" cy="6170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14"/>
          <p:cNvSpPr/>
          <p:nvPr/>
        </p:nvSpPr>
        <p:spPr>
          <a:xfrm>
            <a:off x="535099" y="3184384"/>
            <a:ext cx="887301" cy="860650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ra il 1400 e il 1480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6" name="Rounded Rectangle 14"/>
          <p:cNvSpPr/>
          <p:nvPr/>
        </p:nvSpPr>
        <p:spPr>
          <a:xfrm>
            <a:off x="1995598" y="3184384"/>
            <a:ext cx="887301" cy="860650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ra il 1480 e il 1550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177800" y="4555984"/>
            <a:ext cx="1244600" cy="61726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Umanesimo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1995598" y="4555984"/>
            <a:ext cx="1395301" cy="61726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Rinascimento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4081206" y="4555984"/>
            <a:ext cx="2014794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idea di rinascita rispetto al Medioevo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1289900" y="5775184"/>
            <a:ext cx="28812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«sbocciò»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tutto quello che si era «seminato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»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nell’età dell’Umanesimo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2" name="Connettore 2 31"/>
          <p:cNvCxnSpPr>
            <a:stCxn id="8" idx="1"/>
            <a:endCxn id="25" idx="3"/>
          </p:cNvCxnSpPr>
          <p:nvPr/>
        </p:nvCxnSpPr>
        <p:spPr>
          <a:xfrm flipH="1">
            <a:off x="978750" y="2617038"/>
            <a:ext cx="311150" cy="5673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8" idx="1"/>
            <a:endCxn id="26" idx="3"/>
          </p:cNvCxnSpPr>
          <p:nvPr/>
        </p:nvCxnSpPr>
        <p:spPr>
          <a:xfrm>
            <a:off x="1289900" y="2617038"/>
            <a:ext cx="1149349" cy="5673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stCxn id="26" idx="1"/>
          </p:cNvCxnSpPr>
          <p:nvPr/>
        </p:nvCxnSpPr>
        <p:spPr>
          <a:xfrm>
            <a:off x="2439249" y="4045034"/>
            <a:ext cx="0" cy="3618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25" idx="1"/>
          </p:cNvCxnSpPr>
          <p:nvPr/>
        </p:nvCxnSpPr>
        <p:spPr>
          <a:xfrm>
            <a:off x="978750" y="4045034"/>
            <a:ext cx="0" cy="3618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/>
          <p:cNvCxnSpPr>
            <a:stCxn id="28" idx="3"/>
            <a:endCxn id="29" idx="1"/>
          </p:cNvCxnSpPr>
          <p:nvPr/>
        </p:nvCxnSpPr>
        <p:spPr>
          <a:xfrm>
            <a:off x="3390899" y="4864617"/>
            <a:ext cx="69030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>
            <a:stCxn id="28" idx="2"/>
          </p:cNvCxnSpPr>
          <p:nvPr/>
        </p:nvCxnSpPr>
        <p:spPr>
          <a:xfrm>
            <a:off x="2693249" y="5173249"/>
            <a:ext cx="0" cy="6019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Pentagono 51"/>
          <p:cNvSpPr>
            <a:spLocks noChangeAspect="1"/>
          </p:cNvSpPr>
          <p:nvPr/>
        </p:nvSpPr>
        <p:spPr>
          <a:xfrm>
            <a:off x="8420100" y="6237312"/>
            <a:ext cx="50323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251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DEL QUATTROCENTO. UMANESIMO E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8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633406" y="1203184"/>
            <a:ext cx="4186494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Nell’età umanistica e rinascimentale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72806" y="1990584"/>
            <a:ext cx="2014794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introdotta la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prospettiva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633406" y="1990584"/>
            <a:ext cx="2014794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urono riscoperti molti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classici greci e latini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805106" y="1990584"/>
            <a:ext cx="2014794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progettarono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città ideali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ispirate ai canoni estetici classici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976806" y="1990584"/>
            <a:ext cx="2014794" cy="160351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diffuse un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nuovo modello pedagogico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basato sulla lettura diretta dei testi classici, sulla discussione e sul confronto fra maestro e allievo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709606" y="3205435"/>
            <a:ext cx="2014794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tudiati attraverso la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filologia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72806" y="2976835"/>
            <a:ext cx="2014794" cy="8458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ecnica che riproduceva la profondità su una superficie piana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4" name="Connettore 2 13"/>
          <p:cNvCxnSpPr>
            <a:stCxn id="6" idx="1"/>
            <a:endCxn id="7" idx="0"/>
          </p:cNvCxnSpPr>
          <p:nvPr/>
        </p:nvCxnSpPr>
        <p:spPr>
          <a:xfrm flipH="1">
            <a:off x="1380203" y="1595442"/>
            <a:ext cx="3346450" cy="3951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stCxn id="6" idx="1"/>
            <a:endCxn id="8" idx="0"/>
          </p:cNvCxnSpPr>
          <p:nvPr/>
        </p:nvCxnSpPr>
        <p:spPr>
          <a:xfrm flipH="1">
            <a:off x="3640803" y="1595442"/>
            <a:ext cx="1085850" cy="3951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6" idx="1"/>
            <a:endCxn id="9" idx="0"/>
          </p:cNvCxnSpPr>
          <p:nvPr/>
        </p:nvCxnSpPr>
        <p:spPr>
          <a:xfrm>
            <a:off x="4726653" y="1595442"/>
            <a:ext cx="1085850" cy="3951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6" idx="1"/>
            <a:endCxn id="10" idx="0"/>
          </p:cNvCxnSpPr>
          <p:nvPr/>
        </p:nvCxnSpPr>
        <p:spPr>
          <a:xfrm>
            <a:off x="4726653" y="1595442"/>
            <a:ext cx="3257550" cy="3951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7" idx="2"/>
            <a:endCxn id="12" idx="0"/>
          </p:cNvCxnSpPr>
          <p:nvPr/>
        </p:nvCxnSpPr>
        <p:spPr>
          <a:xfrm>
            <a:off x="1380203" y="2607849"/>
            <a:ext cx="0" cy="36898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8" idx="2"/>
          </p:cNvCxnSpPr>
          <p:nvPr/>
        </p:nvCxnSpPr>
        <p:spPr>
          <a:xfrm>
            <a:off x="3640803" y="2607849"/>
            <a:ext cx="0" cy="50365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Pentagono 52"/>
          <p:cNvSpPr>
            <a:spLocks noChangeAspect="1"/>
          </p:cNvSpPr>
          <p:nvPr/>
        </p:nvSpPr>
        <p:spPr>
          <a:xfrm>
            <a:off x="8420100" y="6237312"/>
            <a:ext cx="50323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6" name="Immagin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182284"/>
            <a:ext cx="7391400" cy="23357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590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55272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DEL QUATTROCENTO. UMANESIMO E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81912" y="404813"/>
            <a:ext cx="1476375" cy="55272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8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581809" y="4388254"/>
            <a:ext cx="2014794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limiti del Rinascimento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504069" y="5478048"/>
            <a:ext cx="2958137" cy="84655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cambiamenti riguardarono solo aristocratici, intellettuali, artisti e uomini politici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156906" y="1723884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1453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171700" y="1723884"/>
            <a:ext cx="20147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Magonza, in Germania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589206" y="1723884"/>
            <a:ext cx="1971748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Johannes Gutenberg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956352" y="1574800"/>
            <a:ext cx="1730448" cy="723900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nventò la stampa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8" idx="0"/>
            <a:endCxn id="9" idx="1"/>
          </p:cNvCxnSpPr>
          <p:nvPr/>
        </p:nvCxnSpPr>
        <p:spPr>
          <a:xfrm>
            <a:off x="1666507" y="1920013"/>
            <a:ext cx="50519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9" idx="3"/>
            <a:endCxn id="10" idx="1"/>
          </p:cNvCxnSpPr>
          <p:nvPr/>
        </p:nvCxnSpPr>
        <p:spPr>
          <a:xfrm>
            <a:off x="4186494" y="1920013"/>
            <a:ext cx="4027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10" idx="3"/>
            <a:endCxn id="11" idx="1"/>
          </p:cNvCxnSpPr>
          <p:nvPr/>
        </p:nvCxnSpPr>
        <p:spPr>
          <a:xfrm>
            <a:off x="6560954" y="1920013"/>
            <a:ext cx="395398" cy="167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6956352" y="2697435"/>
            <a:ext cx="1730448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ermise di produrre più libri a costi minori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4373306" y="2697435"/>
            <a:ext cx="2014794" cy="871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’arte della stampa si diffuse in tutta Europa, soprattutto 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Venezia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e in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Olanda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7" name="Connettore 2 16"/>
          <p:cNvCxnSpPr>
            <a:stCxn id="11" idx="2"/>
            <a:endCxn id="15" idx="0"/>
          </p:cNvCxnSpPr>
          <p:nvPr/>
        </p:nvCxnSpPr>
        <p:spPr>
          <a:xfrm>
            <a:off x="7821576" y="2298700"/>
            <a:ext cx="0" cy="3987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stCxn id="11" idx="2"/>
            <a:endCxn id="16" idx="0"/>
          </p:cNvCxnSpPr>
          <p:nvPr/>
        </p:nvCxnSpPr>
        <p:spPr>
          <a:xfrm flipH="1">
            <a:off x="5380703" y="2298700"/>
            <a:ext cx="2440873" cy="3987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Immagin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157" y="2298700"/>
            <a:ext cx="2044700" cy="2794000"/>
          </a:xfrm>
          <a:prstGeom prst="rect">
            <a:avLst/>
          </a:prstGeom>
        </p:spPr>
      </p:pic>
      <p:sp>
        <p:nvSpPr>
          <p:cNvPr id="20" name="Rettangolo 19"/>
          <p:cNvSpPr/>
          <p:nvPr/>
        </p:nvSpPr>
        <p:spPr>
          <a:xfrm>
            <a:off x="4709488" y="5478048"/>
            <a:ext cx="2958137" cy="84655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la massa dei contadini e degli abitanti delle città rimase esclusa da ogni progresso sociale o materiale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2" name="Connettore 2 21"/>
          <p:cNvCxnSpPr>
            <a:stCxn id="6" idx="2"/>
            <a:endCxn id="7" idx="0"/>
          </p:cNvCxnSpPr>
          <p:nvPr/>
        </p:nvCxnSpPr>
        <p:spPr>
          <a:xfrm flipH="1">
            <a:off x="2983138" y="5005519"/>
            <a:ext cx="1606068" cy="4725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6" idx="2"/>
            <a:endCxn id="20" idx="0"/>
          </p:cNvCxnSpPr>
          <p:nvPr/>
        </p:nvCxnSpPr>
        <p:spPr>
          <a:xfrm>
            <a:off x="4589206" y="5005519"/>
            <a:ext cx="1599351" cy="4725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Pentagono 26"/>
          <p:cNvSpPr>
            <a:spLocks noChangeAspect="1"/>
          </p:cNvSpPr>
          <p:nvPr/>
        </p:nvSpPr>
        <p:spPr>
          <a:xfrm>
            <a:off x="8420100" y="6237312"/>
            <a:ext cx="50323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323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409</Words>
  <Application>Microsoft Office PowerPoint</Application>
  <PresentationFormat>Presentazione su schermo (4:3)</PresentationFormat>
  <Paragraphs>77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Diapositiva 1</vt:lpstr>
      <vt:lpstr>Diapositiva 2</vt:lpstr>
      <vt:lpstr>Diapositiva 3</vt:lpstr>
      <vt:lpstr>Diapositiva 4</vt:lpstr>
      <vt:lpstr>Diapositiva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Arianna Breda</dc:creator>
  <cp:lastModifiedBy>HOME</cp:lastModifiedBy>
  <cp:revision>58</cp:revision>
  <dcterms:created xsi:type="dcterms:W3CDTF">2018-03-19T10:36:48Z</dcterms:created>
  <dcterms:modified xsi:type="dcterms:W3CDTF">2020-05-01T13:13:19Z</dcterms:modified>
</cp:coreProperties>
</file>