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29E75-E502-47CE-94EB-B27D5E60401C}" type="datetimeFigureOut">
              <a:rPr lang="tr-TR" smtClean="0"/>
              <a:t>3.02.2020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C1DFD-A1C1-44C1-A068-39951429CD9B}" type="slidenum">
              <a:rPr lang="tr-TR" smtClean="0"/>
              <a:t>‹#›</a:t>
            </a:fld>
            <a:endParaRPr lang="tr-TR"/>
          </a:p>
        </p:txBody>
      </p:sp>
    </p:spTree>
    <p:extLst>
      <p:ext uri="{BB962C8B-B14F-4D97-AF65-F5344CB8AC3E}">
        <p14:creationId xmlns:p14="http://schemas.microsoft.com/office/powerpoint/2010/main" val="1541220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FD4539-081E-4E88-A700-BDAD4BC24283}" type="slidenum">
              <a:rPr lang="tr-TR" altLang="tr-TR"/>
              <a:pPr/>
              <a:t>4</a:t>
            </a:fld>
            <a:endParaRPr lang="tr-TR" altLang="tr-TR"/>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640628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0D4084-3C4F-4C9E-8B4B-36B94413CA9B}" type="slidenum">
              <a:rPr lang="tr-TR" altLang="tr-TR"/>
              <a:pPr/>
              <a:t>5</a:t>
            </a:fld>
            <a:endParaRPr lang="tr-TR" altLang="tr-T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21399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FFE97-FAC4-4847-81BB-E2F5C763D421}" type="slidenum">
              <a:rPr lang="tr-TR" altLang="tr-TR"/>
              <a:pPr/>
              <a:t>6</a:t>
            </a:fld>
            <a:endParaRPr lang="tr-TR" altLang="tr-T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86738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7CAA58-A584-4CF7-815E-6633CABEE360}" type="slidenum">
              <a:rPr lang="tr-TR" altLang="tr-TR"/>
              <a:pPr/>
              <a:t>7</a:t>
            </a:fld>
            <a:endParaRPr lang="tr-TR" altLang="tr-T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503270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C4FAFC-50C6-4DC2-A3B8-922FD76552A6}" type="slidenum">
              <a:rPr lang="tr-TR" altLang="tr-TR"/>
              <a:pPr/>
              <a:t>8</a:t>
            </a:fld>
            <a:endParaRPr lang="tr-TR" altLang="tr-T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787040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Proje Çizim </a:t>
            </a:r>
            <a:r>
              <a:rPr lang="tr-TR" dirty="0"/>
              <a:t>T</a:t>
            </a:r>
            <a:r>
              <a:rPr lang="tr-TR" dirty="0" smtClean="0"/>
              <a:t>ekniği</a:t>
            </a:r>
            <a:endParaRPr lang="en-US" dirty="0"/>
          </a:p>
        </p:txBody>
      </p:sp>
      <p:sp>
        <p:nvSpPr>
          <p:cNvPr id="3" name="Alt Başlık 2"/>
          <p:cNvSpPr>
            <a:spLocks noGrp="1"/>
          </p:cNvSpPr>
          <p:nvPr>
            <p:ph type="subTitle" idx="1"/>
          </p:nvPr>
        </p:nvSpPr>
        <p:spPr/>
        <p:txBody>
          <a:bodyPr/>
          <a:lstStyle/>
          <a:p>
            <a:r>
              <a:rPr lang="tr-TR" smtClean="0"/>
              <a:t>3/4 . </a:t>
            </a:r>
            <a:r>
              <a:rPr lang="tr-TR" smtClean="0"/>
              <a:t>hafta</a:t>
            </a:r>
            <a:endParaRPr lang="tr-TR" dirty="0" smtClean="0"/>
          </a:p>
          <a:p>
            <a:r>
              <a:rPr lang="tr-TR" dirty="0" err="1" smtClean="0"/>
              <a:t>Doç.Dr</a:t>
            </a:r>
            <a:r>
              <a:rPr lang="tr-TR" dirty="0" smtClean="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Haftalık </a:t>
            </a:r>
            <a:r>
              <a:rPr lang="tr-TR" dirty="0"/>
              <a:t>P</a:t>
            </a:r>
            <a:r>
              <a:rPr lang="tr-TR" dirty="0" smtClean="0"/>
              <a:t>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smtClean="0"/>
              <a:t>1. hafta</a:t>
            </a:r>
            <a:r>
              <a:rPr lang="tr-TR" dirty="0" smtClean="0"/>
              <a:t>	</a:t>
            </a:r>
            <a:r>
              <a:rPr lang="en-US" dirty="0" err="1" smtClean="0"/>
              <a:t>Teknik</a:t>
            </a:r>
            <a:r>
              <a:rPr lang="en-US" dirty="0" smtClean="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smtClean="0"/>
              <a:t>		</a:t>
            </a:r>
            <a:r>
              <a:rPr lang="en-US" dirty="0" err="1" smtClean="0"/>
              <a:t>güncel</a:t>
            </a:r>
            <a:r>
              <a:rPr lang="en-US" dirty="0" smtClean="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smtClean="0"/>
          </a:p>
          <a:p>
            <a:pPr marL="0" indent="0">
              <a:buNone/>
            </a:pPr>
            <a:r>
              <a:rPr lang="tr-TR" b="1" dirty="0" smtClean="0"/>
              <a:t>2. hafta</a:t>
            </a:r>
            <a:r>
              <a:rPr lang="tr-TR" dirty="0" smtClean="0"/>
              <a:t>	</a:t>
            </a:r>
            <a:r>
              <a:rPr lang="en-US" dirty="0" err="1" smtClean="0"/>
              <a:t>Mühendislik</a:t>
            </a:r>
            <a:r>
              <a:rPr lang="en-US" dirty="0" smtClean="0"/>
              <a:t> </a:t>
            </a:r>
            <a:r>
              <a:rPr lang="en-US" dirty="0" err="1"/>
              <a:t>çizimine</a:t>
            </a:r>
            <a:r>
              <a:rPr lang="en-US" dirty="0"/>
              <a:t> </a:t>
            </a:r>
            <a:r>
              <a:rPr lang="en-US" dirty="0" err="1"/>
              <a:t>giriş</a:t>
            </a:r>
            <a:r>
              <a:rPr lang="en-US" dirty="0"/>
              <a:t>, </a:t>
            </a:r>
            <a:r>
              <a:rPr lang="tr-TR" dirty="0" smtClean="0"/>
              <a:t>uygulamalar</a:t>
            </a:r>
            <a:r>
              <a:rPr lang="en-US" dirty="0" smtClean="0"/>
              <a:t> </a:t>
            </a:r>
            <a:endParaRPr lang="tr-TR" dirty="0" smtClean="0"/>
          </a:p>
          <a:p>
            <a:pPr marL="0" indent="0">
              <a:buNone/>
            </a:pPr>
            <a:r>
              <a:rPr lang="tr-TR" b="1" dirty="0" smtClean="0"/>
              <a:t>3. hafta</a:t>
            </a:r>
            <a:r>
              <a:rPr lang="tr-TR" dirty="0" smtClean="0"/>
              <a:t>	</a:t>
            </a:r>
            <a:r>
              <a:rPr lang="en-US" dirty="0" err="1" smtClean="0"/>
              <a:t>Yardımcı</a:t>
            </a:r>
            <a:r>
              <a:rPr lang="en-US" dirty="0" smtClean="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smtClean="0"/>
              <a:t>,görünüş, kat planı çizimleri temel 		kurallar</a:t>
            </a:r>
          </a:p>
          <a:p>
            <a:pPr marL="0" indent="0">
              <a:buNone/>
            </a:pPr>
            <a:r>
              <a:rPr lang="tr-TR" b="1" dirty="0" smtClean="0"/>
              <a:t>4. hafta</a:t>
            </a:r>
            <a:r>
              <a:rPr lang="tr-TR" dirty="0" smtClean="0"/>
              <a:t>	</a:t>
            </a:r>
            <a:r>
              <a:rPr lang="en-US" dirty="0" err="1" smtClean="0"/>
              <a:t>Boyutlandırma</a:t>
            </a:r>
            <a:r>
              <a:rPr lang="en-US" dirty="0" smtClean="0"/>
              <a:t> </a:t>
            </a:r>
            <a:r>
              <a:rPr lang="en-US" dirty="0" err="1"/>
              <a:t>ve</a:t>
            </a:r>
            <a:r>
              <a:rPr lang="en-US" dirty="0"/>
              <a:t> </a:t>
            </a:r>
            <a:r>
              <a:rPr lang="en-US" dirty="0" err="1" smtClean="0"/>
              <a:t>detaylandırma</a:t>
            </a:r>
            <a:endParaRPr lang="tr-TR" dirty="0"/>
          </a:p>
          <a:p>
            <a:pPr marL="0" indent="0">
              <a:buNone/>
            </a:pPr>
            <a:r>
              <a:rPr lang="tr-TR" b="1" dirty="0" smtClean="0"/>
              <a:t>5. hafta</a:t>
            </a:r>
            <a:r>
              <a:rPr lang="tr-TR" dirty="0" smtClean="0"/>
              <a:t>	</a:t>
            </a:r>
            <a:r>
              <a:rPr lang="en-US" dirty="0" smtClean="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smtClean="0"/>
              <a:t>Örnek kat </a:t>
            </a:r>
            <a:r>
              <a:rPr lang="en-US" dirty="0" err="1" smtClean="0"/>
              <a:t>planı</a:t>
            </a:r>
            <a:r>
              <a:rPr lang="en-US" dirty="0" smtClean="0"/>
              <a:t> </a:t>
            </a:r>
            <a:r>
              <a:rPr lang="en-US" dirty="0" err="1"/>
              <a:t>çizimi</a:t>
            </a:r>
            <a:r>
              <a:rPr lang="en-US" dirty="0"/>
              <a:t> </a:t>
            </a:r>
            <a:r>
              <a:rPr lang="en-US" dirty="0" err="1"/>
              <a:t>ile</a:t>
            </a:r>
            <a:r>
              <a:rPr lang="en-US" dirty="0"/>
              <a:t> </a:t>
            </a:r>
            <a:r>
              <a:rPr lang="tr-TR" dirty="0" smtClean="0"/>
              <a:t>		uygulama</a:t>
            </a:r>
            <a:endParaRPr lang="tr-TR" dirty="0"/>
          </a:p>
          <a:p>
            <a:pPr marL="0" indent="0">
              <a:buNone/>
            </a:pPr>
            <a:r>
              <a:rPr lang="tr-TR" b="1" dirty="0" smtClean="0"/>
              <a:t>6. </a:t>
            </a:r>
            <a:r>
              <a:rPr lang="tr-TR" b="1" dirty="0"/>
              <a:t>hafta </a:t>
            </a:r>
            <a:r>
              <a:rPr lang="tr-TR" dirty="0" smtClean="0"/>
              <a:t>	</a:t>
            </a:r>
            <a:r>
              <a:rPr lang="en-US" dirty="0" err="1" smtClean="0"/>
              <a:t>Mühendislik</a:t>
            </a:r>
            <a:r>
              <a:rPr lang="en-US" dirty="0" smtClean="0"/>
              <a:t> </a:t>
            </a:r>
            <a:r>
              <a:rPr lang="en-US" dirty="0" err="1" smtClean="0"/>
              <a:t>çizimleri</a:t>
            </a:r>
            <a:r>
              <a:rPr lang="en-US" dirty="0" smtClean="0"/>
              <a:t> </a:t>
            </a:r>
            <a:endParaRPr lang="tr-TR" dirty="0" smtClean="0"/>
          </a:p>
          <a:p>
            <a:pPr marL="0" indent="0">
              <a:buNone/>
            </a:pPr>
            <a:r>
              <a:rPr lang="tr-TR" b="1" dirty="0" smtClean="0"/>
              <a:t>7.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8. 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9.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10.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11.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12. hafta </a:t>
            </a:r>
            <a:r>
              <a:rPr lang="tr-TR" dirty="0" smtClean="0"/>
              <a:t>	Proje okuma</a:t>
            </a:r>
          </a:p>
          <a:p>
            <a:pPr marL="0" indent="0">
              <a:buNone/>
            </a:pPr>
            <a:r>
              <a:rPr lang="tr-TR" b="1" dirty="0" smtClean="0"/>
              <a:t>13. </a:t>
            </a:r>
            <a:r>
              <a:rPr lang="tr-TR" b="1" dirty="0"/>
              <a:t>hafta </a:t>
            </a:r>
            <a:r>
              <a:rPr lang="tr-TR" dirty="0" smtClean="0"/>
              <a:t>	Proje hazırlama ve sunum</a:t>
            </a:r>
          </a:p>
          <a:p>
            <a:pPr marL="0" indent="0">
              <a:buNone/>
            </a:pPr>
            <a:r>
              <a:rPr lang="tr-TR" b="1" dirty="0" smtClean="0"/>
              <a:t>14. hafta</a:t>
            </a:r>
            <a:r>
              <a:rPr lang="tr-TR" dirty="0" smtClean="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Derste kullanılabilecek kaynaklar</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88027"/>
              </p:ext>
            </p:extLst>
          </p:nvPr>
        </p:nvGraphicFramePr>
        <p:xfrm>
          <a:off x="467544" y="1628800"/>
          <a:ext cx="7632848" cy="4856889"/>
        </p:xfrm>
        <a:graphic>
          <a:graphicData uri="http://schemas.openxmlformats.org/drawingml/2006/table">
            <a:tbl>
              <a:tblPr/>
              <a:tblGrid>
                <a:gridCol w="7632848"/>
              </a:tblGrid>
              <a:tr h="1057468">
                <a:tc>
                  <a:txBody>
                    <a:bodyPr/>
                    <a:lstStyle/>
                    <a:p>
                      <a:r>
                        <a:rPr lang="tr-TR" sz="2000" dirty="0" smtClean="0"/>
                        <a:t>1. </a:t>
                      </a:r>
                      <a:r>
                        <a:rPr lang="en-US" sz="2000" dirty="0" err="1" smtClean="0"/>
                        <a:t>Teknik</a:t>
                      </a:r>
                      <a:r>
                        <a:rPr lang="en-US" sz="2000" dirty="0" smtClean="0"/>
                        <a:t> </a:t>
                      </a:r>
                      <a:r>
                        <a:rPr lang="en-US" sz="2000" dirty="0" err="1"/>
                        <a:t>Resim</a:t>
                      </a:r>
                      <a:r>
                        <a:rPr lang="en-US" sz="2000" dirty="0"/>
                        <a:t> </a:t>
                      </a:r>
                      <a:r>
                        <a:rPr lang="en-US" sz="2000" dirty="0" err="1"/>
                        <a:t>ve</a:t>
                      </a:r>
                      <a:r>
                        <a:rPr lang="en-US" sz="2000" dirty="0"/>
                        <a:t> </a:t>
                      </a:r>
                      <a:r>
                        <a:rPr lang="en-US" sz="2000" dirty="0" err="1"/>
                        <a:t>İnşaat</a:t>
                      </a:r>
                      <a:r>
                        <a:rPr lang="en-US" sz="2000" dirty="0"/>
                        <a:t> </a:t>
                      </a:r>
                      <a:r>
                        <a:rPr lang="en-US" sz="2000" dirty="0" err="1"/>
                        <a:t>çizim</a:t>
                      </a:r>
                      <a:r>
                        <a:rPr lang="en-US" sz="2000" dirty="0"/>
                        <a:t> </a:t>
                      </a:r>
                      <a:r>
                        <a:rPr lang="en-US" sz="2000" dirty="0" err="1"/>
                        <a:t>tekniğine</a:t>
                      </a:r>
                      <a:r>
                        <a:rPr lang="en-US" sz="2000" dirty="0"/>
                        <a:t> </a:t>
                      </a:r>
                      <a:r>
                        <a:rPr lang="en-US" sz="2000" dirty="0" err="1"/>
                        <a:t>ilişkin</a:t>
                      </a:r>
                      <a:r>
                        <a:rPr lang="en-US" sz="2000" dirty="0"/>
                        <a:t> </a:t>
                      </a:r>
                      <a:r>
                        <a:rPr lang="en-US" sz="2000" dirty="0" err="1"/>
                        <a:t>güncel</a:t>
                      </a:r>
                      <a:r>
                        <a:rPr lang="en-US" sz="2000" dirty="0"/>
                        <a:t> </a:t>
                      </a:r>
                      <a:r>
                        <a:rPr lang="en-US" sz="2000" dirty="0" err="1"/>
                        <a:t>kitap</a:t>
                      </a:r>
                      <a:r>
                        <a:rPr lang="en-US" sz="2000" dirty="0"/>
                        <a:t> </a:t>
                      </a:r>
                      <a:r>
                        <a:rPr lang="en-US" sz="2000" dirty="0" err="1"/>
                        <a:t>ve</a:t>
                      </a:r>
                      <a:r>
                        <a:rPr lang="en-US" sz="2000" dirty="0"/>
                        <a:t> internet </a:t>
                      </a:r>
                      <a:r>
                        <a:rPr lang="en-US" sz="2000" dirty="0" err="1"/>
                        <a:t>kaynakları</a:t>
                      </a:r>
                      <a:r>
                        <a:rPr lang="en-US" sz="2000" dirty="0" smtClean="0"/>
                        <a:t>.</a:t>
                      </a:r>
                      <a:endParaRPr lang="en-US" sz="2000" dirty="0"/>
                    </a:p>
                  </a:txBody>
                  <a:tcPr marL="42299" marR="42299" marT="21149" marB="21149" anchor="ctr">
                    <a:lnL>
                      <a:noFill/>
                    </a:lnL>
                    <a:lnR>
                      <a:noFill/>
                    </a:lnR>
                    <a:lnT>
                      <a:noFill/>
                    </a:lnT>
                    <a:lnB>
                      <a:noFill/>
                    </a:lnB>
                  </a:tcPr>
                </a:tc>
              </a:tr>
              <a:tr h="1311260">
                <a:tc>
                  <a:txBody>
                    <a:bodyPr/>
                    <a:lstStyle/>
                    <a:p>
                      <a:r>
                        <a:rPr lang="tr-TR" sz="2000" dirty="0" smtClean="0"/>
                        <a:t>2.</a:t>
                      </a:r>
                      <a:r>
                        <a:rPr lang="tr-TR" sz="2000" baseline="0" dirty="0" smtClean="0"/>
                        <a:t> </a:t>
                      </a:r>
                      <a:r>
                        <a:rPr lang="en-US" sz="2000" dirty="0" smtClean="0"/>
                        <a:t>AUTOCAD </a:t>
                      </a:r>
                      <a:r>
                        <a:rPr lang="en-US" sz="2000" dirty="0" err="1"/>
                        <a:t>Bilgisayar</a:t>
                      </a:r>
                      <a:r>
                        <a:rPr lang="en-US" sz="2000" dirty="0"/>
                        <a:t> </a:t>
                      </a:r>
                      <a:r>
                        <a:rPr lang="en-US" sz="2000" dirty="0" err="1"/>
                        <a:t>paket</a:t>
                      </a:r>
                      <a:r>
                        <a:rPr lang="en-US" sz="2000" dirty="0"/>
                        <a:t> </a:t>
                      </a:r>
                      <a:r>
                        <a:rPr lang="en-US" sz="2000" dirty="0" err="1"/>
                        <a:t>programı</a:t>
                      </a:r>
                      <a:r>
                        <a:rPr lang="en-US" sz="2000" dirty="0"/>
                        <a:t> </a:t>
                      </a:r>
                      <a:r>
                        <a:rPr lang="en-US" sz="2000" dirty="0" err="1"/>
                        <a:t>ile</a:t>
                      </a:r>
                      <a:r>
                        <a:rPr lang="en-US" sz="2000" dirty="0"/>
                        <a:t> </a:t>
                      </a:r>
                      <a:r>
                        <a:rPr lang="en-US" sz="2000" dirty="0" err="1"/>
                        <a:t>ilgili</a:t>
                      </a:r>
                      <a:r>
                        <a:rPr lang="en-US" sz="2000" dirty="0"/>
                        <a:t> </a:t>
                      </a:r>
                      <a:r>
                        <a:rPr lang="en-US" sz="2000" dirty="0" err="1"/>
                        <a:t>güncel</a:t>
                      </a:r>
                      <a:r>
                        <a:rPr lang="en-US" sz="2000" dirty="0"/>
                        <a:t> </a:t>
                      </a:r>
                      <a:r>
                        <a:rPr lang="en-US" sz="2000" dirty="0" err="1"/>
                        <a:t>kullanıma</a:t>
                      </a:r>
                      <a:r>
                        <a:rPr lang="en-US" sz="2000" dirty="0"/>
                        <a:t> </a:t>
                      </a:r>
                      <a:r>
                        <a:rPr lang="en-US" sz="2000" dirty="0" err="1"/>
                        <a:t>yönelik</a:t>
                      </a:r>
                      <a:r>
                        <a:rPr lang="en-US" sz="2000" dirty="0"/>
                        <a:t> internet </a:t>
                      </a:r>
                      <a:r>
                        <a:rPr lang="en-US" sz="2000" dirty="0" err="1"/>
                        <a:t>kaynakları</a:t>
                      </a:r>
                      <a:r>
                        <a:rPr lang="en-US" sz="2000" dirty="0"/>
                        <a:t> </a:t>
                      </a:r>
                      <a:r>
                        <a:rPr lang="en-US" sz="2000" dirty="0" err="1"/>
                        <a:t>ve</a:t>
                      </a:r>
                      <a:r>
                        <a:rPr lang="en-US" sz="2000" dirty="0"/>
                        <a:t> </a:t>
                      </a:r>
                      <a:r>
                        <a:rPr lang="en-US" sz="2000" dirty="0" err="1"/>
                        <a:t>basılı</a:t>
                      </a:r>
                      <a:r>
                        <a:rPr lang="en-US" sz="2000" dirty="0"/>
                        <a:t> </a:t>
                      </a:r>
                      <a:r>
                        <a:rPr lang="en-US" sz="2000" dirty="0" err="1"/>
                        <a:t>kitaplar</a:t>
                      </a:r>
                      <a:r>
                        <a:rPr lang="en-US" sz="2000" dirty="0"/>
                        <a:t> </a:t>
                      </a:r>
                    </a:p>
                  </a:txBody>
                  <a:tcPr marL="42299" marR="42299" marT="21149" marB="21149" anchor="ctr">
                    <a:lnL>
                      <a:noFill/>
                    </a:lnL>
                    <a:lnR>
                      <a:noFill/>
                    </a:lnR>
                    <a:lnT>
                      <a:noFill/>
                    </a:lnT>
                    <a:lnB>
                      <a:noFill/>
                    </a:lnB>
                  </a:tcPr>
                </a:tc>
              </a:tr>
              <a:tr h="549883">
                <a:tc>
                  <a:txBody>
                    <a:bodyPr/>
                    <a:lstStyle/>
                    <a:p>
                      <a:r>
                        <a:rPr lang="tr-TR" sz="2000" dirty="0" smtClean="0"/>
                        <a:t>3. </a:t>
                      </a:r>
                      <a:r>
                        <a:rPr lang="en-US" sz="2000" dirty="0" smtClean="0"/>
                        <a:t>AutoCAD 20</a:t>
                      </a:r>
                      <a:r>
                        <a:rPr lang="tr-TR" sz="2000" dirty="0" smtClean="0"/>
                        <a:t>..</a:t>
                      </a:r>
                      <a:r>
                        <a:rPr lang="en-US" sz="2000" dirty="0" smtClean="0"/>
                        <a:t> </a:t>
                      </a:r>
                      <a:r>
                        <a:rPr lang="en-US" sz="2000" dirty="0" err="1"/>
                        <a:t>manuel</a:t>
                      </a:r>
                      <a:r>
                        <a:rPr lang="en-US" sz="2000" dirty="0"/>
                        <a:t>, www.autodesk.com </a:t>
                      </a:r>
                    </a:p>
                  </a:txBody>
                  <a:tcPr marL="42299" marR="42299" marT="21149" marB="21149" anchor="ctr">
                    <a:lnL>
                      <a:noFill/>
                    </a:lnL>
                    <a:lnR>
                      <a:noFill/>
                    </a:lnR>
                    <a:lnT>
                      <a:noFill/>
                    </a:lnT>
                    <a:lnB>
                      <a:noFill/>
                    </a:lnB>
                  </a:tcPr>
                </a:tc>
              </a:tr>
              <a:tr h="676780">
                <a:tc>
                  <a:txBody>
                    <a:bodyPr/>
                    <a:lstStyle/>
                    <a:p>
                      <a:r>
                        <a:rPr lang="tr-TR" sz="2000" dirty="0" smtClean="0"/>
                        <a:t>4.</a:t>
                      </a:r>
                      <a:r>
                        <a:rPr lang="tr-TR" sz="2000" baseline="0" dirty="0" smtClean="0"/>
                        <a:t> </a:t>
                      </a:r>
                      <a:r>
                        <a:rPr lang="en-US" sz="2000" dirty="0" smtClean="0"/>
                        <a:t>AutoCAD </a:t>
                      </a:r>
                      <a:r>
                        <a:rPr lang="en-US" sz="2000" dirty="0"/>
                        <a:t>2010, </a:t>
                      </a:r>
                      <a:r>
                        <a:rPr lang="en-US" sz="2000" dirty="0" err="1"/>
                        <a:t>Kadir</a:t>
                      </a:r>
                      <a:r>
                        <a:rPr lang="en-US" sz="2000" dirty="0"/>
                        <a:t> </a:t>
                      </a:r>
                      <a:r>
                        <a:rPr lang="en-US" sz="2000" dirty="0" err="1"/>
                        <a:t>Gök</a:t>
                      </a:r>
                      <a:r>
                        <a:rPr lang="en-US" sz="2000" dirty="0"/>
                        <a:t>, </a:t>
                      </a:r>
                      <a:r>
                        <a:rPr lang="en-US" sz="2000" dirty="0" err="1"/>
                        <a:t>Seçkin</a:t>
                      </a:r>
                      <a:r>
                        <a:rPr lang="en-US" sz="2000" dirty="0"/>
                        <a:t> </a:t>
                      </a:r>
                      <a:r>
                        <a:rPr lang="en-US" sz="2000" dirty="0" err="1"/>
                        <a:t>Yayıncılık</a:t>
                      </a:r>
                      <a:r>
                        <a:rPr lang="en-US" sz="2000" dirty="0"/>
                        <a:t>, 2010. </a:t>
                      </a:r>
                    </a:p>
                  </a:txBody>
                  <a:tcPr marL="42299" marR="42299" marT="21149" marB="21149" anchor="ctr">
                    <a:lnL>
                      <a:noFill/>
                    </a:lnL>
                    <a:lnR>
                      <a:noFill/>
                    </a:lnR>
                    <a:lnT>
                      <a:noFill/>
                    </a:lnT>
                    <a:lnB>
                      <a:noFill/>
                    </a:lnB>
                  </a:tcPr>
                </a:tc>
              </a:tr>
              <a:tr h="930572">
                <a:tc>
                  <a:txBody>
                    <a:bodyPr/>
                    <a:lstStyle/>
                    <a:p>
                      <a:r>
                        <a:rPr lang="tr-TR" sz="2000" dirty="0" smtClean="0"/>
                        <a:t>5. </a:t>
                      </a:r>
                      <a:r>
                        <a:rPr lang="en-US" sz="2000" dirty="0" err="1" smtClean="0"/>
                        <a:t>Mimari</a:t>
                      </a:r>
                      <a:r>
                        <a:rPr lang="en-US" sz="2000" dirty="0" smtClean="0"/>
                        <a:t> </a:t>
                      </a:r>
                      <a:r>
                        <a:rPr lang="en-US" sz="2000" dirty="0" err="1"/>
                        <a:t>Çizim</a:t>
                      </a:r>
                      <a:r>
                        <a:rPr lang="en-US" sz="2000" dirty="0"/>
                        <a:t> </a:t>
                      </a:r>
                      <a:r>
                        <a:rPr lang="en-US" sz="2000" dirty="0" err="1"/>
                        <a:t>Tekniği</a:t>
                      </a:r>
                      <a:r>
                        <a:rPr lang="en-US" sz="2000" dirty="0"/>
                        <a:t>, 2010. Mustafa </a:t>
                      </a:r>
                      <a:r>
                        <a:rPr lang="en-US" sz="2000" dirty="0" err="1"/>
                        <a:t>Akgün</a:t>
                      </a:r>
                      <a:r>
                        <a:rPr lang="en-US" sz="2000" dirty="0"/>
                        <a:t>, İTÜ, </a:t>
                      </a:r>
                      <a:r>
                        <a:rPr lang="en-US" sz="2000" dirty="0" err="1"/>
                        <a:t>Birsen</a:t>
                      </a:r>
                      <a:r>
                        <a:rPr lang="en-US" sz="2000" dirty="0"/>
                        <a:t> </a:t>
                      </a:r>
                      <a:r>
                        <a:rPr lang="en-US" sz="2000" dirty="0" err="1"/>
                        <a:t>Yayınları</a:t>
                      </a:r>
                      <a:r>
                        <a:rPr lang="en-US" sz="2000" dirty="0"/>
                        <a:t>, İstanbul. </a:t>
                      </a:r>
                      <a:endParaRPr lang="tr-TR" sz="2000" dirty="0" smtClean="0"/>
                    </a:p>
                    <a:p>
                      <a:r>
                        <a:rPr lang="tr-TR" sz="2000" dirty="0" smtClean="0"/>
                        <a:t>6. Derste öğrencilere verilecek olan uygulama çizim ve notları (her dönem güncellenmektedir)</a:t>
                      </a:r>
                      <a:endParaRPr lang="en-US" sz="2000" dirty="0"/>
                    </a:p>
                  </a:txBody>
                  <a:tcPr marL="42299" marR="42299" marT="21149" marB="21149" anchor="ctr">
                    <a:lnL>
                      <a:noFill/>
                    </a:lnL>
                    <a:lnR>
                      <a:noFill/>
                    </a:lnR>
                    <a:lnT>
                      <a:noFill/>
                    </a:lnT>
                    <a:lnB>
                      <a:noFill/>
                    </a:lnB>
                  </a:tcPr>
                </a:tc>
              </a:tr>
            </a:tbl>
          </a:graphicData>
        </a:graphic>
      </p:graphicFrame>
    </p:spTree>
    <p:extLst>
      <p:ext uri="{BB962C8B-B14F-4D97-AF65-F5344CB8AC3E}">
        <p14:creationId xmlns:p14="http://schemas.microsoft.com/office/powerpoint/2010/main" val="397916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sz="2100"/>
              <a:t>PLANLAMA</a:t>
            </a:r>
          </a:p>
        </p:txBody>
      </p:sp>
      <p:sp>
        <p:nvSpPr>
          <p:cNvPr id="8195" name="Rectangle 3"/>
          <p:cNvSpPr>
            <a:spLocks noGrp="1" noChangeArrowheads="1"/>
          </p:cNvSpPr>
          <p:nvPr>
            <p:ph type="body" idx="1"/>
          </p:nvPr>
        </p:nvSpPr>
        <p:spPr/>
        <p:txBody>
          <a:bodyPr/>
          <a:lstStyle/>
          <a:p>
            <a:pPr algn="just"/>
            <a:r>
              <a:rPr lang="tr-TR" altLang="tr-TR"/>
              <a:t>Planlama aşamasında, inşası düşünülen tarımsal yapı ve tesislere ilişkin projelerin hazırlanabilmesi için gerekli temel verilerin toplanması, değerlendirilmesi ve öngörülen amaçların gerçekleştirilmesi için en uygun alternatifin belirlenmesine yönelik çalışmalar yapılır. </a:t>
            </a:r>
          </a:p>
        </p:txBody>
      </p:sp>
    </p:spTree>
    <p:extLst>
      <p:ext uri="{BB962C8B-B14F-4D97-AF65-F5344CB8AC3E}">
        <p14:creationId xmlns:p14="http://schemas.microsoft.com/office/powerpoint/2010/main" val="231912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sz="2100"/>
              <a:t>Planlama çalışmaları üç aşamada yürütülür;</a:t>
            </a:r>
          </a:p>
        </p:txBody>
      </p:sp>
      <p:sp>
        <p:nvSpPr>
          <p:cNvPr id="9219" name="Rectangle 3"/>
          <p:cNvSpPr>
            <a:spLocks noGrp="1" noChangeArrowheads="1"/>
          </p:cNvSpPr>
          <p:nvPr>
            <p:ph type="body" idx="1"/>
          </p:nvPr>
        </p:nvSpPr>
        <p:spPr>
          <a:xfrm>
            <a:off x="1494235" y="2240758"/>
            <a:ext cx="6172200" cy="3394472"/>
          </a:xfrm>
        </p:spPr>
        <p:txBody>
          <a:bodyPr>
            <a:normAutofit lnSpcReduction="10000"/>
          </a:bodyPr>
          <a:lstStyle/>
          <a:p>
            <a:pPr marL="457200" indent="-457200" algn="just">
              <a:buNone/>
            </a:pPr>
            <a:r>
              <a:rPr lang="tr-TR" altLang="tr-TR" b="1">
                <a:solidFill>
                  <a:schemeClr val="tx2"/>
                </a:solidFill>
              </a:rPr>
              <a:t>1. Amaçların Formülasyonu:</a:t>
            </a:r>
            <a:r>
              <a:rPr lang="tr-TR" altLang="tr-TR" b="1"/>
              <a:t> </a:t>
            </a:r>
            <a:r>
              <a:rPr lang="tr-TR" altLang="tr-TR"/>
              <a:t>Yapı ve tesislerin projelerinin hazırlanmasından önce, projelerin yapılması ile ulaşılmak istenen amaçların ve elde edilecek yararların açık ve kesin bir biçimde ortaya konulmasıdır. </a:t>
            </a:r>
          </a:p>
        </p:txBody>
      </p:sp>
    </p:spTree>
    <p:extLst>
      <p:ext uri="{BB962C8B-B14F-4D97-AF65-F5344CB8AC3E}">
        <p14:creationId xmlns:p14="http://schemas.microsoft.com/office/powerpoint/2010/main" val="2515737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494235" y="1322786"/>
            <a:ext cx="6172200" cy="3996928"/>
          </a:xfrm>
        </p:spPr>
        <p:txBody>
          <a:bodyPr/>
          <a:lstStyle/>
          <a:p>
            <a:pPr marL="333375" indent="-333375" algn="just">
              <a:lnSpc>
                <a:spcPct val="110000"/>
              </a:lnSpc>
              <a:buNone/>
            </a:pPr>
            <a:r>
              <a:rPr lang="tr-TR" altLang="tr-TR" sz="1800" b="1">
                <a:solidFill>
                  <a:schemeClr val="tx2"/>
                </a:solidFill>
              </a:rPr>
              <a:t>2. Ön İnceleme:</a:t>
            </a:r>
            <a:r>
              <a:rPr lang="tr-TR" altLang="tr-TR" sz="1800" b="1"/>
              <a:t> </a:t>
            </a:r>
            <a:r>
              <a:rPr lang="tr-TR" altLang="tr-TR" sz="1800"/>
              <a:t>Projenin çeşidine göre proje alanının konumu, yeri, topoğrafik ve jeolojik durumu, yönü, bölgenin iklim durumu, altyapı tesislerinin şimdiki ve gelecekteki durumu, yöresel yapı malzemeleri, toprak özellikleri, taban suyunun durumu, su kaynaklarının özellikleri, proje hattının geçirileceği güzergahın özellikleri, gerekli sanat yapıları gibi konular arazi ve büro çalışmaları ile belirlenir. Elde edilen bulguların olumsuz olması koşulunda çalışmalara son verilir. Buna karşılık elde edilen bulgular olumlu ise gerekli ayrıntılı etüdler, toplanacak veriler, gerekli insan gücü, zaman ve masraf konularında karar verilir.</a:t>
            </a:r>
            <a:endParaRPr lang="tr-TR" altLang="tr-TR" sz="1800" b="1"/>
          </a:p>
          <a:p>
            <a:pPr marL="333375" indent="-333375" algn="just"/>
            <a:endParaRPr lang="tr-TR" altLang="tr-TR" sz="1800"/>
          </a:p>
        </p:txBody>
      </p:sp>
    </p:spTree>
    <p:extLst>
      <p:ext uri="{BB962C8B-B14F-4D97-AF65-F5344CB8AC3E}">
        <p14:creationId xmlns:p14="http://schemas.microsoft.com/office/powerpoint/2010/main" val="1905512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body" idx="1"/>
          </p:nvPr>
        </p:nvSpPr>
        <p:spPr>
          <a:xfrm>
            <a:off x="1385889" y="1646636"/>
            <a:ext cx="6426994" cy="3402806"/>
          </a:xfrm>
          <a:noFill/>
          <a:ln/>
        </p:spPr>
        <p:txBody>
          <a:bodyPr/>
          <a:lstStyle/>
          <a:p>
            <a:pPr marL="266700" indent="-266700" algn="just">
              <a:lnSpc>
                <a:spcPct val="110000"/>
              </a:lnSpc>
              <a:buNone/>
            </a:pPr>
            <a:r>
              <a:rPr lang="tr-TR" altLang="tr-TR" sz="1800" b="1">
                <a:solidFill>
                  <a:schemeClr val="tx2"/>
                </a:solidFill>
              </a:rPr>
              <a:t>3. Fizibilite:</a:t>
            </a:r>
            <a:r>
              <a:rPr lang="tr-TR" altLang="tr-TR" sz="1800" b="1"/>
              <a:t>  </a:t>
            </a:r>
            <a:r>
              <a:rPr lang="tr-TR" altLang="tr-TR" sz="1800"/>
              <a:t>Projeye ilişkin ön inceleme sonuçları projenin ele alınabilecek nitelikte olduğunu gösteriyor ise, bu aşamada problem ve gereksinimlere göre ayrıntılı arazi ve büro çalışmaları yapılır. Proje amaçlarını gerçekleştirecek tüm seçenekler ortaya konur. Alternatif projelerin birbirlerinden üstünlükleri, maliyetleri ve kaliteleri belirtilir. Sonuçta en iyi seçenek belirlenir. Bu aşamada, planlamayı yapan kişiler görüşlerini bir rapor halinde hazırlayarak karar mekanizmasının onayına sunarlar. </a:t>
            </a:r>
            <a:endParaRPr lang="tr-TR" altLang="tr-TR" sz="1800" b="1"/>
          </a:p>
          <a:p>
            <a:pPr marL="266700" indent="-266700" algn="just"/>
            <a:endParaRPr lang="tr-TR" altLang="tr-TR" sz="1800"/>
          </a:p>
        </p:txBody>
      </p:sp>
    </p:spTree>
    <p:extLst>
      <p:ext uri="{BB962C8B-B14F-4D97-AF65-F5344CB8AC3E}">
        <p14:creationId xmlns:p14="http://schemas.microsoft.com/office/powerpoint/2010/main" val="1717605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31119" y="1063230"/>
            <a:ext cx="6535341" cy="421481"/>
          </a:xfrm>
        </p:spPr>
        <p:txBody>
          <a:bodyPr/>
          <a:lstStyle/>
          <a:p>
            <a:r>
              <a:rPr lang="tr-TR" altLang="tr-TR" sz="1800"/>
              <a:t>Fizibilite aşamasının sonucunda üç farklı karara varılabilir; </a:t>
            </a:r>
          </a:p>
        </p:txBody>
      </p:sp>
      <p:sp>
        <p:nvSpPr>
          <p:cNvPr id="13315" name="Rectangle 3"/>
          <p:cNvSpPr>
            <a:spLocks noGrp="1" noChangeArrowheads="1"/>
          </p:cNvSpPr>
          <p:nvPr>
            <p:ph type="body" idx="1"/>
          </p:nvPr>
        </p:nvSpPr>
        <p:spPr>
          <a:xfrm>
            <a:off x="1494235" y="1970485"/>
            <a:ext cx="6172200" cy="3294459"/>
          </a:xfrm>
        </p:spPr>
        <p:txBody>
          <a:bodyPr/>
          <a:lstStyle/>
          <a:p>
            <a:r>
              <a:rPr lang="tr-TR" altLang="tr-TR" sz="1800"/>
              <a:t>Amaca en uygun seçenek belirlenerek soruna çözüm getirilir.</a:t>
            </a:r>
          </a:p>
          <a:p>
            <a:pPr>
              <a:buFont typeface="Wingdings" panose="05000000000000000000" pitchFamily="2" charset="2"/>
              <a:buNone/>
            </a:pPr>
            <a:endParaRPr lang="tr-TR" altLang="tr-TR" sz="1800"/>
          </a:p>
          <a:p>
            <a:r>
              <a:rPr lang="tr-TR" altLang="tr-TR" sz="1800"/>
              <a:t>Söz konusu seçenek üzerinde kesin karara varabilmek için daha detaylı arazi ve büro çalışmalarının yapılması gerekli görülebilir.</a:t>
            </a:r>
          </a:p>
          <a:p>
            <a:pPr>
              <a:buFont typeface="Wingdings" panose="05000000000000000000" pitchFamily="2" charset="2"/>
              <a:buNone/>
            </a:pPr>
            <a:endParaRPr lang="tr-TR" altLang="tr-TR" sz="1800"/>
          </a:p>
          <a:p>
            <a:r>
              <a:rPr lang="tr-TR" altLang="tr-TR" sz="1800"/>
              <a:t>Mevcut ekonomik ve teknolojik koşullarda projenin yapılamayacağına karar verilir. </a:t>
            </a:r>
          </a:p>
        </p:txBody>
      </p:sp>
    </p:spTree>
    <p:extLst>
      <p:ext uri="{BB962C8B-B14F-4D97-AF65-F5344CB8AC3E}">
        <p14:creationId xmlns:p14="http://schemas.microsoft.com/office/powerpoint/2010/main" val="2916121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394</Words>
  <Application>Microsoft Office PowerPoint</Application>
  <PresentationFormat>Ekran Gösterisi (4:3)</PresentationFormat>
  <Paragraphs>42</Paragraphs>
  <Slides>8</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Wingdings</vt:lpstr>
      <vt:lpstr>Ofis Teması</vt:lpstr>
      <vt:lpstr>Proje Çizim Tekniği</vt:lpstr>
      <vt:lpstr>Ders Haftalık Programı</vt:lpstr>
      <vt:lpstr>Derste kullanılabilecek kaynaklar</vt:lpstr>
      <vt:lpstr>PLANLAMA</vt:lpstr>
      <vt:lpstr>Planlama çalışmaları üç aşamada yürütülür;</vt:lpstr>
      <vt:lpstr>PowerPoint Sunusu</vt:lpstr>
      <vt:lpstr>PowerPoint Sunusu</vt:lpstr>
      <vt:lpstr>Fizibilite aşamasının sonucunda üç farklı karara varılabilir;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Kedimen Kedi</cp:lastModifiedBy>
  <cp:revision>7</cp:revision>
  <dcterms:created xsi:type="dcterms:W3CDTF">2020-01-31T10:59:33Z</dcterms:created>
  <dcterms:modified xsi:type="dcterms:W3CDTF">2020-02-03T04:36:14Z</dcterms:modified>
</cp:coreProperties>
</file>