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8" r:id="rId2"/>
    <p:sldId id="339" r:id="rId3"/>
    <p:sldId id="340" r:id="rId4"/>
    <p:sldId id="341" r:id="rId5"/>
    <p:sldId id="342" r:id="rId6"/>
    <p:sldId id="34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8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507288" cy="5311492"/>
          </a:xfrm>
        </p:spPr>
        <p:txBody>
          <a:bodyPr>
            <a:normAutofit fontScale="85000" lnSpcReduction="20000"/>
          </a:bodyPr>
          <a:lstStyle/>
          <a:p>
            <a:r>
              <a:rPr lang="tr-TR" sz="3600" b="1" dirty="0" smtClean="0">
                <a:solidFill>
                  <a:schemeClr val="bg1"/>
                </a:solidFill>
              </a:rPr>
              <a:t>Başlangıcı</a:t>
            </a:r>
          </a:p>
          <a:p>
            <a:pPr lvl="1"/>
            <a:r>
              <a:rPr lang="tr-TR" sz="3600" dirty="0" smtClean="0">
                <a:solidFill>
                  <a:schemeClr val="bg1"/>
                </a:solidFill>
              </a:rPr>
              <a:t>Esas hatlar </a:t>
            </a:r>
            <a:r>
              <a:rPr lang="tr-TR" sz="3600" i="1" dirty="0" smtClean="0">
                <a:solidFill>
                  <a:schemeClr val="bg1"/>
                </a:solidFill>
              </a:rPr>
              <a:t>veya</a:t>
            </a:r>
          </a:p>
          <a:p>
            <a:pPr lvl="1"/>
            <a:r>
              <a:rPr lang="tr-TR" sz="3600" dirty="0" smtClean="0">
                <a:solidFill>
                  <a:schemeClr val="bg1"/>
                </a:solidFill>
              </a:rPr>
              <a:t>İç suların bittiği yer</a:t>
            </a:r>
          </a:p>
          <a:p>
            <a:r>
              <a:rPr lang="tr-TR" sz="3600" b="1" dirty="0" smtClean="0">
                <a:solidFill>
                  <a:schemeClr val="accent1">
                    <a:lumMod val="75000"/>
                  </a:schemeClr>
                </a:solidFill>
              </a:rPr>
              <a:t>Kıyı devletine ait deniz kuşağı</a:t>
            </a:r>
          </a:p>
          <a:p>
            <a:endParaRPr lang="tr-TR" sz="3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tr-TR" sz="3600" b="1" dirty="0" smtClean="0">
                <a:solidFill>
                  <a:schemeClr val="tx2">
                    <a:lumMod val="50000"/>
                  </a:schemeClr>
                </a:solidFill>
              </a:rPr>
              <a:t>BMDHS, m. 3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3600" dirty="0" smtClean="0">
                <a:solidFill>
                  <a:schemeClr val="bg1"/>
                </a:solidFill>
              </a:rPr>
              <a:t> </a:t>
            </a:r>
            <a:r>
              <a:rPr lang="tr-TR" sz="3900" dirty="0" smtClean="0">
                <a:solidFill>
                  <a:schemeClr val="bg1"/>
                </a:solidFill>
              </a:rPr>
              <a:t>“Her Devletin, karasularının genişliğini bu Sözleşmeye uygun şekilde belirlenen esas hatlardan itibaren </a:t>
            </a:r>
            <a:r>
              <a:rPr lang="tr-TR" sz="3900" b="1" dirty="0" smtClean="0">
                <a:solidFill>
                  <a:schemeClr val="tx2">
                    <a:lumMod val="50000"/>
                  </a:schemeClr>
                </a:solidFill>
              </a:rPr>
              <a:t>12 (on iki) deniz milini aşmayan</a:t>
            </a:r>
            <a:r>
              <a:rPr lang="tr-TR" sz="3900" dirty="0" smtClean="0">
                <a:solidFill>
                  <a:schemeClr val="bg1"/>
                </a:solidFill>
              </a:rPr>
              <a:t> bir sınıra kadar tespit etme hakkı vardır.” 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504056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endParaRPr lang="tr-TR" b="1" dirty="0" smtClean="0">
              <a:solidFill>
                <a:schemeClr val="bg1"/>
              </a:solidFill>
            </a:endParaRP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17. yy</a:t>
            </a:r>
            <a:r>
              <a:rPr lang="tr-TR" dirty="0" smtClean="0">
                <a:solidFill>
                  <a:schemeClr val="bg1"/>
                </a:solidFill>
              </a:rPr>
              <a:t> :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Ufuk çizgisi</a:t>
            </a:r>
            <a:r>
              <a:rPr lang="tr-TR" dirty="0" smtClean="0">
                <a:solidFill>
                  <a:schemeClr val="bg1"/>
                </a:solidFill>
              </a:rPr>
              <a:t>,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fiili hakimiyet</a:t>
            </a:r>
            <a:r>
              <a:rPr lang="tr-TR" dirty="0" smtClean="0">
                <a:solidFill>
                  <a:schemeClr val="bg1"/>
                </a:solidFill>
              </a:rPr>
              <a:t> gibi ölçütler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20. </a:t>
            </a:r>
            <a:r>
              <a:rPr lang="tr-TR" b="1" dirty="0" err="1" smtClean="0">
                <a:solidFill>
                  <a:schemeClr val="bg1">
                    <a:lumMod val="85000"/>
                  </a:schemeClr>
                </a:solidFill>
              </a:rPr>
              <a:t>yy’a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 kadar :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Fiili hakimiyet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ölçütü</a:t>
            </a:r>
          </a:p>
          <a:p>
            <a:pPr marL="914400" lvl="1" indent="-514350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top menzilinin ulaştığı (=3 deniz mili) mesafe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1930 Lahey Konferansı’ndan başlayarak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Deniz Hukuku Konferansları’nın tümü</a:t>
            </a:r>
            <a:r>
              <a:rPr lang="tr-TR" dirty="0" smtClean="0">
                <a:solidFill>
                  <a:schemeClr val="bg1"/>
                </a:solidFill>
              </a:rPr>
              <a:t>nde ele alınmıştır.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I. Deniz Hukuku Konferansı: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sz="2800" dirty="0" smtClean="0">
                <a:solidFill>
                  <a:schemeClr val="bg1"/>
                </a:solidFill>
              </a:rPr>
              <a:t>3 - 200 mil önerileri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Konferans sonunda, karasularının genişliğine ilişkin bir düzenleme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yapılamamıştır.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II. Deniz Hukuku Konferansı: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sz="2800" dirty="0" smtClean="0">
                <a:solidFill>
                  <a:schemeClr val="bg1"/>
                </a:solidFill>
              </a:rPr>
              <a:t>Sonuçsuz kalmıştır.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III. Deniz Hukuku Konferansı:</a:t>
            </a:r>
            <a:r>
              <a:rPr lang="tr-TR" b="1" dirty="0" smtClean="0">
                <a:solidFill>
                  <a:schemeClr val="bg1"/>
                </a:solidFill>
              </a:rPr>
              <a:t> BMDHS, m.3</a:t>
            </a:r>
          </a:p>
          <a:p>
            <a:pPr lvl="1"/>
            <a:endParaRPr lang="tr-TR" b="1" dirty="0" smtClean="0">
              <a:solidFill>
                <a:schemeClr val="bg1"/>
              </a:solidFill>
            </a:endParaRP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Devletlerin 12 deniz miline kadar karasuları ilan edebilmesi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BMDHS: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12 milin kısıtlanması mümkündür.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300" b="1" dirty="0" smtClean="0">
                <a:solidFill>
                  <a:schemeClr val="bg1"/>
                </a:solidFill>
                <a:latin typeface="+mj-lt"/>
              </a:rPr>
              <a:t>BMDHS, m. 15</a:t>
            </a:r>
            <a:endParaRPr lang="tr-TR" sz="3300" dirty="0" smtClean="0">
              <a:solidFill>
                <a:schemeClr val="bg1"/>
              </a:solidFill>
              <a:latin typeface="+mj-lt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 	“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Kıyıları karşı karşıya ve yan yana devletler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aksine anlaşma olmadıkça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her iki noktası iki devletten her birinin karasularının ölçülmeye başlandığı esas hatlar üzerindeki en yakın noktalara eşit uzaklıkta olan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orta hat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tın ötesine geçmeye yetkili değildir.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Bununla beraber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tarihi bir hak 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veya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diğer özel şartlar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sebebiyle iki Devletin karasularını bu hükümle bağdaşmayan bir şekilde sınırlandırmasının gerekli olduğu yerlerde, yukarıdaki hüküm uygulanmaz.”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endParaRPr lang="tr-TR" sz="2900" dirty="0" smtClean="0"/>
          </a:p>
          <a:p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</a:rPr>
              <a:t>Karasularının genişliğini saptama hakkı tümüyle kıyı devletinin yetkisinde değildir.</a:t>
            </a:r>
          </a:p>
          <a:p>
            <a:endParaRPr lang="tr-TR" sz="2900" dirty="0" smtClean="0"/>
          </a:p>
          <a:p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1951 Balıkçılık Davası (Birleşik Krallık v. Norveç)</a:t>
            </a:r>
          </a:p>
          <a:p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1974 Balıkçılık Davası (Birleşik Krallık v. İzlanda) </a:t>
            </a:r>
            <a:r>
              <a:rPr lang="tr-TR" sz="2900" b="1" dirty="0" err="1" smtClean="0">
                <a:solidFill>
                  <a:schemeClr val="bg1">
                    <a:lumMod val="75000"/>
                  </a:schemeClr>
                </a:solidFill>
              </a:rPr>
              <a:t>vd</a:t>
            </a:r>
            <a:r>
              <a:rPr lang="tr-TR" sz="2900" b="1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</a:p>
          <a:p>
            <a:pPr lvl="1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Deniz alanlarının sınırlandırılması</a:t>
            </a:r>
            <a:r>
              <a:rPr lang="tr-TR" sz="3100" dirty="0" smtClean="0">
                <a:solidFill>
                  <a:schemeClr val="bg1">
                    <a:lumMod val="95000"/>
                  </a:schemeClr>
                </a:solidFill>
              </a:rPr>
              <a:t>nın her zaman bir uluslararası yönü vardır; bu yalnızca 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kıyıdaş devletin iç hukukunda açıkladığı biçimiyle onun iradesine bağlı olamaz.</a:t>
            </a:r>
            <a:r>
              <a:rPr lang="tr-TR" sz="31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3100" dirty="0" smtClean="0">
                <a:solidFill>
                  <a:schemeClr val="bg1">
                    <a:lumMod val="95000"/>
                  </a:schemeClr>
                </a:solidFill>
              </a:rPr>
              <a:t>Her ne kadar, tek kıyı devletinin bunu gerçekleştirme vasfına sahip olması nedeniyle, sınırlandırma işlemi zorunlu olarak tek taraflı bir işlem ise de, buna karşılık, bu 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sınırlandırmanın üçüncü devletler bakımından geçerliliği uluslararası hukuku ilgilendirmektedir.</a:t>
            </a:r>
            <a:endParaRPr lang="tr-TR" sz="31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247</Words>
  <Application>Microsoft Office PowerPoint</Application>
  <PresentationFormat>Ekran Gösterisi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KARASULARI</vt:lpstr>
      <vt:lpstr>KARASULARI</vt:lpstr>
      <vt:lpstr>KARASULARI </vt:lpstr>
      <vt:lpstr>KARASULARI</vt:lpstr>
      <vt:lpstr>KARASULARI</vt:lpstr>
      <vt:lpstr>KARASULARI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223</cp:revision>
  <dcterms:modified xsi:type="dcterms:W3CDTF">2018-02-15T16:14:57Z</dcterms:modified>
</cp:coreProperties>
</file>