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8B076-7EC1-41F0-A4B6-21BDF16A183D}"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23BED4-D51D-483E-8C79-4253B49BCFEE}" type="slidenum">
              <a:rPr lang="tr-TR" smtClean="0"/>
              <a:t>‹#›</a:t>
            </a:fld>
            <a:endParaRPr lang="tr-TR"/>
          </a:p>
        </p:txBody>
      </p:sp>
    </p:spTree>
    <p:extLst>
      <p:ext uri="{BB962C8B-B14F-4D97-AF65-F5344CB8AC3E}">
        <p14:creationId xmlns:p14="http://schemas.microsoft.com/office/powerpoint/2010/main" val="3392096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Slide Image Placeholder 1"/>
          <p:cNvSpPr>
            <a:spLocks noGrp="1" noRot="1" noChangeAspect="1" noTextEdit="1"/>
          </p:cNvSpPr>
          <p:nvPr>
            <p:ph type="sldImg"/>
          </p:nvPr>
        </p:nvSpPr>
        <p:spPr>
          <a:ln/>
        </p:spPr>
      </p:sp>
      <p:sp>
        <p:nvSpPr>
          <p:cNvPr id="44441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4442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BB2C2EB-C783-4038-8694-204F59CBE7C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5642932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Slide Image Placeholder 1"/>
          <p:cNvSpPr>
            <a:spLocks noGrp="1" noRot="1" noChangeAspect="1" noTextEdit="1"/>
          </p:cNvSpPr>
          <p:nvPr>
            <p:ph type="sldImg"/>
          </p:nvPr>
        </p:nvSpPr>
        <p:spPr>
          <a:ln/>
        </p:spPr>
      </p:sp>
      <p:sp>
        <p:nvSpPr>
          <p:cNvPr id="46285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6285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5107273-84A4-47F7-B5F8-B663E81D4B3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99599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6" name="Slide Image Placeholder 1"/>
          <p:cNvSpPr>
            <a:spLocks noGrp="1" noRot="1" noChangeAspect="1" noTextEdit="1"/>
          </p:cNvSpPr>
          <p:nvPr>
            <p:ph type="sldImg"/>
          </p:nvPr>
        </p:nvSpPr>
        <p:spPr>
          <a:ln/>
        </p:spPr>
      </p:sp>
      <p:sp>
        <p:nvSpPr>
          <p:cNvPr id="46694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6694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318C8A-8C58-4A8D-B87B-7EED17C5E54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9365288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Slide Image Placeholder 1"/>
          <p:cNvSpPr>
            <a:spLocks noGrp="1" noRot="1" noChangeAspect="1" noTextEdit="1"/>
          </p:cNvSpPr>
          <p:nvPr>
            <p:ph type="sldImg"/>
          </p:nvPr>
        </p:nvSpPr>
        <p:spPr>
          <a:ln/>
        </p:spPr>
      </p:sp>
      <p:sp>
        <p:nvSpPr>
          <p:cNvPr id="4689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6899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EA83EE3-5EAF-4799-931C-74B8F86186F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130504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2" name="Slide Image Placeholder 1"/>
          <p:cNvSpPr>
            <a:spLocks noGrp="1" noRot="1" noChangeAspect="1" noTextEdit="1"/>
          </p:cNvSpPr>
          <p:nvPr>
            <p:ph type="sldImg"/>
          </p:nvPr>
        </p:nvSpPr>
        <p:spPr>
          <a:ln/>
        </p:spPr>
      </p:sp>
      <p:sp>
        <p:nvSpPr>
          <p:cNvPr id="4812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8128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09E7CDC-E25A-48E8-93E9-BA52039E6D7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69620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Slide Image Placeholder 1"/>
          <p:cNvSpPr>
            <a:spLocks noGrp="1" noRot="1" noChangeAspect="1" noTextEdit="1"/>
          </p:cNvSpPr>
          <p:nvPr>
            <p:ph type="sldImg"/>
          </p:nvPr>
        </p:nvSpPr>
        <p:spPr>
          <a:ln/>
        </p:spPr>
      </p:sp>
      <p:sp>
        <p:nvSpPr>
          <p:cNvPr id="48333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8333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D9BEDAA-C2D0-42D2-94BA-B9FB0B43F25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4263736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Slide Image Placeholder 1"/>
          <p:cNvSpPr>
            <a:spLocks noGrp="1" noRot="1" noChangeAspect="1" noTextEdit="1"/>
          </p:cNvSpPr>
          <p:nvPr>
            <p:ph type="sldImg"/>
          </p:nvPr>
        </p:nvSpPr>
        <p:spPr>
          <a:ln/>
        </p:spPr>
      </p:sp>
      <p:sp>
        <p:nvSpPr>
          <p:cNvPr id="48742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8742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94B8998-54F2-4212-90B2-ED0EA06BE403}" type="slidenum">
              <a:rPr kumimoji="0" lang="tr-TR"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tr-TR"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3285373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4" name="Slide Image Placeholder 1"/>
          <p:cNvSpPr>
            <a:spLocks noGrp="1" noRot="1" noChangeAspect="1" noTextEdit="1"/>
          </p:cNvSpPr>
          <p:nvPr>
            <p:ph type="sldImg"/>
          </p:nvPr>
        </p:nvSpPr>
        <p:spPr>
          <a:ln/>
        </p:spPr>
      </p:sp>
      <p:sp>
        <p:nvSpPr>
          <p:cNvPr id="4894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894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DDAD2BE-B211-45D3-9EF8-20A220E4366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8498609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Slide Image Placeholder 1"/>
          <p:cNvSpPr>
            <a:spLocks noGrp="1" noRot="1" noChangeAspect="1" noTextEdit="1"/>
          </p:cNvSpPr>
          <p:nvPr>
            <p:ph type="sldImg"/>
          </p:nvPr>
        </p:nvSpPr>
        <p:spPr>
          <a:ln/>
        </p:spPr>
      </p:sp>
      <p:sp>
        <p:nvSpPr>
          <p:cNvPr id="49152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9152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3496E35-821D-4AB6-BB3C-3B6B29B1222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4660785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Slide Image Placeholder 1"/>
          <p:cNvSpPr>
            <a:spLocks noGrp="1" noRot="1" noChangeAspect="1" noTextEdit="1"/>
          </p:cNvSpPr>
          <p:nvPr>
            <p:ph type="sldImg"/>
          </p:nvPr>
        </p:nvSpPr>
        <p:spPr>
          <a:ln/>
        </p:spPr>
      </p:sp>
      <p:sp>
        <p:nvSpPr>
          <p:cNvPr id="49357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9357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23EE79D-A77B-4437-9BAA-C44CC0126B2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4379195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7620958-7C1D-4BC2-8B93-AF066E0761B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09955" name="Rectangle 2"/>
          <p:cNvSpPr>
            <a:spLocks noGrp="1" noRot="1" noChangeAspect="1" noChangeArrowheads="1" noTextEdit="1"/>
          </p:cNvSpPr>
          <p:nvPr>
            <p:ph type="sldImg"/>
          </p:nvPr>
        </p:nvSpPr>
        <p:spPr>
          <a:ln/>
        </p:spPr>
      </p:sp>
      <p:sp>
        <p:nvSpPr>
          <p:cNvPr id="50995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74367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Slide Image Placeholder 1"/>
          <p:cNvSpPr>
            <a:spLocks noGrp="1" noRot="1" noChangeAspect="1" noTextEdit="1"/>
          </p:cNvSpPr>
          <p:nvPr>
            <p:ph type="sldImg"/>
          </p:nvPr>
        </p:nvSpPr>
        <p:spPr>
          <a:ln/>
        </p:spPr>
      </p:sp>
      <p:sp>
        <p:nvSpPr>
          <p:cNvPr id="4464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4646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D056781-3442-4CCB-8826-FAFE7B5FA9C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573661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34C6B32-6231-4F31-BC94-FD174D20929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48515" name="Rectangle 2"/>
          <p:cNvSpPr>
            <a:spLocks noGrp="1" noRot="1" noChangeAspect="1" noChangeArrowheads="1" noTextEdit="1"/>
          </p:cNvSpPr>
          <p:nvPr>
            <p:ph type="sldImg"/>
          </p:nvPr>
        </p:nvSpPr>
        <p:spPr>
          <a:ln/>
        </p:spPr>
      </p:sp>
      <p:sp>
        <p:nvSpPr>
          <p:cNvPr id="44851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112400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Slide Image Placeholder 1"/>
          <p:cNvSpPr>
            <a:spLocks noGrp="1" noRot="1" noChangeAspect="1" noTextEdit="1"/>
          </p:cNvSpPr>
          <p:nvPr>
            <p:ph type="sldImg"/>
          </p:nvPr>
        </p:nvSpPr>
        <p:spPr>
          <a:ln/>
        </p:spPr>
      </p:sp>
      <p:sp>
        <p:nvSpPr>
          <p:cNvPr id="4505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505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13AB0E3-AAAB-4026-A898-04CF3485649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2627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B96E802-8E33-4907-84DE-097372C322C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52611" name="Rectangle 2"/>
          <p:cNvSpPr>
            <a:spLocks noGrp="1" noRot="1" noChangeAspect="1" noChangeArrowheads="1" noTextEdit="1"/>
          </p:cNvSpPr>
          <p:nvPr>
            <p:ph type="sldImg"/>
          </p:nvPr>
        </p:nvSpPr>
        <p:spPr>
          <a:ln/>
        </p:spPr>
      </p:sp>
      <p:sp>
        <p:nvSpPr>
          <p:cNvPr id="4526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446723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3EF5449-EFB3-4A61-A259-43FA1EC7ED3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54659" name="Rectangle 2"/>
          <p:cNvSpPr>
            <a:spLocks noGrp="1" noRot="1" noChangeAspect="1" noChangeArrowheads="1" noTextEdit="1"/>
          </p:cNvSpPr>
          <p:nvPr>
            <p:ph type="sldImg"/>
          </p:nvPr>
        </p:nvSpPr>
        <p:spPr>
          <a:ln/>
        </p:spPr>
      </p:sp>
      <p:sp>
        <p:nvSpPr>
          <p:cNvPr id="4546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2110961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6" name="Slide Image Placeholder 1"/>
          <p:cNvSpPr>
            <a:spLocks noGrp="1" noRot="1" noChangeAspect="1" noTextEdit="1"/>
          </p:cNvSpPr>
          <p:nvPr>
            <p:ph type="sldImg"/>
          </p:nvPr>
        </p:nvSpPr>
        <p:spPr>
          <a:ln/>
        </p:spPr>
      </p:sp>
      <p:sp>
        <p:nvSpPr>
          <p:cNvPr id="4567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5670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D20EE77-D2CF-4417-9D8F-6E3706B5ECA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698295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5DDFDAB-09E3-431A-BB52-F74A01052FF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58755" name="Rectangle 2"/>
          <p:cNvSpPr>
            <a:spLocks noGrp="1" noRot="1" noChangeAspect="1" noChangeArrowheads="1" noTextEdit="1"/>
          </p:cNvSpPr>
          <p:nvPr>
            <p:ph type="sldImg"/>
          </p:nvPr>
        </p:nvSpPr>
        <p:spPr>
          <a:ln/>
        </p:spPr>
      </p:sp>
      <p:sp>
        <p:nvSpPr>
          <p:cNvPr id="45875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973792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2BD5376-0DF4-43F0-A1F0-7DE49DF848A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60803" name="Rectangle 2"/>
          <p:cNvSpPr>
            <a:spLocks noGrp="1" noRot="1" noChangeAspect="1" noChangeArrowheads="1" noTextEdit="1"/>
          </p:cNvSpPr>
          <p:nvPr>
            <p:ph type="sldImg"/>
          </p:nvPr>
        </p:nvSpPr>
        <p:spPr>
          <a:ln/>
        </p:spPr>
      </p:sp>
      <p:sp>
        <p:nvSpPr>
          <p:cNvPr id="46080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431084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3409963-D616-4385-ACB1-7D01A32D51BA}"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2758750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409963-D616-4385-ACB1-7D01A32D51BA}"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2897721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409963-D616-4385-ACB1-7D01A32D51BA}"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3997024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44733213"/>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47617072"/>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29301447"/>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15980065"/>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81554648"/>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70583043"/>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13990353"/>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70065976"/>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409963-D616-4385-ACB1-7D01A32D51BA}"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10276360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88600466"/>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22557032"/>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7885487"/>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04633253"/>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72289123"/>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89783216"/>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3409963-D616-4385-ACB1-7D01A32D51BA}"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1485253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3409963-D616-4385-ACB1-7D01A32D51BA}"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940354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3409963-D616-4385-ACB1-7D01A32D51BA}"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3774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3409963-D616-4385-ACB1-7D01A32D51BA}"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289218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3409963-D616-4385-ACB1-7D01A32D51BA}"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2509611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3409963-D616-4385-ACB1-7D01A32D51BA}"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2480352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3409963-D616-4385-ACB1-7D01A32D51BA}"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335B06-97CB-4A3B-9683-4E1253930318}" type="slidenum">
              <a:rPr lang="tr-TR" smtClean="0"/>
              <a:t>‹#›</a:t>
            </a:fld>
            <a:endParaRPr lang="tr-TR"/>
          </a:p>
        </p:txBody>
      </p:sp>
    </p:spTree>
    <p:extLst>
      <p:ext uri="{BB962C8B-B14F-4D97-AF65-F5344CB8AC3E}">
        <p14:creationId xmlns:p14="http://schemas.microsoft.com/office/powerpoint/2010/main" val="1081465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409963-D616-4385-ACB1-7D01A32D51BA}"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35B06-97CB-4A3B-9683-4E1253930318}" type="slidenum">
              <a:rPr lang="tr-TR" smtClean="0"/>
              <a:t>‹#›</a:t>
            </a:fld>
            <a:endParaRPr lang="tr-TR"/>
          </a:p>
        </p:txBody>
      </p:sp>
    </p:spTree>
    <p:extLst>
      <p:ext uri="{BB962C8B-B14F-4D97-AF65-F5344CB8AC3E}">
        <p14:creationId xmlns:p14="http://schemas.microsoft.com/office/powerpoint/2010/main" val="3943706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7483407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05744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Rectangle 3"/>
          <p:cNvSpPr>
            <a:spLocks noGrp="1" noChangeArrowheads="1"/>
          </p:cNvSpPr>
          <p:nvPr>
            <p:ph idx="1"/>
          </p:nvPr>
        </p:nvSpPr>
        <p:spPr>
          <a:xfrm>
            <a:off x="1703389" y="476250"/>
            <a:ext cx="8785225" cy="5619750"/>
          </a:xfrm>
        </p:spPr>
        <p:txBody>
          <a:bodyPr/>
          <a:lstStyle/>
          <a:p>
            <a:pPr eaLnBrk="1" hangingPunct="1">
              <a:defRPr/>
            </a:pPr>
            <a:r>
              <a:rPr lang="tr-TR" b="1" smtClean="0"/>
              <a:t>Akut </a:t>
            </a:r>
            <a:r>
              <a:rPr lang="tr-TR" smtClean="0"/>
              <a:t>(ani)</a:t>
            </a:r>
            <a:r>
              <a:rPr lang="tr-TR" b="1" smtClean="0"/>
              <a:t> zehirlenme :</a:t>
            </a:r>
            <a:r>
              <a:rPr lang="tr-TR" smtClean="0"/>
              <a:t> Başlıca belirtileri epilepsi tipinde konvülsiyon (nöbet, sara tipinde baygınlık), bilinçsizlik ve idrar tutamama şeklindedir. Paniğe kapılma, kendini kontrol edememe ve kişiliğini kaybetme gibi durumlar ortaya çıkar. </a:t>
            </a:r>
          </a:p>
          <a:p>
            <a:pPr eaLnBrk="1" hangingPunct="1">
              <a:defRPr/>
            </a:pPr>
            <a:r>
              <a:rPr lang="tr-TR" smtClean="0"/>
              <a:t>Kromozom hasarına yol açtığı tespit edilmiştir. LSD almış hamilelerin doğan çocuklarında el ve bacaklarda deformasyonlar görülmüştür. Alışılmışın dışında davranışlar, panik, korku, cinayet ve intihar vb. rapor edilmiştir. </a:t>
            </a:r>
            <a:endParaRPr lang="en-US" smtClean="0"/>
          </a:p>
        </p:txBody>
      </p:sp>
      <p:sp>
        <p:nvSpPr>
          <p:cNvPr id="45977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FF95460-2407-4B64-84A6-16128666AE6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43425131"/>
      </p:ext>
    </p:extLst>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solidFill>
                  <a:srgbClr val="FFC000"/>
                </a:solidFill>
              </a:rPr>
              <a:t>LSD</a:t>
            </a:r>
            <a:endParaRPr lang="tr-TR" dirty="0">
              <a:solidFill>
                <a:srgbClr val="FFC000"/>
              </a:solidFill>
            </a:endParaRPr>
          </a:p>
        </p:txBody>
      </p:sp>
      <p:sp>
        <p:nvSpPr>
          <p:cNvPr id="3" name="Content Placeholder 2"/>
          <p:cNvSpPr>
            <a:spLocks noGrp="1"/>
          </p:cNvSpPr>
          <p:nvPr>
            <p:ph idx="1"/>
          </p:nvPr>
        </p:nvSpPr>
        <p:spPr>
          <a:xfrm>
            <a:off x="2209800" y="1844676"/>
            <a:ext cx="7772400" cy="4176713"/>
          </a:xfrm>
        </p:spPr>
        <p:txBody>
          <a:bodyPr/>
          <a:lstStyle/>
          <a:p>
            <a:pPr>
              <a:defRPr/>
            </a:pPr>
            <a:r>
              <a:rPr lang="tr-TR" dirty="0" smtClean="0"/>
              <a:t>Genellikle oral olarak kullanılıır.</a:t>
            </a:r>
          </a:p>
          <a:p>
            <a:pPr>
              <a:defRPr/>
            </a:pPr>
            <a:r>
              <a:rPr lang="tr-TR" dirty="0" smtClean="0"/>
              <a:t>Genellikle “kağıt parça asit” olarak satılmaktadır; renkli, parlak, çıkartma gibi veya emici kağıt tabakalarında emdirilmiş olarak, renkli tabletler veya emici kağıt şeklinde, su gibi renksiz sıvı ve ince jelatin karaleri şeklinde satılır.</a:t>
            </a:r>
          </a:p>
        </p:txBody>
      </p:sp>
      <p:sp>
        <p:nvSpPr>
          <p:cNvPr id="4618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A50FFF4-5CD7-41CB-9308-5E0AA90E4B0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07568353"/>
      </p:ext>
    </p:extLst>
  </p:cSld>
  <p:clrMapOvr>
    <a:masterClrMapping/>
  </p:clrMapOvr>
  <p:transition>
    <p:random/>
    <p:sndAc>
      <p:stSnd>
        <p:snd r:embed="rId3" name="WHOOSH.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solidFill>
                  <a:srgbClr val="FFC000"/>
                </a:solidFill>
              </a:rPr>
              <a:t>LSD – Kullanım işaretleri</a:t>
            </a:r>
            <a:endParaRPr lang="tr-TR" dirty="0">
              <a:solidFill>
                <a:srgbClr val="FFC000"/>
              </a:solidFill>
            </a:endParaRPr>
          </a:p>
        </p:txBody>
      </p:sp>
      <p:sp>
        <p:nvSpPr>
          <p:cNvPr id="3" name="Content Placeholder 2"/>
          <p:cNvSpPr>
            <a:spLocks noGrp="1"/>
          </p:cNvSpPr>
          <p:nvPr>
            <p:ph idx="1"/>
          </p:nvPr>
        </p:nvSpPr>
        <p:spPr/>
        <p:txBody>
          <a:bodyPr/>
          <a:lstStyle/>
          <a:p>
            <a:pPr>
              <a:defRPr/>
            </a:pPr>
            <a:r>
              <a:rPr lang="tr-TR" dirty="0" smtClean="0"/>
              <a:t>Gözlemlenen kısmen hafif etkiler göz bebeklerinin küçülmesi, kalp atışındaki artış, kan basıncının artması ve vücut ısısının artması, terleme, iştah kaybı, uyku, ağız kuruması ve titreme olarak belirtilebilir.</a:t>
            </a:r>
            <a:endParaRPr lang="tr-TR" dirty="0"/>
          </a:p>
        </p:txBody>
      </p:sp>
      <p:sp>
        <p:nvSpPr>
          <p:cNvPr id="4659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88DCBB6-4E15-4379-A7B2-417F8D59547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22922301"/>
      </p:ext>
    </p:extLst>
  </p:cSld>
  <p:clrMapOvr>
    <a:masterClrMapping/>
  </p:clrMapOvr>
  <p:transition>
    <p:random/>
    <p:sndAc>
      <p:stSnd>
        <p:snd r:embed="rId3" name="WHOOSH.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1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86FA5DF-9CB0-4159-9D3A-006279DCD5A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2 Metin kutusu"/>
          <p:cNvSpPr txBox="1"/>
          <p:nvPr/>
        </p:nvSpPr>
        <p:spPr>
          <a:xfrm>
            <a:off x="2782888" y="404814"/>
            <a:ext cx="6121400" cy="923925"/>
          </a:xfrm>
          <a:prstGeom prst="rect">
            <a:avLst/>
          </a:prstGeom>
          <a:noFill/>
        </p:spPr>
        <p:txBody>
          <a:bodyPr>
            <a:spAutoFit/>
          </a:bodyPr>
          <a:lstStyle/>
          <a:p>
            <a:pPr algn="ctr" fontAlgn="base">
              <a:spcBef>
                <a:spcPct val="0"/>
              </a:spcBef>
              <a:spcAft>
                <a:spcPct val="0"/>
              </a:spcAft>
              <a:defRPr/>
            </a:pPr>
            <a:r>
              <a:rPr lang="tr-TR" sz="5400" dirty="0">
                <a:solidFill>
                  <a:srgbClr val="FFFF00"/>
                </a:solidFill>
                <a:effectLst>
                  <a:outerShdw blurRad="38100" dist="38100" dir="2700000" algn="tl">
                    <a:srgbClr val="000000">
                      <a:alpha val="43137"/>
                    </a:srgbClr>
                  </a:outerShdw>
                </a:effectLst>
                <a:latin typeface="Tahoma"/>
                <a:cs typeface="Arial" panose="020B0604020202020204" pitchFamily="34" charset="0"/>
              </a:rPr>
              <a:t>Mantarlar</a:t>
            </a:r>
          </a:p>
        </p:txBody>
      </p:sp>
      <p:sp>
        <p:nvSpPr>
          <p:cNvPr id="4" name="3 Metin kutusu"/>
          <p:cNvSpPr txBox="1"/>
          <p:nvPr/>
        </p:nvSpPr>
        <p:spPr>
          <a:xfrm>
            <a:off x="1992314" y="1733551"/>
            <a:ext cx="5616575" cy="4524375"/>
          </a:xfrm>
          <a:prstGeom prst="rect">
            <a:avLst/>
          </a:prstGeom>
          <a:noFill/>
        </p:spPr>
        <p:txBody>
          <a:bodyPr>
            <a:spAutoFit/>
          </a:bodyPr>
          <a:lstStyle/>
          <a:p>
            <a:pPr fontAlgn="base">
              <a:spcBef>
                <a:spcPct val="0"/>
              </a:spcBef>
              <a:spcAft>
                <a:spcPct val="0"/>
              </a:spcAft>
              <a:defRPr/>
            </a:pP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rPr>
              <a:t>Bazı mantarlar oral olarak alındıklarında halüsinasyon meydana getirirler. </a:t>
            </a:r>
          </a:p>
          <a:p>
            <a:pPr fontAlgn="base">
              <a:spcBef>
                <a:spcPct val="0"/>
              </a:spcBef>
              <a:spcAft>
                <a:spcPct val="0"/>
              </a:spcAft>
              <a:defRPr/>
            </a:pPr>
            <a:endPar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a:p>
            <a:pPr fontAlgn="base">
              <a:spcBef>
                <a:spcPct val="0"/>
              </a:spcBef>
              <a:spcAft>
                <a:spcPct val="0"/>
              </a:spcAft>
              <a:defRPr/>
            </a:pP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rPr>
              <a:t>Halüsinojenik mantarlar Orta ve Güney Amerika ülkelerinde M.Ö. 4000 yıldan beri bilinmekte olup, İspanyolların bu bölgeyi işgal etmelerinden sonra Avrupa ülkeleri tarafından da tanınmaya başlanmıştır. Daha sonraları bu türlerin pek çoğunun Avrupa ve Amerika’da kültürü yapılmaya başlanmıştır.</a:t>
            </a:r>
          </a:p>
          <a:p>
            <a:pPr fontAlgn="base">
              <a:spcBef>
                <a:spcPct val="0"/>
              </a:spcBef>
              <a:spcAft>
                <a:spcPct val="0"/>
              </a:spcAft>
              <a:defRPr/>
            </a:pPr>
            <a:endPar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p:txBody>
      </p:sp>
    </p:spTree>
    <p:extLst>
      <p:ext uri="{BB962C8B-B14F-4D97-AF65-F5344CB8AC3E}">
        <p14:creationId xmlns:p14="http://schemas.microsoft.com/office/powerpoint/2010/main" val="3890198024"/>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02B645C-D929-4A96-A6DF-390BEA777BB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TextBox 2"/>
          <p:cNvSpPr txBox="1"/>
          <p:nvPr/>
        </p:nvSpPr>
        <p:spPr>
          <a:xfrm>
            <a:off x="2279650" y="692150"/>
            <a:ext cx="7704138" cy="769938"/>
          </a:xfrm>
          <a:prstGeom prst="rect">
            <a:avLst/>
          </a:prstGeom>
          <a:noFill/>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0"/>
              </a:spcBef>
              <a:spcAft>
                <a:spcPct val="0"/>
              </a:spcAft>
              <a:defRPr/>
            </a:pPr>
            <a:r>
              <a:rPr lang="tr-TR" sz="4400">
                <a:solidFill>
                  <a:srgbClr val="FFFF00"/>
                </a:solidFill>
                <a:effectLst>
                  <a:outerShdw blurRad="38100" dist="38100" dir="2700000" algn="tl">
                    <a:srgbClr val="000000"/>
                  </a:outerShdw>
                </a:effectLst>
                <a:latin typeface="Tahoma" pitchFamily="34" charset="0"/>
                <a:cs typeface="Tahoma" pitchFamily="34" charset="0"/>
              </a:rPr>
              <a:t>Psilosibin/Psilosin mantarları</a:t>
            </a:r>
            <a:endParaRPr lang="tr-TR" sz="4400">
              <a:solidFill>
                <a:srgbClr val="FFFF00"/>
              </a:solidFill>
              <a:cs typeface="Arial" panose="020B0604020202020204" pitchFamily="34" charset="0"/>
            </a:endParaRPr>
          </a:p>
        </p:txBody>
      </p:sp>
      <p:sp>
        <p:nvSpPr>
          <p:cNvPr id="4" name="TextBox 3"/>
          <p:cNvSpPr txBox="1"/>
          <p:nvPr/>
        </p:nvSpPr>
        <p:spPr>
          <a:xfrm>
            <a:off x="2063751" y="3213101"/>
            <a:ext cx="4176713" cy="2678113"/>
          </a:xfrm>
          <a:prstGeom prst="rect">
            <a:avLst/>
          </a:prstGeom>
          <a:noFill/>
        </p:spPr>
        <p:txBody>
          <a:bodyPr>
            <a:spAutoFit/>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fontAlgn="base" hangingPunct="1">
              <a:spcBef>
                <a:spcPct val="0"/>
              </a:spcBef>
              <a:spcAft>
                <a:spcPct val="0"/>
              </a:spcAft>
              <a:buClr>
                <a:srgbClr val="FFFF00"/>
              </a:buClr>
              <a:buFont typeface="Wingdings" pitchFamily="2" charset="2"/>
              <a:buChar char="Ø"/>
              <a:defRPr/>
            </a:pPr>
            <a:r>
              <a:rPr lang="tr-TR" sz="2800" dirty="0">
                <a:solidFill>
                  <a:srgbClr val="FFFFFF"/>
                </a:solidFill>
                <a:effectLst>
                  <a:outerShdw blurRad="38100" dist="38100" dir="2700000" algn="tl">
                    <a:srgbClr val="000000"/>
                  </a:outerShdw>
                </a:effectLst>
                <a:latin typeface="Tahoma" pitchFamily="34" charset="0"/>
                <a:cs typeface="Tahoma" pitchFamily="34" charset="0"/>
              </a:rPr>
              <a:t>Bazı </a:t>
            </a:r>
            <a:r>
              <a:rPr lang="tr-TR" sz="2800" i="1" dirty="0" err="1">
                <a:solidFill>
                  <a:srgbClr val="FFFFFF"/>
                </a:solidFill>
                <a:effectLst>
                  <a:outerShdw blurRad="38100" dist="38100" dir="2700000" algn="tl">
                    <a:srgbClr val="000000"/>
                  </a:outerShdw>
                </a:effectLst>
                <a:latin typeface="Tahoma" pitchFamily="34" charset="0"/>
                <a:cs typeface="Tahoma" pitchFamily="34" charset="0"/>
              </a:rPr>
              <a:t>Psilocybe</a:t>
            </a:r>
            <a:r>
              <a:rPr lang="tr-TR" sz="2800" dirty="0">
                <a:solidFill>
                  <a:srgbClr val="FFFFFF"/>
                </a:solidFill>
                <a:effectLst>
                  <a:outerShdw blurRad="38100" dist="38100" dir="2700000" algn="tl">
                    <a:srgbClr val="000000"/>
                  </a:outerShdw>
                </a:effectLst>
                <a:latin typeface="Tahoma" pitchFamily="34" charset="0"/>
                <a:cs typeface="Tahoma" pitchFamily="34" charset="0"/>
              </a:rPr>
              <a:t>, </a:t>
            </a:r>
            <a:r>
              <a:rPr lang="tr-TR" sz="2800" i="1" dirty="0" err="1">
                <a:solidFill>
                  <a:srgbClr val="FFFFFF"/>
                </a:solidFill>
                <a:effectLst>
                  <a:outerShdw blurRad="38100" dist="38100" dir="2700000" algn="tl">
                    <a:srgbClr val="000000"/>
                  </a:outerShdw>
                </a:effectLst>
                <a:latin typeface="Tahoma" pitchFamily="34" charset="0"/>
                <a:cs typeface="Tahoma" pitchFamily="34" charset="0"/>
              </a:rPr>
              <a:t>Stropharia</a:t>
            </a:r>
            <a:r>
              <a:rPr lang="tr-TR" sz="2800" dirty="0">
                <a:solidFill>
                  <a:srgbClr val="FFFFFF"/>
                </a:solidFill>
                <a:effectLst>
                  <a:outerShdw blurRad="38100" dist="38100" dir="2700000" algn="tl">
                    <a:srgbClr val="000000"/>
                  </a:outerShdw>
                </a:effectLst>
                <a:latin typeface="Tahoma" pitchFamily="34" charset="0"/>
                <a:cs typeface="Tahoma" pitchFamily="34" charset="0"/>
              </a:rPr>
              <a:t>, </a:t>
            </a:r>
            <a:r>
              <a:rPr lang="tr-TR" sz="2800" i="1" dirty="0" err="1">
                <a:solidFill>
                  <a:srgbClr val="FFFFFF"/>
                </a:solidFill>
                <a:effectLst>
                  <a:outerShdw blurRad="38100" dist="38100" dir="2700000" algn="tl">
                    <a:srgbClr val="000000"/>
                  </a:outerShdw>
                </a:effectLst>
                <a:latin typeface="Tahoma" pitchFamily="34" charset="0"/>
                <a:cs typeface="Tahoma" pitchFamily="34" charset="0"/>
              </a:rPr>
              <a:t>Conocybe</a:t>
            </a:r>
            <a:r>
              <a:rPr lang="tr-TR" sz="2800" dirty="0">
                <a:solidFill>
                  <a:srgbClr val="FFFFFF"/>
                </a:solidFill>
                <a:effectLst>
                  <a:outerShdw blurRad="38100" dist="38100" dir="2700000" algn="tl">
                    <a:srgbClr val="000000"/>
                  </a:outerShdw>
                </a:effectLst>
                <a:latin typeface="Tahoma" pitchFamily="34" charset="0"/>
                <a:cs typeface="Tahoma" pitchFamily="34" charset="0"/>
              </a:rPr>
              <a:t> ve </a:t>
            </a:r>
            <a:r>
              <a:rPr lang="tr-TR" sz="2800" i="1" dirty="0" err="1">
                <a:solidFill>
                  <a:srgbClr val="FFFFFF"/>
                </a:solidFill>
                <a:effectLst>
                  <a:outerShdw blurRad="38100" dist="38100" dir="2700000" algn="tl">
                    <a:srgbClr val="000000"/>
                  </a:outerShdw>
                </a:effectLst>
                <a:latin typeface="Tahoma" pitchFamily="34" charset="0"/>
                <a:cs typeface="Tahoma" pitchFamily="34" charset="0"/>
              </a:rPr>
              <a:t>Panaeolus</a:t>
            </a:r>
            <a:r>
              <a:rPr lang="tr-TR" sz="2800" dirty="0">
                <a:solidFill>
                  <a:srgbClr val="FFFFFF"/>
                </a:solidFill>
                <a:effectLst>
                  <a:outerShdw blurRad="38100" dist="38100" dir="2700000" algn="tl">
                    <a:srgbClr val="000000"/>
                  </a:outerShdw>
                </a:effectLst>
                <a:latin typeface="Tahoma" pitchFamily="34" charset="0"/>
                <a:cs typeface="Tahoma" pitchFamily="34" charset="0"/>
              </a:rPr>
              <a:t> türleri antik zamanlardan beri </a:t>
            </a:r>
            <a:r>
              <a:rPr lang="tr-TR" sz="2800" dirty="0" err="1">
                <a:solidFill>
                  <a:srgbClr val="FFFFFF"/>
                </a:solidFill>
                <a:effectLst>
                  <a:outerShdw blurRad="38100" dist="38100" dir="2700000" algn="tl">
                    <a:srgbClr val="000000"/>
                  </a:outerShdw>
                </a:effectLst>
                <a:latin typeface="Tahoma" pitchFamily="34" charset="0"/>
                <a:cs typeface="Tahoma" pitchFamily="34" charset="0"/>
              </a:rPr>
              <a:t>halüsinojenik</a:t>
            </a:r>
            <a:r>
              <a:rPr lang="tr-TR" sz="2800" dirty="0">
                <a:solidFill>
                  <a:srgbClr val="FFFFFF"/>
                </a:solidFill>
                <a:effectLst>
                  <a:outerShdw blurRad="38100" dist="38100" dir="2700000" algn="tl">
                    <a:srgbClr val="000000"/>
                  </a:outerShdw>
                </a:effectLst>
                <a:latin typeface="Tahoma" pitchFamily="34" charset="0"/>
                <a:cs typeface="Tahoma" pitchFamily="34" charset="0"/>
              </a:rPr>
              <a:t> olarak bilinmektedir.</a:t>
            </a:r>
            <a:endParaRPr lang="tr-TR" sz="2800" i="1" dirty="0">
              <a:solidFill>
                <a:srgbClr val="FFFFFF"/>
              </a:solidFill>
              <a:effectLst>
                <a:outerShdw blurRad="38100" dist="38100" dir="2700000" algn="tl">
                  <a:srgbClr val="000000"/>
                </a:outerShdw>
              </a:effectLst>
              <a:latin typeface="Tahoma" pitchFamily="34" charset="0"/>
              <a:cs typeface="Tahoma" pitchFamily="34" charset="0"/>
            </a:endParaRPr>
          </a:p>
        </p:txBody>
      </p:sp>
      <p:sp>
        <p:nvSpPr>
          <p:cNvPr id="5" name="TextBox 4"/>
          <p:cNvSpPr txBox="1"/>
          <p:nvPr/>
        </p:nvSpPr>
        <p:spPr>
          <a:xfrm>
            <a:off x="2424114" y="2060575"/>
            <a:ext cx="3455987" cy="954088"/>
          </a:xfrm>
          <a:prstGeom prst="rect">
            <a:avLst/>
          </a:prstGeom>
          <a:noFill/>
        </p:spPr>
        <p:txBody>
          <a:bodyPr>
            <a:spAutoFit/>
          </a:bodyPr>
          <a:lstStyle/>
          <a:p>
            <a:pPr fontAlgn="base">
              <a:spcBef>
                <a:spcPct val="0"/>
              </a:spcBef>
              <a:spcAft>
                <a:spcPct val="0"/>
              </a:spcAft>
              <a:defRPr/>
            </a:pPr>
            <a:r>
              <a:rPr lang="tr-TR" sz="2800" dirty="0">
                <a:solidFill>
                  <a:srgbClr val="66FF66"/>
                </a:solidFill>
                <a:effectLst>
                  <a:outerShdw blurRad="38100" dist="38100" dir="2700000" algn="tl">
                    <a:srgbClr val="000000">
                      <a:alpha val="43137"/>
                    </a:srgbClr>
                  </a:outerShdw>
                </a:effectLst>
                <a:latin typeface="Tahoma" pitchFamily="34" charset="0"/>
                <a:ea typeface="Tahoma" pitchFamily="34" charset="0"/>
                <a:cs typeface="Tahoma" pitchFamily="34" charset="0"/>
              </a:rPr>
              <a:t>Psilo </a:t>
            </a:r>
            <a:r>
              <a:rPr lang="tr-TR" sz="2800" dirty="0">
                <a:solidFill>
                  <a:srgbClr val="66FF66"/>
                </a:solidFill>
                <a:effectLst>
                  <a:outerShdw blurRad="38100" dist="38100" dir="2700000" algn="tl">
                    <a:srgbClr val="000000">
                      <a:alpha val="43137"/>
                    </a:srgbClr>
                  </a:outerShdw>
                </a:effectLst>
                <a:latin typeface="Tahoma" pitchFamily="34" charset="0"/>
                <a:ea typeface="Tahoma" pitchFamily="34" charset="0"/>
                <a:cs typeface="Tahoma" pitchFamily="34" charset="0"/>
                <a:sym typeface="Wingdings" pitchFamily="2" charset="2"/>
              </a:rPr>
              <a:t> yüksek</a:t>
            </a:r>
            <a:endParaRPr lang="tr-TR" sz="2800" dirty="0">
              <a:solidFill>
                <a:srgbClr val="66FF66"/>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fontAlgn="base">
              <a:spcBef>
                <a:spcPct val="0"/>
              </a:spcBef>
              <a:spcAft>
                <a:spcPct val="0"/>
              </a:spcAft>
              <a:defRPr/>
            </a:pPr>
            <a:r>
              <a:rPr lang="tr-TR" sz="2800" dirty="0">
                <a:solidFill>
                  <a:srgbClr val="66FF66"/>
                </a:solidFill>
                <a:effectLst>
                  <a:outerShdw blurRad="38100" dist="38100" dir="2700000" algn="tl">
                    <a:srgbClr val="000000">
                      <a:alpha val="43137"/>
                    </a:srgbClr>
                  </a:outerShdw>
                </a:effectLst>
                <a:latin typeface="Tahoma" pitchFamily="34" charset="0"/>
                <a:ea typeface="Tahoma" pitchFamily="34" charset="0"/>
                <a:cs typeface="Tahoma" pitchFamily="34" charset="0"/>
              </a:rPr>
              <a:t>Cybe </a:t>
            </a:r>
            <a:r>
              <a:rPr lang="tr-TR" sz="2800" dirty="0">
                <a:solidFill>
                  <a:srgbClr val="66FF66"/>
                </a:solidFill>
                <a:effectLst>
                  <a:outerShdw blurRad="38100" dist="38100" dir="2700000" algn="tl">
                    <a:srgbClr val="000000">
                      <a:alpha val="43137"/>
                    </a:srgbClr>
                  </a:outerShdw>
                </a:effectLst>
                <a:latin typeface="Tahoma" pitchFamily="34" charset="0"/>
                <a:ea typeface="Tahoma" pitchFamily="34" charset="0"/>
                <a:cs typeface="Tahoma" pitchFamily="34" charset="0"/>
                <a:sym typeface="Wingdings" pitchFamily="2" charset="2"/>
              </a:rPr>
              <a:t> kafa</a:t>
            </a:r>
            <a:endParaRPr lang="tr-TR" sz="2800" dirty="0">
              <a:solidFill>
                <a:srgbClr val="66FF66"/>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6" name="TextBox 5"/>
          <p:cNvSpPr txBox="1"/>
          <p:nvPr/>
        </p:nvSpPr>
        <p:spPr>
          <a:xfrm>
            <a:off x="4511676" y="6237289"/>
            <a:ext cx="4283075" cy="369887"/>
          </a:xfrm>
          <a:prstGeom prst="rect">
            <a:avLst/>
          </a:prstGeom>
          <a:noFill/>
        </p:spPr>
        <p:txBody>
          <a:bodyPr>
            <a:spAutoFit/>
          </a:bodyPr>
          <a:lstStyle/>
          <a:p>
            <a:pPr algn="ctr" fontAlgn="base">
              <a:spcBef>
                <a:spcPct val="0"/>
              </a:spcBef>
              <a:spcAft>
                <a:spcPct val="0"/>
              </a:spcAft>
              <a:defRPr/>
            </a:pPr>
            <a:r>
              <a:rPr lang="tr-TR" dirty="0">
                <a:solidFill>
                  <a:srgbClr val="FFFFFF"/>
                </a:solidFill>
                <a:effectLst>
                  <a:outerShdw blurRad="38100" dist="38100" dir="2700000" algn="tl">
                    <a:srgbClr val="000000">
                      <a:alpha val="43137"/>
                    </a:srgbClr>
                  </a:outerShdw>
                </a:effectLst>
                <a:latin typeface="Times New Roman" panose="02020603050405020304" pitchFamily="18" charset="0"/>
                <a:cs typeface="Arial" panose="020B0604020202020204" pitchFamily="34" charset="0"/>
              </a:rPr>
              <a:t>ŞAPKALI MANTARLAR</a:t>
            </a:r>
          </a:p>
        </p:txBody>
      </p:sp>
    </p:spTree>
    <p:extLst>
      <p:ext uri="{BB962C8B-B14F-4D97-AF65-F5344CB8AC3E}">
        <p14:creationId xmlns:p14="http://schemas.microsoft.com/office/powerpoint/2010/main" val="480520398"/>
      </p:ext>
    </p:extLst>
  </p:cSld>
  <p:clrMapOvr>
    <a:masterClrMapping/>
  </p:clrMapOvr>
  <p:transition>
    <p:random/>
    <p:sndAc>
      <p:stSnd>
        <p:snd r:embed="rId3" name="WHOO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6FCB60A-80F7-4650-A832-E54FC1DD77E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TextBox 2"/>
          <p:cNvSpPr txBox="1"/>
          <p:nvPr/>
        </p:nvSpPr>
        <p:spPr>
          <a:xfrm>
            <a:off x="2279650" y="692150"/>
            <a:ext cx="7704138" cy="769938"/>
          </a:xfrm>
          <a:prstGeom prst="rect">
            <a:avLst/>
          </a:prstGeom>
          <a:noFill/>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0"/>
              </a:spcBef>
              <a:spcAft>
                <a:spcPct val="0"/>
              </a:spcAft>
              <a:defRPr/>
            </a:pPr>
            <a:r>
              <a:rPr lang="tr-TR" sz="4400">
                <a:solidFill>
                  <a:srgbClr val="FFFF00"/>
                </a:solidFill>
                <a:effectLst>
                  <a:outerShdw blurRad="38100" dist="38100" dir="2700000" algn="tl">
                    <a:srgbClr val="000000"/>
                  </a:outerShdw>
                </a:effectLst>
                <a:latin typeface="Tahoma" pitchFamily="34" charset="0"/>
                <a:cs typeface="Tahoma" pitchFamily="34" charset="0"/>
              </a:rPr>
              <a:t>Psilosibin/Psilosin mantarları</a:t>
            </a:r>
            <a:endParaRPr lang="tr-TR" sz="4400">
              <a:solidFill>
                <a:srgbClr val="FFFF00"/>
              </a:solidFill>
              <a:cs typeface="Arial" panose="020B0604020202020204" pitchFamily="34" charset="0"/>
            </a:endParaRPr>
          </a:p>
        </p:txBody>
      </p:sp>
      <p:sp>
        <p:nvSpPr>
          <p:cNvPr id="4" name="TextBox 3"/>
          <p:cNvSpPr txBox="1"/>
          <p:nvPr/>
        </p:nvSpPr>
        <p:spPr>
          <a:xfrm>
            <a:off x="2063751" y="2492376"/>
            <a:ext cx="6480175" cy="523875"/>
          </a:xfrm>
          <a:prstGeom prst="rect">
            <a:avLst/>
          </a:prstGeom>
          <a:noFill/>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0"/>
              </a:spcBef>
              <a:spcAft>
                <a:spcPct val="0"/>
              </a:spcAft>
              <a:defRPr/>
            </a:pPr>
            <a:r>
              <a:rPr lang="tr-TR" sz="2800">
                <a:solidFill>
                  <a:srgbClr val="FFFFFF"/>
                </a:solidFill>
                <a:effectLst>
                  <a:outerShdw blurRad="38100" dist="38100" dir="2700000" algn="tl">
                    <a:srgbClr val="000000"/>
                  </a:outerShdw>
                </a:effectLst>
                <a:latin typeface="Tahoma" pitchFamily="34" charset="0"/>
                <a:cs typeface="Tahoma" pitchFamily="34" charset="0"/>
              </a:rPr>
              <a:t>Aztekler </a:t>
            </a:r>
            <a:r>
              <a:rPr lang="tr-TR" sz="2800">
                <a:solidFill>
                  <a:srgbClr val="FFFFFF"/>
                </a:solidFill>
                <a:effectLst>
                  <a:outerShdw blurRad="38100" dist="38100" dir="2700000" algn="tl">
                    <a:srgbClr val="000000"/>
                  </a:outerShdw>
                </a:effectLst>
                <a:latin typeface="Tahoma" pitchFamily="34" charset="0"/>
                <a:cs typeface="Tahoma" pitchFamily="34" charset="0"/>
                <a:sym typeface="Wingdings" pitchFamily="2" charset="2"/>
              </a:rPr>
              <a:t> Tanrıların eti tanımlaması</a:t>
            </a:r>
            <a:endParaRPr lang="tr-TR" sz="2800">
              <a:solidFill>
                <a:srgbClr val="FFFFFF"/>
              </a:solidFill>
              <a:effectLst>
                <a:outerShdw blurRad="38100" dist="38100" dir="2700000" algn="tl">
                  <a:srgbClr val="000000"/>
                </a:outerShdw>
              </a:effectLst>
              <a:latin typeface="Tahoma" pitchFamily="34" charset="0"/>
              <a:cs typeface="Tahoma" pitchFamily="34" charset="0"/>
            </a:endParaRPr>
          </a:p>
        </p:txBody>
      </p:sp>
      <p:sp>
        <p:nvSpPr>
          <p:cNvPr id="5" name="TextBox 4"/>
          <p:cNvSpPr txBox="1"/>
          <p:nvPr/>
        </p:nvSpPr>
        <p:spPr>
          <a:xfrm>
            <a:off x="2063751" y="3213100"/>
            <a:ext cx="6264275" cy="3046988"/>
          </a:xfrm>
          <a:prstGeom prst="rect">
            <a:avLst/>
          </a:prstGeom>
          <a:noFill/>
        </p:spPr>
        <p:txBody>
          <a:bodyPr>
            <a:spAutoFit/>
          </a:bodyPr>
          <a:lstStyle/>
          <a:p>
            <a:pPr marL="342900" indent="-342900" fontAlgn="base">
              <a:lnSpc>
                <a:spcPct val="200000"/>
              </a:lnSpc>
              <a:spcBef>
                <a:spcPct val="0"/>
              </a:spcBef>
              <a:spcAft>
                <a:spcPct val="0"/>
              </a:spcAft>
              <a:buClr>
                <a:srgbClr val="FFFF00"/>
              </a:buClr>
              <a:buFont typeface="Wingdings" pitchFamily="2" charset="2"/>
              <a:buChar char="v"/>
              <a:defRPr/>
            </a:pPr>
            <a:r>
              <a:rPr lang="tr-TR" sz="2400" i="1" dirty="0">
                <a:solidFill>
                  <a:srgbClr val="FFFFFF"/>
                </a:solidFill>
                <a:effectLst>
                  <a:outerShdw blurRad="38100" dist="38100" dir="2700000" algn="tl">
                    <a:srgbClr val="000000">
                      <a:alpha val="43137"/>
                    </a:srgbClr>
                  </a:outerShdw>
                </a:effectLst>
                <a:latin typeface="Tahoma" pitchFamily="34" charset="0"/>
                <a:ea typeface="Tahoma" pitchFamily="34" charset="0"/>
                <a:cs typeface="Tahoma" pitchFamily="34" charset="0"/>
              </a:rPr>
              <a:t>Psilocybe mexicana</a:t>
            </a:r>
            <a:endParaRPr lang="tr-TR" sz="2400" dirty="0">
              <a:solidFill>
                <a:srgbClr val="FFFFF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marL="342900" indent="-342900" fontAlgn="base">
              <a:lnSpc>
                <a:spcPct val="200000"/>
              </a:lnSpc>
              <a:spcBef>
                <a:spcPct val="0"/>
              </a:spcBef>
              <a:spcAft>
                <a:spcPct val="0"/>
              </a:spcAft>
              <a:buClr>
                <a:srgbClr val="FFFF00"/>
              </a:buClr>
              <a:buFont typeface="Wingdings" pitchFamily="2" charset="2"/>
              <a:buChar char="v"/>
              <a:defRPr/>
            </a:pPr>
            <a:r>
              <a:rPr lang="tr-TR" sz="2400" i="1" dirty="0">
                <a:solidFill>
                  <a:srgbClr val="FFFFFF"/>
                </a:solidFill>
                <a:effectLst>
                  <a:outerShdw blurRad="38100" dist="38100" dir="2700000" algn="tl">
                    <a:srgbClr val="000000">
                      <a:alpha val="43137"/>
                    </a:srgbClr>
                  </a:outerShdw>
                </a:effectLst>
                <a:latin typeface="Tahoma" pitchFamily="34" charset="0"/>
                <a:ea typeface="Tahoma" pitchFamily="34" charset="0"/>
                <a:cs typeface="Tahoma" pitchFamily="34" charset="0"/>
              </a:rPr>
              <a:t>Conocybe cyanopus</a:t>
            </a:r>
            <a:endParaRPr lang="tr-TR" sz="2400" dirty="0">
              <a:solidFill>
                <a:srgbClr val="FFFFF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marL="342900" indent="-342900" fontAlgn="base">
              <a:lnSpc>
                <a:spcPct val="200000"/>
              </a:lnSpc>
              <a:spcBef>
                <a:spcPct val="0"/>
              </a:spcBef>
              <a:spcAft>
                <a:spcPct val="0"/>
              </a:spcAft>
              <a:buClr>
                <a:srgbClr val="FFFF00"/>
              </a:buClr>
              <a:buFont typeface="Wingdings" pitchFamily="2" charset="2"/>
              <a:buChar char="v"/>
              <a:defRPr/>
            </a:pPr>
            <a:r>
              <a:rPr lang="tr-TR" sz="2400" i="1" dirty="0">
                <a:solidFill>
                  <a:srgbClr val="FFFFFF"/>
                </a:solidFill>
                <a:effectLst>
                  <a:outerShdw blurRad="38100" dist="38100" dir="2700000" algn="tl">
                    <a:srgbClr val="000000">
                      <a:alpha val="43137"/>
                    </a:srgbClr>
                  </a:outerShdw>
                </a:effectLst>
                <a:latin typeface="Tahoma" pitchFamily="34" charset="0"/>
                <a:ea typeface="Tahoma" pitchFamily="34" charset="0"/>
                <a:cs typeface="Tahoma" pitchFamily="34" charset="0"/>
              </a:rPr>
              <a:t>Stropharia aeruginosa</a:t>
            </a:r>
          </a:p>
          <a:p>
            <a:pPr marL="342900" indent="-342900" fontAlgn="base">
              <a:lnSpc>
                <a:spcPct val="200000"/>
              </a:lnSpc>
              <a:spcBef>
                <a:spcPct val="0"/>
              </a:spcBef>
              <a:spcAft>
                <a:spcPct val="0"/>
              </a:spcAft>
              <a:buClr>
                <a:srgbClr val="FFFF00"/>
              </a:buClr>
              <a:buFont typeface="Wingdings" pitchFamily="2" charset="2"/>
              <a:buChar char="v"/>
              <a:defRPr/>
            </a:pPr>
            <a:r>
              <a:rPr lang="tr-TR" sz="2400" i="1" dirty="0">
                <a:solidFill>
                  <a:srgbClr val="FFFFFF"/>
                </a:solidFill>
                <a:effectLst>
                  <a:outerShdw blurRad="38100" dist="38100" dir="2700000" algn="tl">
                    <a:srgbClr val="000000">
                      <a:alpha val="43137"/>
                    </a:srgbClr>
                  </a:outerShdw>
                </a:effectLst>
                <a:latin typeface="Tahoma" pitchFamily="34" charset="0"/>
                <a:ea typeface="Tahoma" pitchFamily="34" charset="0"/>
                <a:cs typeface="Tahoma" pitchFamily="34" charset="0"/>
              </a:rPr>
              <a:t>Panaeolus cyanescens</a:t>
            </a:r>
          </a:p>
        </p:txBody>
      </p:sp>
      <p:sp>
        <p:nvSpPr>
          <p:cNvPr id="482311" name="TextBox 5"/>
          <p:cNvSpPr txBox="1">
            <a:spLocks noChangeArrowheads="1"/>
          </p:cNvSpPr>
          <p:nvPr/>
        </p:nvSpPr>
        <p:spPr bwMode="auto">
          <a:xfrm>
            <a:off x="6132514" y="4868863"/>
            <a:ext cx="334803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b="1">
                <a:solidFill>
                  <a:srgbClr val="FF0000"/>
                </a:solidFill>
                <a:latin typeface="Times New Roman" panose="02020603050405020304" pitchFamily="18" charset="0"/>
                <a:cs typeface="Arial" panose="020B0604020202020204" pitchFamily="34" charset="0"/>
              </a:rPr>
              <a:t>Psikolojik bağımlılık oluşturmaz; tolerans geliştirirler!</a:t>
            </a:r>
          </a:p>
        </p:txBody>
      </p:sp>
    </p:spTree>
    <p:extLst>
      <p:ext uri="{BB962C8B-B14F-4D97-AF65-F5344CB8AC3E}">
        <p14:creationId xmlns:p14="http://schemas.microsoft.com/office/powerpoint/2010/main" val="3922056528"/>
      </p:ext>
    </p:extLst>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2279651" y="1736726"/>
            <a:ext cx="6480175" cy="1116013"/>
          </a:xfrm>
          <a:prstGeom prst="rect">
            <a:avLst/>
          </a:prstGeom>
        </p:spPr>
        <p:txBody>
          <a:bodyPr/>
          <a:lstStyle/>
          <a:p>
            <a:pPr marL="274320" indent="-274320" algn="just">
              <a:lnSpc>
                <a:spcPct val="150000"/>
              </a:lnSpc>
              <a:spcBef>
                <a:spcPct val="0"/>
              </a:spcBef>
              <a:buClr>
                <a:srgbClr val="CC99FF"/>
              </a:buClr>
              <a:buSzPct val="70000"/>
              <a:defRPr/>
            </a:pPr>
            <a:r>
              <a:rPr lang="tr-TR" sz="2400" b="1" dirty="0">
                <a:solidFill>
                  <a:srgbClr val="FFFFFF"/>
                </a:solidFill>
                <a:effectLst>
                  <a:outerShdw blurRad="38100" dist="38100" dir="2700000" algn="tl">
                    <a:srgbClr val="000000">
                      <a:alpha val="43137"/>
                    </a:srgbClr>
                  </a:outerShdw>
                </a:effectLst>
                <a:latin typeface="Arial" charset="0"/>
                <a:cs typeface="Arial" panose="020B0604020202020204" pitchFamily="34" charset="0"/>
              </a:rPr>
              <a:t>	</a:t>
            </a:r>
            <a:r>
              <a:rPr lang="tr-TR" sz="2400" dirty="0">
                <a:solidFill>
                  <a:srgbClr val="FFFFFF"/>
                </a:solidFill>
                <a:effectLst>
                  <a:outerShdw blurRad="38100" dist="38100" dir="2700000" algn="tl">
                    <a:srgbClr val="000000">
                      <a:alpha val="43137"/>
                    </a:srgbClr>
                  </a:outerShdw>
                </a:effectLst>
                <a:latin typeface="Arial" charset="0"/>
                <a:cs typeface="Arial" panose="020B0604020202020204" pitchFamily="34" charset="0"/>
              </a:rPr>
              <a:t>Triptamin türevi bileşikler</a:t>
            </a:r>
            <a:r>
              <a:rPr lang="tr-TR" sz="2400" b="1" dirty="0">
                <a:solidFill>
                  <a:srgbClr val="FFFFFF"/>
                </a:solidFill>
                <a:effectLst>
                  <a:outerShdw blurRad="38100" dist="38100" dir="2700000" algn="tl">
                    <a:srgbClr val="000000">
                      <a:alpha val="43137"/>
                    </a:srgbClr>
                  </a:outerShdw>
                </a:effectLst>
                <a:latin typeface="Arial" charset="0"/>
                <a:cs typeface="Arial" panose="020B0604020202020204" pitchFamily="34" charset="0"/>
              </a:rPr>
              <a:t> </a:t>
            </a:r>
            <a:r>
              <a:rPr lang="tr-TR" sz="2400" dirty="0">
                <a:solidFill>
                  <a:srgbClr val="FFFFFF"/>
                </a:solidFill>
                <a:effectLst>
                  <a:outerShdw blurRad="38100" dist="38100" dir="2700000" algn="tl">
                    <a:srgbClr val="000000">
                      <a:alpha val="43137"/>
                    </a:srgbClr>
                  </a:outerShdw>
                </a:effectLst>
                <a:latin typeface="Arial" charset="0"/>
                <a:cs typeface="Arial" panose="020B0604020202020204" pitchFamily="34" charset="0"/>
              </a:rPr>
              <a:t>(İndol alkaloitleri - serotonin benzeri)</a:t>
            </a:r>
            <a:endPar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p:txBody>
      </p:sp>
      <p:pic>
        <p:nvPicPr>
          <p:cNvPr id="4" name="Picture 4" descr="220px-Psilocin_Structural_Formulae_V_1_svg"/>
          <p:cNvPicPr>
            <a:picLocks noChangeAspect="1" noChangeArrowheads="1"/>
          </p:cNvPicPr>
          <p:nvPr/>
        </p:nvPicPr>
        <p:blipFill>
          <a:blip r:embed="rId4" cstate="print"/>
          <a:srcRect/>
          <a:stretch>
            <a:fillRect/>
          </a:stretch>
        </p:blipFill>
        <p:spPr bwMode="auto">
          <a:xfrm>
            <a:off x="2423593" y="3429001"/>
            <a:ext cx="3025775" cy="18002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5" descr="psilosibin"/>
          <p:cNvPicPr>
            <a:picLocks noChangeAspect="1" noChangeArrowheads="1"/>
          </p:cNvPicPr>
          <p:nvPr/>
        </p:nvPicPr>
        <p:blipFill>
          <a:blip r:embed="rId5" cstate="print"/>
          <a:srcRect/>
          <a:stretch>
            <a:fillRect/>
          </a:stretch>
        </p:blipFill>
        <p:spPr bwMode="auto">
          <a:xfrm>
            <a:off x="6701882" y="3212977"/>
            <a:ext cx="3095625" cy="238601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86405" name="Rectangle 6"/>
          <p:cNvSpPr>
            <a:spLocks noChangeArrowheads="1"/>
          </p:cNvSpPr>
          <p:nvPr/>
        </p:nvSpPr>
        <p:spPr bwMode="auto">
          <a:xfrm>
            <a:off x="3121025" y="5435601"/>
            <a:ext cx="14478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b="1">
                <a:solidFill>
                  <a:srgbClr val="FFFFFF"/>
                </a:solidFill>
                <a:latin typeface="Arial" panose="020B0604020202020204" pitchFamily="34" charset="0"/>
                <a:cs typeface="Arial" panose="020B0604020202020204" pitchFamily="34" charset="0"/>
              </a:rPr>
              <a:t>Psilosin </a:t>
            </a:r>
          </a:p>
        </p:txBody>
      </p:sp>
      <p:sp>
        <p:nvSpPr>
          <p:cNvPr id="486406" name="Rectangle 7"/>
          <p:cNvSpPr>
            <a:spLocks noChangeArrowheads="1"/>
          </p:cNvSpPr>
          <p:nvPr/>
        </p:nvSpPr>
        <p:spPr bwMode="auto">
          <a:xfrm>
            <a:off x="7608888" y="5621339"/>
            <a:ext cx="163538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b="1">
                <a:solidFill>
                  <a:srgbClr val="FFFFFF"/>
                </a:solidFill>
                <a:latin typeface="Arial" panose="020B0604020202020204" pitchFamily="34" charset="0"/>
                <a:cs typeface="Arial" panose="020B0604020202020204" pitchFamily="34" charset="0"/>
              </a:rPr>
              <a:t>Psilosibin</a:t>
            </a:r>
          </a:p>
        </p:txBody>
      </p:sp>
      <p:sp>
        <p:nvSpPr>
          <p:cNvPr id="9" name="TextBox 8"/>
          <p:cNvSpPr txBox="1"/>
          <p:nvPr/>
        </p:nvSpPr>
        <p:spPr>
          <a:xfrm>
            <a:off x="2279650" y="692150"/>
            <a:ext cx="7704138" cy="769938"/>
          </a:xfrm>
          <a:prstGeom prst="rect">
            <a:avLst/>
          </a:prstGeom>
          <a:noFill/>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0"/>
              </a:spcBef>
              <a:spcAft>
                <a:spcPct val="0"/>
              </a:spcAft>
              <a:defRPr/>
            </a:pPr>
            <a:r>
              <a:rPr lang="tr-TR" sz="4400">
                <a:solidFill>
                  <a:srgbClr val="FFFF00"/>
                </a:solidFill>
                <a:effectLst>
                  <a:outerShdw blurRad="38100" dist="38100" dir="2700000" algn="tl">
                    <a:srgbClr val="000000"/>
                  </a:outerShdw>
                </a:effectLst>
                <a:latin typeface="Tahoma" pitchFamily="34" charset="0"/>
                <a:cs typeface="Tahoma" pitchFamily="34" charset="0"/>
              </a:rPr>
              <a:t>Psilosibin/Psilosin mantarları</a:t>
            </a:r>
            <a:endParaRPr lang="tr-TR" sz="4400">
              <a:solidFill>
                <a:srgbClr val="FFFF00"/>
              </a:solidFill>
              <a:cs typeface="Arial" panose="020B0604020202020204" pitchFamily="34" charset="0"/>
            </a:endParaRPr>
          </a:p>
        </p:txBody>
      </p:sp>
      <p:sp>
        <p:nvSpPr>
          <p:cNvPr id="48640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B350D48F-5AA6-49A9-AA07-9BF1184A316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pic>
        <p:nvPicPr>
          <p:cNvPr id="220171" name="Picture 11" descr="http://upload.wikimedia.org/wikipedia/commons/thumb/c/c4/Serotonin-2D-skeletal.svg/200px-Serotonin-2D-skeletal.svg.png"/>
          <p:cNvPicPr>
            <a:picLocks noChangeAspect="1" noChangeArrowheads="1"/>
          </p:cNvPicPr>
          <p:nvPr/>
        </p:nvPicPr>
        <p:blipFill>
          <a:blip r:embed="rId6">
            <a:extLst/>
          </a:blip>
          <a:srcRect/>
          <a:stretch>
            <a:fillRect/>
          </a:stretch>
        </p:blipFill>
        <p:spPr bwMode="auto">
          <a:xfrm>
            <a:off x="5159897" y="2324969"/>
            <a:ext cx="1279411" cy="901986"/>
          </a:xfrm>
          <a:prstGeom prst="roundRect">
            <a:avLst>
              <a:gd name="adj" fmla="val 27638"/>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717395448"/>
      </p:ext>
    </p:extLst>
  </p:cSld>
  <p:clrMapOvr>
    <a:masterClrMapping/>
  </p:clrMapOvr>
  <p:transition>
    <p:random/>
    <p:sndAc>
      <p:stSnd>
        <p:snd r:embed="rId3"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ADD9EAF-F501-4619-8680-6AD1DC7AFE0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TextBox 2"/>
          <p:cNvSpPr txBox="1"/>
          <p:nvPr/>
        </p:nvSpPr>
        <p:spPr>
          <a:xfrm>
            <a:off x="2279650" y="692150"/>
            <a:ext cx="7704138" cy="769938"/>
          </a:xfrm>
          <a:prstGeom prst="rect">
            <a:avLst/>
          </a:prstGeom>
          <a:noFill/>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0"/>
              </a:spcBef>
              <a:spcAft>
                <a:spcPct val="0"/>
              </a:spcAft>
              <a:defRPr/>
            </a:pPr>
            <a:r>
              <a:rPr lang="tr-TR" sz="4400">
                <a:solidFill>
                  <a:srgbClr val="FFFF00"/>
                </a:solidFill>
                <a:effectLst>
                  <a:outerShdw blurRad="38100" dist="38100" dir="2700000" algn="tl">
                    <a:srgbClr val="000000"/>
                  </a:outerShdw>
                </a:effectLst>
                <a:latin typeface="Tahoma" pitchFamily="34" charset="0"/>
                <a:cs typeface="Tahoma" pitchFamily="34" charset="0"/>
              </a:rPr>
              <a:t>Psilosibin/Psilosin mantarları</a:t>
            </a:r>
            <a:endParaRPr lang="tr-TR" sz="4400">
              <a:solidFill>
                <a:srgbClr val="FFFF00"/>
              </a:solidFill>
              <a:cs typeface="Arial" panose="020B0604020202020204" pitchFamily="34" charset="0"/>
            </a:endParaRPr>
          </a:p>
        </p:txBody>
      </p:sp>
      <p:sp>
        <p:nvSpPr>
          <p:cNvPr id="4" name="TextBox 3"/>
          <p:cNvSpPr txBox="1"/>
          <p:nvPr/>
        </p:nvSpPr>
        <p:spPr>
          <a:xfrm>
            <a:off x="2279650" y="1989138"/>
            <a:ext cx="6985000" cy="3046412"/>
          </a:xfrm>
          <a:prstGeom prst="rect">
            <a:avLst/>
          </a:prstGeom>
          <a:noFill/>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0"/>
              </a:spcBef>
              <a:spcAft>
                <a:spcPct val="0"/>
              </a:spcAft>
              <a:defRPr/>
            </a:pPr>
            <a:r>
              <a:rPr lang="tr-TR">
                <a:solidFill>
                  <a:srgbClr val="FFFFFF"/>
                </a:solidFill>
                <a:effectLst>
                  <a:outerShdw blurRad="38100" dist="38100" dir="2700000" algn="tl">
                    <a:srgbClr val="000000"/>
                  </a:outerShdw>
                </a:effectLst>
                <a:latin typeface="Tahoma" pitchFamily="34" charset="0"/>
                <a:cs typeface="Tahoma" pitchFamily="34" charset="0"/>
              </a:rPr>
              <a:t>Yenilince halüsinasyonların eşlik ettiği bir sendroma neden olurlar. Etki alındıktan ½ / 1 saat sonra ortaya çıkar. LSD-benzeri özellikler</a:t>
            </a:r>
          </a:p>
          <a:p>
            <a:pPr eaLnBrk="1" fontAlgn="base" hangingPunct="1">
              <a:spcBef>
                <a:spcPct val="0"/>
              </a:spcBef>
              <a:spcAft>
                <a:spcPct val="0"/>
              </a:spcAft>
              <a:defRPr/>
            </a:pPr>
            <a:endParaRPr lang="tr-TR">
              <a:solidFill>
                <a:srgbClr val="FFFFFF"/>
              </a:solidFill>
              <a:effectLst>
                <a:outerShdw blurRad="38100" dist="38100" dir="2700000" algn="tl">
                  <a:srgbClr val="000000"/>
                </a:outerShdw>
              </a:effectLst>
              <a:latin typeface="Tahoma" pitchFamily="34" charset="0"/>
              <a:cs typeface="Tahoma" pitchFamily="34" charset="0"/>
            </a:endParaRPr>
          </a:p>
          <a:p>
            <a:pPr eaLnBrk="1" fontAlgn="base" hangingPunct="1">
              <a:spcBef>
                <a:spcPct val="0"/>
              </a:spcBef>
              <a:spcAft>
                <a:spcPct val="0"/>
              </a:spcAft>
              <a:buClr>
                <a:srgbClr val="66FF66"/>
              </a:buClr>
              <a:buFont typeface="Tahoma" pitchFamily="34" charset="0"/>
              <a:buAutoNum type="arabicPeriod"/>
              <a:defRPr/>
            </a:pPr>
            <a:r>
              <a:rPr lang="tr-TR">
                <a:solidFill>
                  <a:srgbClr val="FFFFFF"/>
                </a:solidFill>
                <a:effectLst>
                  <a:outerShdw blurRad="38100" dist="38100" dir="2700000" algn="tl">
                    <a:srgbClr val="000000"/>
                  </a:outerShdw>
                </a:effectLst>
                <a:latin typeface="Tahoma" pitchFamily="34" charset="0"/>
                <a:cs typeface="Tahoma" pitchFamily="34" charset="0"/>
              </a:rPr>
              <a:t>4 saat kadar sürebilen esneme</a:t>
            </a:r>
          </a:p>
          <a:p>
            <a:pPr eaLnBrk="1" fontAlgn="base" hangingPunct="1">
              <a:spcBef>
                <a:spcPct val="0"/>
              </a:spcBef>
              <a:spcAft>
                <a:spcPct val="0"/>
              </a:spcAft>
              <a:buClr>
                <a:srgbClr val="66FF66"/>
              </a:buClr>
              <a:buFont typeface="Tahoma" pitchFamily="34" charset="0"/>
              <a:buAutoNum type="arabicPeriod"/>
              <a:defRPr/>
            </a:pPr>
            <a:r>
              <a:rPr lang="tr-TR">
                <a:solidFill>
                  <a:srgbClr val="FFFFFF"/>
                </a:solidFill>
                <a:effectLst>
                  <a:outerShdw blurRad="38100" dist="38100" dir="2700000" algn="tl">
                    <a:srgbClr val="000000"/>
                  </a:outerShdw>
                </a:effectLst>
                <a:latin typeface="Tahoma" pitchFamily="34" charset="0"/>
                <a:cs typeface="Tahoma" pitchFamily="34" charset="0"/>
              </a:rPr>
              <a:t>Konsantrasyon bozukluğu</a:t>
            </a:r>
          </a:p>
          <a:p>
            <a:pPr eaLnBrk="1" fontAlgn="base" hangingPunct="1">
              <a:spcBef>
                <a:spcPct val="0"/>
              </a:spcBef>
              <a:spcAft>
                <a:spcPct val="0"/>
              </a:spcAft>
              <a:buClr>
                <a:srgbClr val="66FF66"/>
              </a:buClr>
              <a:buFont typeface="Tahoma" pitchFamily="34" charset="0"/>
              <a:buAutoNum type="arabicPeriod"/>
              <a:defRPr/>
            </a:pPr>
            <a:r>
              <a:rPr lang="tr-TR">
                <a:solidFill>
                  <a:srgbClr val="FFFFFF"/>
                </a:solidFill>
                <a:effectLst>
                  <a:outerShdw blurRad="38100" dist="38100" dir="2700000" algn="tl">
                    <a:srgbClr val="000000"/>
                  </a:outerShdw>
                </a:effectLst>
                <a:latin typeface="Tahoma" pitchFamily="34" charset="0"/>
                <a:cs typeface="Tahoma" pitchFamily="34" charset="0"/>
              </a:rPr>
              <a:t>Kalp atışlarının hızlanması (taşikardi)</a:t>
            </a:r>
          </a:p>
          <a:p>
            <a:pPr eaLnBrk="1" fontAlgn="base" hangingPunct="1">
              <a:spcBef>
                <a:spcPct val="0"/>
              </a:spcBef>
              <a:spcAft>
                <a:spcPct val="0"/>
              </a:spcAft>
              <a:buClr>
                <a:srgbClr val="66FF66"/>
              </a:buClr>
              <a:buFont typeface="Tahoma" pitchFamily="34" charset="0"/>
              <a:buAutoNum type="arabicPeriod"/>
              <a:defRPr/>
            </a:pPr>
            <a:r>
              <a:rPr lang="tr-TR">
                <a:solidFill>
                  <a:srgbClr val="FFFFFF"/>
                </a:solidFill>
                <a:effectLst>
                  <a:outerShdw blurRad="38100" dist="38100" dir="2700000" algn="tl">
                    <a:srgbClr val="000000"/>
                  </a:outerShdw>
                </a:effectLst>
                <a:latin typeface="Tahoma" pitchFamily="34" charset="0"/>
                <a:cs typeface="Tahoma" pitchFamily="34" charset="0"/>
              </a:rPr>
              <a:t>GÖRSEL VE İŞİTSEL HALÜSİNASYONLAR</a:t>
            </a:r>
          </a:p>
        </p:txBody>
      </p:sp>
    </p:spTree>
    <p:extLst>
      <p:ext uri="{BB962C8B-B14F-4D97-AF65-F5344CB8AC3E}">
        <p14:creationId xmlns:p14="http://schemas.microsoft.com/office/powerpoint/2010/main" val="533065632"/>
      </p:ext>
    </p:extLst>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B95A6859-AA22-46DA-AFA9-D7EE3F7E3EB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TextBox 2"/>
          <p:cNvSpPr txBox="1"/>
          <p:nvPr/>
        </p:nvSpPr>
        <p:spPr>
          <a:xfrm>
            <a:off x="2279650" y="476250"/>
            <a:ext cx="7704138" cy="769938"/>
          </a:xfrm>
          <a:prstGeom prst="rect">
            <a:avLst/>
          </a:prstGeom>
          <a:noFill/>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0"/>
              </a:spcBef>
              <a:spcAft>
                <a:spcPct val="0"/>
              </a:spcAft>
              <a:defRPr/>
            </a:pPr>
            <a:r>
              <a:rPr lang="tr-TR" sz="4400">
                <a:solidFill>
                  <a:srgbClr val="FFFF00"/>
                </a:solidFill>
                <a:effectLst>
                  <a:outerShdw blurRad="38100" dist="38100" dir="2700000" algn="tl">
                    <a:srgbClr val="000000"/>
                  </a:outerShdw>
                </a:effectLst>
                <a:latin typeface="Tahoma" pitchFamily="34" charset="0"/>
                <a:cs typeface="Tahoma" pitchFamily="34" charset="0"/>
              </a:rPr>
              <a:t>Psilosibin/Psilosin mantarları</a:t>
            </a:r>
            <a:endParaRPr lang="tr-TR" sz="4400">
              <a:solidFill>
                <a:srgbClr val="FFFF00"/>
              </a:solidFill>
              <a:cs typeface="Arial" panose="020B0604020202020204" pitchFamily="34" charset="0"/>
            </a:endParaRPr>
          </a:p>
        </p:txBody>
      </p:sp>
      <p:sp>
        <p:nvSpPr>
          <p:cNvPr id="4" name="Rectangle 3"/>
          <p:cNvSpPr txBox="1">
            <a:spLocks noChangeArrowheads="1"/>
          </p:cNvSpPr>
          <p:nvPr/>
        </p:nvSpPr>
        <p:spPr>
          <a:xfrm>
            <a:off x="2279651" y="836614"/>
            <a:ext cx="7777163" cy="5832475"/>
          </a:xfrm>
          <a:prstGeom prst="rect">
            <a:avLst/>
          </a:prstGeom>
        </p:spPr>
        <p:txBody>
          <a:bodyPr/>
          <a:lstStyle/>
          <a:p>
            <a:pPr marL="342900" indent="-342900" fontAlgn="base">
              <a:lnSpc>
                <a:spcPct val="150000"/>
              </a:lnSpc>
              <a:spcBef>
                <a:spcPct val="0"/>
              </a:spcBef>
              <a:spcAft>
                <a:spcPct val="0"/>
              </a:spcAft>
              <a:buClr>
                <a:srgbClr val="FFC000"/>
              </a:buClr>
              <a:buSzPct val="100000"/>
              <a:buFont typeface="Wingdings" pitchFamily="2" charset="2"/>
              <a:buChar char="Ø"/>
              <a:defRPr/>
            </a:pPr>
            <a:r>
              <a:rPr lang="tr-TR" sz="2000">
                <a:solidFill>
                  <a:srgbClr val="FFFFFF"/>
                </a:solidFill>
                <a:effectLst>
                  <a:outerShdw blurRad="38100" dist="38100" dir="2700000" algn="tl">
                    <a:srgbClr val="000000"/>
                  </a:outerShdw>
                </a:effectLst>
                <a:latin typeface="Tahoma" pitchFamily="34" charset="0"/>
                <a:cs typeface="Arial" panose="020B0604020202020204" pitchFamily="34" charset="0"/>
              </a:rPr>
              <a:t>Otonomik fonksiyonda, motor reflekslerde, davranışta ve algıda değişikliklere neden olur. </a:t>
            </a:r>
          </a:p>
          <a:p>
            <a:pPr marL="342900" indent="-342900" fontAlgn="base">
              <a:lnSpc>
                <a:spcPct val="150000"/>
              </a:lnSpc>
              <a:spcBef>
                <a:spcPct val="0"/>
              </a:spcBef>
              <a:spcAft>
                <a:spcPct val="0"/>
              </a:spcAft>
              <a:buClr>
                <a:srgbClr val="FFC000"/>
              </a:buClr>
              <a:buSzPct val="100000"/>
              <a:buFont typeface="Wingdings" pitchFamily="2" charset="2"/>
              <a:buChar char="Ø"/>
              <a:defRPr/>
            </a:pPr>
            <a:r>
              <a:rPr lang="tr-TR" sz="2000">
                <a:solidFill>
                  <a:srgbClr val="FFFFFF"/>
                </a:solidFill>
                <a:effectLst>
                  <a:outerShdw blurRad="38100" dist="38100" dir="2700000" algn="tl">
                    <a:srgbClr val="000000"/>
                  </a:outerShdw>
                </a:effectLst>
                <a:latin typeface="Tahoma" pitchFamily="34" charset="0"/>
                <a:cs typeface="Arial" panose="020B0604020202020204" pitchFamily="34" charset="0"/>
              </a:rPr>
              <a:t>Eğer yüksek doz alınırsa panik reaksiyonlar ve psikoz da görülebilir. Uzun süreli etkiler vaka raporlarında belirtildiği üzere geriye dönüşler, psikiyatrik hastalık riski, hafıza bozukluğu ve tolerans gelişimidir. </a:t>
            </a:r>
          </a:p>
          <a:p>
            <a:pPr marL="342900" indent="-342900" fontAlgn="base">
              <a:lnSpc>
                <a:spcPct val="150000"/>
              </a:lnSpc>
              <a:spcBef>
                <a:spcPct val="0"/>
              </a:spcBef>
              <a:spcAft>
                <a:spcPct val="0"/>
              </a:spcAft>
              <a:buClr>
                <a:srgbClr val="FFC000"/>
              </a:buClr>
              <a:buSzPct val="100000"/>
              <a:buFont typeface="Wingdings" pitchFamily="2" charset="2"/>
              <a:buChar char="Ø"/>
              <a:defRPr/>
            </a:pPr>
            <a:r>
              <a:rPr lang="tr-TR" sz="2000">
                <a:solidFill>
                  <a:srgbClr val="FFFFFF"/>
                </a:solidFill>
                <a:effectLst>
                  <a:outerShdw blurRad="38100" dist="38100" dir="2700000" algn="tl">
                    <a:srgbClr val="000000"/>
                  </a:outerShdw>
                </a:effectLst>
                <a:latin typeface="Tahoma" pitchFamily="34" charset="0"/>
                <a:cs typeface="Arial" panose="020B0604020202020204" pitchFamily="34" charset="0"/>
              </a:rPr>
              <a:t>Kas gevşekliği veya güçsüzlüğü, ataksi, gözbebeğinin aşırı genişlemesi, bulantı, kusma ve uyuşukluk hali de oluşturabilir.</a:t>
            </a:r>
          </a:p>
          <a:p>
            <a:pPr marL="342900" indent="-342900" fontAlgn="base">
              <a:lnSpc>
                <a:spcPct val="150000"/>
              </a:lnSpc>
              <a:spcBef>
                <a:spcPct val="0"/>
              </a:spcBef>
              <a:spcAft>
                <a:spcPct val="0"/>
              </a:spcAft>
              <a:buClr>
                <a:srgbClr val="FFC000"/>
              </a:buClr>
              <a:buSzPct val="100000"/>
              <a:buFont typeface="Wingdings" pitchFamily="2" charset="2"/>
              <a:buChar char="Ø"/>
              <a:defRPr/>
            </a:pPr>
            <a:r>
              <a:rPr lang="tr-TR" sz="2000">
                <a:solidFill>
                  <a:srgbClr val="FFFFFF"/>
                </a:solidFill>
                <a:effectLst>
                  <a:outerShdw blurRad="38100" dist="38100" dir="2700000" algn="tl">
                    <a:srgbClr val="000000"/>
                  </a:outerShdw>
                </a:effectLst>
                <a:latin typeface="Tahoma" pitchFamily="34" charset="0"/>
                <a:cs typeface="Arial" panose="020B0604020202020204" pitchFamily="34" charset="0"/>
              </a:rPr>
              <a:t>Bunun dışında, psilosibin içeren mantarlardan yiyenler mantarın yanlış tanımlanması durumunda ayrıca zehirlenme riski altındadır.</a:t>
            </a:r>
          </a:p>
        </p:txBody>
      </p:sp>
    </p:spTree>
    <p:extLst>
      <p:ext uri="{BB962C8B-B14F-4D97-AF65-F5344CB8AC3E}">
        <p14:creationId xmlns:p14="http://schemas.microsoft.com/office/powerpoint/2010/main" val="1834772498"/>
      </p:ext>
    </p:extLst>
  </p:cSld>
  <p:clrMapOvr>
    <a:masterClrMapping/>
  </p:clrMapOvr>
  <p:transition>
    <p:random/>
    <p:sndAc>
      <p:stSnd>
        <p:snd r:embed="rId3" name="WHOO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644C67D-C36A-42C3-900A-0609D9DBEE4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19</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TextBox 2"/>
          <p:cNvSpPr txBox="1"/>
          <p:nvPr/>
        </p:nvSpPr>
        <p:spPr>
          <a:xfrm>
            <a:off x="1774826" y="2060575"/>
            <a:ext cx="7921625" cy="3786188"/>
          </a:xfrm>
          <a:prstGeom prst="rect">
            <a:avLst/>
          </a:prstGeom>
          <a:noFill/>
        </p:spPr>
        <p:txBody>
          <a:bodyPr>
            <a:spAutoFit/>
          </a:bodyPr>
          <a:lstStyle/>
          <a:p>
            <a:pPr algn="just" fontAlgn="base">
              <a:spcBef>
                <a:spcPct val="0"/>
              </a:spcBef>
              <a:spcAft>
                <a:spcPct val="0"/>
              </a:spcAft>
              <a:defRPr/>
            </a:pPr>
            <a:r>
              <a:rPr lang="tr-TR" sz="3000" dirty="0">
                <a:solidFill>
                  <a:srgbClr val="FFFFFF"/>
                </a:solidFill>
                <a:effectLst>
                  <a:outerShdw blurRad="38100" dist="38100" dir="2700000" algn="tl">
                    <a:srgbClr val="000000">
                      <a:alpha val="43137"/>
                    </a:srgbClr>
                  </a:outerShdw>
                </a:effectLst>
                <a:latin typeface="Tahoma"/>
                <a:cs typeface="Arial" panose="020B0604020202020204" pitchFamily="34" charset="0"/>
              </a:rPr>
              <a:t>Son yıllarda bu iki etken maddenin obsesif-kompülsif (OCD) bozukluk tedavisinde büyük ölçüde etkili olduğu da bulunmuştur. Halüsinojenlerin OCD’deki tedavi edici etkileri hakkındaki vaka raporları dikkate alındıktan sonra, 2005 yılında FDA’nin izniyle pek çok hastane psilosibin üzerinde klinik testlere başlamıştır.</a:t>
            </a:r>
          </a:p>
        </p:txBody>
      </p:sp>
      <p:sp>
        <p:nvSpPr>
          <p:cNvPr id="4" name="TextBox 3"/>
          <p:cNvSpPr txBox="1"/>
          <p:nvPr/>
        </p:nvSpPr>
        <p:spPr>
          <a:xfrm>
            <a:off x="2279650" y="476250"/>
            <a:ext cx="7704138" cy="769938"/>
          </a:xfrm>
          <a:prstGeom prst="rect">
            <a:avLst/>
          </a:prstGeom>
          <a:noFill/>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0"/>
              </a:spcBef>
              <a:spcAft>
                <a:spcPct val="0"/>
              </a:spcAft>
              <a:defRPr/>
            </a:pPr>
            <a:r>
              <a:rPr lang="tr-TR" sz="4400">
                <a:solidFill>
                  <a:srgbClr val="FFFF00"/>
                </a:solidFill>
                <a:effectLst>
                  <a:outerShdw blurRad="38100" dist="38100" dir="2700000" algn="tl">
                    <a:srgbClr val="000000"/>
                  </a:outerShdw>
                </a:effectLst>
                <a:latin typeface="Tahoma" pitchFamily="34" charset="0"/>
                <a:cs typeface="Tahoma" pitchFamily="34" charset="0"/>
              </a:rPr>
              <a:t>Psilosibin/Psilosin mantarları</a:t>
            </a:r>
            <a:endParaRPr lang="tr-TR" sz="4400">
              <a:solidFill>
                <a:srgbClr val="FFFF00"/>
              </a:solidFill>
              <a:cs typeface="Arial" panose="020B0604020202020204" pitchFamily="34" charset="0"/>
            </a:endParaRPr>
          </a:p>
        </p:txBody>
      </p:sp>
    </p:spTree>
    <p:extLst>
      <p:ext uri="{BB962C8B-B14F-4D97-AF65-F5344CB8AC3E}">
        <p14:creationId xmlns:p14="http://schemas.microsoft.com/office/powerpoint/2010/main" val="2227394000"/>
      </p:ext>
    </p:extLst>
  </p:cSld>
  <p:clrMapOvr>
    <a:masterClrMapping/>
  </p:clrMapOvr>
  <p:transition>
    <p:random/>
    <p:sndAc>
      <p:stSnd>
        <p:snd r:embed="rId3" name="WHOO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1708150" y="1484313"/>
            <a:ext cx="7772400" cy="1879600"/>
          </a:xfrm>
        </p:spPr>
        <p:txBody>
          <a:bodyPr/>
          <a:lstStyle/>
          <a:p>
            <a:pPr>
              <a:defRPr/>
            </a:pPr>
            <a:r>
              <a:rPr lang="tr-TR" dirty="0" smtClean="0"/>
              <a:t>Hofmann, LSD’yi ilk sentezleyen, keşfeden, tadına bakan ve halüsinojik özelliklerini öğrenen kişidir.</a:t>
            </a:r>
            <a:endParaRPr lang="tr-TR" dirty="0"/>
          </a:p>
        </p:txBody>
      </p:sp>
      <p:sp>
        <p:nvSpPr>
          <p:cNvPr id="4433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6C11565-E3F0-4D80-842D-09328F275F4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73766061"/>
      </p:ext>
    </p:extLst>
  </p:cSld>
  <p:clrMapOvr>
    <a:masterClrMapping/>
  </p:clrMapOvr>
  <p:transition>
    <p:random/>
    <p:sndAc>
      <p:stSnd>
        <p:snd r:embed="rId3" name="WHOOSH.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1774826" y="476250"/>
            <a:ext cx="8893175" cy="649288"/>
          </a:xfrm>
        </p:spPr>
        <p:txBody>
          <a:bodyPr/>
          <a:lstStyle/>
          <a:p>
            <a:pPr eaLnBrk="1" hangingPunct="1">
              <a:defRPr/>
            </a:pPr>
            <a:r>
              <a:rPr lang="tr-TR" sz="3200" b="1"/>
              <a:t>DMT</a:t>
            </a:r>
            <a:r>
              <a:rPr lang="tr-TR" sz="3200"/>
              <a:t> (Dimetil triptamin), </a:t>
            </a:r>
            <a:r>
              <a:rPr lang="tr-TR" sz="3200" b="1"/>
              <a:t>DET</a:t>
            </a:r>
            <a:r>
              <a:rPr lang="tr-TR" sz="3200"/>
              <a:t> (Dietil triptamin) </a:t>
            </a:r>
            <a:endParaRPr lang="en-US" sz="3200"/>
          </a:p>
        </p:txBody>
      </p:sp>
      <p:sp>
        <p:nvSpPr>
          <p:cNvPr id="171011" name="Rectangle 3"/>
          <p:cNvSpPr>
            <a:spLocks noGrp="1" noChangeArrowheads="1"/>
          </p:cNvSpPr>
          <p:nvPr>
            <p:ph idx="1"/>
          </p:nvPr>
        </p:nvSpPr>
        <p:spPr/>
        <p:txBody>
          <a:bodyPr/>
          <a:lstStyle/>
          <a:p>
            <a:pPr algn="just" eaLnBrk="1" hangingPunct="1">
              <a:lnSpc>
                <a:spcPct val="80000"/>
              </a:lnSpc>
              <a:defRPr/>
            </a:pPr>
            <a:r>
              <a:rPr lang="tr-TR" sz="2800" dirty="0"/>
              <a:t>Sentetik psilosibin türevleri.</a:t>
            </a:r>
          </a:p>
          <a:p>
            <a:pPr algn="just" eaLnBrk="1" hangingPunct="1">
              <a:lnSpc>
                <a:spcPct val="80000"/>
              </a:lnSpc>
              <a:defRPr/>
            </a:pPr>
            <a:endParaRPr lang="tr-TR" sz="2800" dirty="0"/>
          </a:p>
          <a:p>
            <a:pPr algn="just" eaLnBrk="1" hangingPunct="1">
              <a:lnSpc>
                <a:spcPct val="80000"/>
              </a:lnSpc>
              <a:defRPr/>
            </a:pPr>
            <a:r>
              <a:rPr lang="tr-TR" sz="2800" dirty="0"/>
              <a:t>Her ikisi de kullananlarda kuvvetli halüsinojenik etki meydana getirirler</a:t>
            </a:r>
            <a:r>
              <a:rPr lang="tr-TR" sz="2800" dirty="0"/>
              <a:t>.</a:t>
            </a:r>
            <a:endParaRPr lang="tr-TR" sz="2800" dirty="0"/>
          </a:p>
          <a:p>
            <a:pPr algn="just" eaLnBrk="1" hangingPunct="1">
              <a:lnSpc>
                <a:spcPct val="80000"/>
              </a:lnSpc>
              <a:defRPr/>
            </a:pPr>
            <a:endParaRPr lang="tr-TR" sz="2800" dirty="0"/>
          </a:p>
          <a:p>
            <a:pPr algn="just" eaLnBrk="1" hangingPunct="1">
              <a:lnSpc>
                <a:spcPct val="80000"/>
              </a:lnSpc>
              <a:defRPr/>
            </a:pPr>
            <a:r>
              <a:rPr lang="tr-TR" sz="2800" dirty="0"/>
              <a:t>DMT burun boşluğuna konularak çekilen Güney Amerika'da yetişen </a:t>
            </a:r>
            <a:r>
              <a:rPr lang="tr-TR" sz="2800" i="1" dirty="0"/>
              <a:t>Piptadenia peregrina</a:t>
            </a:r>
            <a:r>
              <a:rPr lang="tr-TR" sz="2800" dirty="0"/>
              <a:t> </a:t>
            </a:r>
            <a:r>
              <a:rPr lang="tr-TR" sz="2800" dirty="0"/>
              <a:t>(</a:t>
            </a:r>
            <a:r>
              <a:rPr lang="tr-TR" sz="2800" i="1" dirty="0">
                <a:effectLst/>
              </a:rPr>
              <a:t>Anadenanthera peregrina</a:t>
            </a:r>
            <a:r>
              <a:rPr lang="tr-TR" sz="2800" dirty="0"/>
              <a:t>) bitkisinin başlıca aktif maddesidir. Burna çekerek kullanılır.</a:t>
            </a:r>
          </a:p>
        </p:txBody>
      </p:sp>
      <p:sp>
        <p:nvSpPr>
          <p:cNvPr id="50893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170E8E4-298D-4C05-AE96-C2A28DF8A27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68042089"/>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mtClean="0">
                <a:solidFill>
                  <a:srgbClr val="FFC000"/>
                </a:solidFill>
              </a:rPr>
              <a:t>LSD</a:t>
            </a:r>
            <a:endParaRPr lang="tr-TR" dirty="0">
              <a:solidFill>
                <a:srgbClr val="FFC000"/>
              </a:solidFill>
            </a:endParaRPr>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tr-TR" dirty="0" smtClean="0"/>
              <a:t>1947 </a:t>
            </a:r>
            <a:r>
              <a:rPr lang="tr-TR" dirty="0" smtClean="0">
                <a:sym typeface="Wingdings" pitchFamily="2" charset="2"/>
              </a:rPr>
              <a:t> İlaç olarak piyasaya sürüldü (psikiyatrik kullanım amaçlı).</a:t>
            </a:r>
          </a:p>
          <a:p>
            <a:pPr>
              <a:buFont typeface="Wingdings" panose="05000000000000000000" pitchFamily="2" charset="2"/>
              <a:buChar char="Ø"/>
              <a:defRPr/>
            </a:pPr>
            <a:r>
              <a:rPr lang="tr-TR" dirty="0" smtClean="0">
                <a:sym typeface="Wingdings" pitchFamily="2" charset="2"/>
              </a:rPr>
              <a:t>1950ler  CIA kimyasal silah ve akıl kontrolü olarak kullanılabilme çalışmaları</a:t>
            </a:r>
          </a:p>
          <a:p>
            <a:pPr>
              <a:buFont typeface="Wingdings" panose="05000000000000000000" pitchFamily="2" charset="2"/>
              <a:buChar char="Ø"/>
              <a:defRPr/>
            </a:pPr>
            <a:r>
              <a:rPr lang="tr-TR" dirty="0" smtClean="0">
                <a:sym typeface="Wingdings" pitchFamily="2" charset="2"/>
              </a:rPr>
              <a:t>1960lar  Eğlence amaçlı kullanımda artış ve yasaklanma</a:t>
            </a:r>
            <a:endParaRPr lang="tr-TR" dirty="0"/>
          </a:p>
        </p:txBody>
      </p:sp>
      <p:sp>
        <p:nvSpPr>
          <p:cNvPr id="4454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D1BBFA4-9AEC-401A-B786-16A24E529EB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08973877"/>
      </p:ext>
    </p:extLst>
  </p:cSld>
  <p:clrMapOvr>
    <a:masterClrMapping/>
  </p:clrMapOvr>
  <p:transition>
    <p:random/>
    <p:sndAc>
      <p:stSnd>
        <p:snd r:embed="rId3" name="WHOOSH.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Grp="1" noChangeArrowheads="1"/>
          </p:cNvSpPr>
          <p:nvPr>
            <p:ph idx="1"/>
          </p:nvPr>
        </p:nvSpPr>
        <p:spPr>
          <a:xfrm>
            <a:off x="1774825" y="692150"/>
            <a:ext cx="8713788" cy="5403850"/>
          </a:xfrm>
        </p:spPr>
        <p:txBody>
          <a:bodyPr/>
          <a:lstStyle/>
          <a:p>
            <a:pPr algn="just" eaLnBrk="1" hangingPunct="1">
              <a:defRPr/>
            </a:pPr>
            <a:r>
              <a:rPr lang="tr-TR" sz="2800" dirty="0"/>
              <a:t>Görme, duyma, dokunma, vücut imajı ve zaman duygusu değişir. Renkler daha şiddetli veya değişik, şekil ve uzay kavramları bozulmuş, cisimler sallanıyor gibi, iki boyutlu şekiller üç boyutlu gibi ve cansız cisimler hisleri varmış gibi algılanır. </a:t>
            </a:r>
            <a:r>
              <a:rPr lang="tr-TR" sz="2800" dirty="0"/>
              <a:t>Değişik renkler görülür</a:t>
            </a:r>
            <a:r>
              <a:rPr lang="tr-TR" sz="2800" dirty="0"/>
              <a:t>.</a:t>
            </a:r>
          </a:p>
        </p:txBody>
      </p:sp>
      <p:sp>
        <p:nvSpPr>
          <p:cNvPr id="44749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7756DE4-54E3-4CF3-A6AC-1971580B34C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447492" name="AutoShape 5" descr="data:image/jpeg;base64,/9j/4AAQSkZJRgABAQAAAQABAAD/2wCEAAkGBhQSERUUExQWFRUWGB0ZGBgYGCIcHhocGxccHB8gHB4aHSghGiIjHBgdHy8gJCcpLCwsHx8xNTAqNSYrLCkBCQoKDgwOGg8PGiwcHBwsKSkpKSkpLCkpKSwpKSwpKSwpKSksKSksKSwpLCkpKSksKSksKSwpLCwpKSkpKSkpKf/AABEIAMIBAwMBIgACEQEDEQH/xAAcAAACAgMBAQAAAAAAAAAAAAAEBQMGAAECBwj/xABIEAACAgAEAwYDBQQIBAQHAQABAgMRAAQSIQUxQQYTIlFhcTKBkRQjQqGxB1JiwRUzcoKS0eHwJEOislNzg8IXY3ST0+LxFv/EABgBAQEBAQEAAAAAAAAAAAAAAAABAgME/8QAHREBAAIDAQEBAQAAAAAAAAAAAAERAiExcUFhMv/aAAwDAQACEQMRAD8Aon9CQxn/AIgyr/5fi/XA8mXyuxjeUb1br/lhtlO0irzUX1sj+YwTG8E/ilRPQlwN/wC4R+mArkmZYECOXXvQv/Jhh1w3OZlwUKRut6mINHbqemJ/6FyuolZXAB2C038rwFm5AW7qIoL5ayyE/wAsAc3EoAdTxSpzpv8AUj9MayWejdwyvGWO1MKbl6Wp+gwujyBiIDF2NHaPxL86542MxJMQiLE98rjVSKPmRt9cA+zGWzOgSDZRyAojc+Qa/qMQZPPZhzRjCD9/QRt5krz+YwrzHDc7CA2lwANtLhwN/c1jeT7WZ8GlmLE/hNE7enMcsBe8rl5crGJSZt9x3ZJB9wBf8sKs72yMwIn8SjbZgrexACk4Q5viWYL6813ik195GwoDypCK9rvDzIZmJwFieKYnapqBPn/WAg/PAD5fMQyXU2aQAfCu49BdEgepxLkuDvmDpy6xyk/+Ium6/iNL9MMj2PLqWZ4ss5Oyg0D81JB9rrC2fiOYyYMaqpB/EVOl/XpX1vEBGY7LyqNOYiaJOrQkyL9Af88Qr+z+NhrjnIQcvAT9VIDDEo7YOoDTaVH8L7H/ABeP5XgHNduRIbhCj3kAPyBo/ngrDwaOI3PGZUH4kJoe6tv/ADw3yfbpY10wuqgcldCG/Pc4qOb42zH71iT+6WCr9aF/XETZsy7aYvd/FX9/n9bwFo4v21R6aWMS/wAVBa9gRt72cVPi/EYm3ilJvmj1t87s/njtOFIT4u5lv8QkKAe1HS35YJXsIK1NJEL5Irg/W+fyOAryh32NAHz2H+WJpez7kakIP8IYEn1AF3h2ezKKLV4SRzVpKr+6as/PFh4GGA0nuip5EJpF+R1WR8qvzwHny8FdhtbMOaqCCv8AaBF4li7N5npG3oPhPyuser5PjKQm5IYx07yI95t5GwSuJJ+1GVXxxNpH4vxr62OQ9sBSOHdhXmFzSEeWkGSj5SaBQPzxJmOwoia+9Yjr4Nh7g70R7YuB7QQkCSKTTy3TSvpuKo/TCvinbYNaa1Ljk2mmsedjSflWKhPJwdI1HeFGXaiK5exbf9cMeF9oMtl2Co5X0GpbBG4Ia/qCfbFcz3aoaiJY0u/ijNMPcNY9dsRL2yJXQVDAfCxVGNfNbwF8fOZKWm++DXRZJAPqqjevbCvP8aXu9pXkUNuLFgjkdt8IcnnMvIdTSGK+fdkAg1z0nf02wLnXgR7WZi3UlaJ9zy+dDAF51O8FmNmU9dNN6EMRjF7LJImpXkIIs6iNiPOhQ+uOuHcfdFoNqUebr1/i/wBMN+H8VSQ2KjlQGiCrar6EAUeeAqOa4WYdmK+d6tXPy08sD3lmH3gIPmi6frZrFz4vxDKsmjMeBifCVUi/UafXCLPdmlVBJl271SLp2AO3MBa1fLAK1gyX/izfQYzHTZoA13UX+B/88awEeZ4K6glZUI6AEC/zr88LBA98yD/vyxbZOwSKbaVgKu9H+Rr88BLwB1ciOQ2OrChXvZwFZ+zn/wDmOo9Q3Vji6y8AKrqYZWU0L8TKR89gcAL2f1fhRN6tZAw+VtgE2Sdgedeewr8iD+WHOQ4grEKyxn6sfkpwdJ2DZgCk2sdQPi9Nrr88ak/ZxnhY7qWuZBAG3r4sA4ya5dQP+GkLX0lIv+4Qor0BxZJs5EIfFlEdzWwjIe9ttbEj6Yoa9mc1BWtJ0HkY+8H5DywxynGzDTM0CkdAGjf6ACvrgLvw7gsZppGmywr4GjV0PufED9MMM9wTI6dbxQOAOca92T76WC/kcVPg/bt2kpJXLk2QoD0PUsR9BiTjnaSSR/CJ326IhuvMJ0vEUVmtZH3YhSIXUWlSfqSDfqAcBjic6WseVzAY9dZK/JWbTX93FazHG01VMStc9DspH9pCeeMm7axINMLSEdSGv6hwfyIwCPj0GuQvKXDXue7AA9yh0k/LCx+Eq9kTox6A2CfmRt88XHKdocpfiy5djzbRp9/x2fnhtl+F8MnGqRkR63WyD7UCAPfAeZycJniB2cDrV1+WBo8vZ3bTfU3/AC3x63kOzGR1fdrKx/Cy0VvpRDkj3sY64txGGBu7zSRS7bFozdeRetR9wcB5WkCqavvD5qxA+dgYIyuckhPhfTf71H6Eg/lizyR8PlbbTluv3cpa/wD7tlfa8Nsj2N4ZKvg4kYQdjrVRZ8uYBwFXXMwNT9+0cw66QR8mBX6EYFz3FWkH3sayDpIoCn56DX1xas1+zGJbfL8Sy0mn1Ct+pGFE/ZrOrbrFmGWt3RKFefgNMPXAVkcQcfAzL6gnl6i6OIjmpNRPeNZ63zxYslwdsy+iMB5egPg5dOQDH54s/AuwbysFnEFA+JWYo23TbccjgPMVY3Z3PndfphjBMXADuCP3Tq6ewN+5x6rnP2V5JWrvJ0LDa1VkPsV1HFdm7Aw/8uaTXdVGoYEf33VlPpRwCTK8BLLcUsOg81Y0yi/IknE3EuywjjLDMxMegUqb9B4ib9DWC8/+zTSNX2mBQaoSvpbf0/1xDH2bmgc13UwA595sRy2vcc8VFTIa9Jpd/wAS/wCzjmXWteI+lH/XHpSdjWzfxRQx0NmRmdhXmoYmr61hJm/2dTo5XS48m0jS397V4fngKaqsQRq58wccnKkEXt88WTiXZDMw2JEkWtxY2YejKSDgRcpGVBExUnZlbaj8uY+WAjh4e5TwnXH12uv1w6ynDPCCItZ6hSQSPQm1b6XgHhknd3pKSAdKu78j/php9qABdY2Urz0ry257HfAM4ky+kaoZrr0/ktY3gXLftEKoAXO224W9vOzjMAw4tx2GVhqd6r8LaOXLYDy6+uFnfRMwLMxQdA4J9Of88U2XMkg+J/TUQf5DHWmZ1F8rr4R+owF1bicPJ1C+3M+t7AYLi48t6E8QA2Kquke5K/8AuxRBw2Qf8xAD52v/AHLWOXnIJC+MDqdJHy5YD2PIdsIgArv3e+7FbPyrasMR2tUBlEoKnmdhdcuePDszmYSgoFSB06nzNkgfTADZh22R5D6av9cB7vB21jX/AJaFvPYEet79cB5/tNDLaywwSL+HUos+7VjxkZaUD4mF9LJ/S8RrFMp2Lg/P+eIr1vMQZF4qOXAo/BExWz+d/KsUziuXMR+6+1QDoG1BfTz/AJ4UZVs2vJJWHM2rV+mGmS485Ya+9G+wWXbbzUgnADZeGUsQY2zRH8RKj8rvGsxlsvdSxtE38L6vyIofXFyn4tI4Co8IDcxLEjj/AKADt63gVeDxhrmfJMTyEY0MR5+IaR+eAr/DexH2jeKQN5ALqb56W/TBDfs8zY2IKqvMyB1UfIr/AJ4tWQ7DQTMGWSSFujFtaj2KFD9MWHKfs1nUXJm55hyClpFHzrW3z2+eA88yfZGNiFOdgeS/hS5AAPNdIY/LF44DJ9mGmXK3GNtXeBY2/wDTkDbn1OD+M9lZHXumyhkrk0U8bEf2hOikfU4qWa7ITZbxr36L1Pdxyf8AVErL8t8Bel7W5aNSi5M7myIoQ6/3moX70cBp2eyk9yPkAobezJqr3jXSy+y4qcHa1Yoz/wAZmNQ5qVZL9tDqPmRfphXmu0jZg2FzLeqT0fnsdR/tYD1HIcCyMJVzFAh81iK37hnb898EvxjhsZ1JHFqvmqrsfUDljxfMSZyxobMqvK3o/wDaAPqTjTDMEeLN5dm/dkWmHpZj/ngPYx27gZSFEdjelbSQfY7g4VZ3tBHIpM0kig7+I7D+8lH53jxyd5AfvGL1t4dJHt49x9MTcM46YDtKyg81oMPoKX8sB6OnF8vHRMkske+kpP3g9m2DD2Jw14XxLhs0ZWSMAXtsdQ+fM++PLM9nu/BZYG/8yMKv1ANHCNshOLJ1JXI6Tv7Mq1+eA9on4jDlrWKUPH0V1UsLP8S745yPbFY31JpAIo6QAAfn+gx4ksM55GQ15WccTxzCtese9j9cB703boyeEhXJPhPKvWxgR+OM0u6oxFAKas31sXq5Y8ayM86OKdxfUPX5jFzyzRSqPtDyxuB/WLKK5/isah+eKix9pu1yxrXcmroqU8A26EAUcUGfOxSsSkWliCK3G/vvhy6z2TBnIZxdabMj0PMFQTXsMb4dw+XNPokRGvchFVSPXSw1b7csBR543V7NofU0R88MOFyNIQAHkPVdZJI9qAOLPxD9n+k+EsB+K4j4OdaiOhNb4HzXYuTLlJEIlB3uKYLX/uH1vAJpezzWahYD5/54zDeVgpIaLMWOdTahfoQ2+MwFj4X2dnno98qn/wAxS/vRUGq8sc8RUodLCMgGtTmQE11+Jq1VijDtSu2lXWv3XYcv72N5vtQJKJMgbzYhh/2g38zgDuM8fcGhAUU8iDdgfIfnhPN2klI0+JR8v8sRiVpTTT8uRZiK26DG0ikV6V2PqN/pYwAtBjbiU+4B/XDHJnJ6qkV6870n6aq/TBOUM1/1kl+QRSfybbDrIcOdAJJIZHB3PiIJG/TUOfviBflON8PjDAZXWb2Y+IivK2w1yn7UREKSAixV9R7eLGzm8vIy95HIi9SwsUPXuzf1xvNjhkR+EODvv4T6jwtf0wVF/wDFWYHwahdfG5rbHZ7TrmD3mYhjlA2Ve8hA+jEE4a8K/aJlMuAsOWjUVue7ZrPubN4Hz3baKQkvAKJ5mIL+ZXfAKP6cyZJ1cOGkbWoG3+GgcQv2lyoPgilj9FES/mE1fmcWTK9o8oV1CCDSOlBLPuKJxN/8R8gF0/YEPmCiyA/Mj+eAW8I7ZkECGeWInb7yRv1Lso/w4u+S4NnsxUgzGWlav+bGXX/ElHFTPb/hp58OgHqIqP5YP4b2y4ex8Aky56BJGjF/O8BdOH8H4lH42ky1/u95mNNegZyF/wAOG0jMVuTMPG/lEysPkGT+WPP89mc6+8eZAjPwqVaVq/8ASjv63hDJwriMlhTO1/uS6CfaOQA/SsCl27S9rHyy0S2ZB3+Bkb8qUe+KTmf2pO/OAiuWlgT9Qbww4f2Y4gu6T55GHMSQGh8+8KnE0vEM5l3BmzEslc9McbqR5NVMp9KvECLMftGnUU0c0Y9f/wBqwrftOk1h8xPGT5Rx1f8AaBBXF/8A6WyDIJGLgb+F81IFB60gJA9thhfJ2tySGrmkTkB4HX0vwMT87xRS1zOSAPfmbMHpbcvUMrEH2NYifiHDQPDk5CfNpG/QMMWriHGeGuC32AWeumQf9mkD5Yh4Z2hyYddEEcdcm02fmzWcAjj7T5AJp+woK5EgE/4i1/XDTJdtZ6CQKioPhX7QqAAehNA4ZZ79oMEZ8UUcm+52J/L9cLM1+0HJstDJR/3o1P5hQfrgN539pEoQq8Tob5rpKmvI1R+WFC9s4iPvct3p6aqI+Y88Mcp+0PLoNK5aID1j1c/e6+mHnD4crOuoQROGs+CMAj5Eg/S8BR5c/lJmGjLNG18k0mx1oPYw2y3ZdpGHdaV6gvUbV5HuxX1IwNxLhoDsEXR+6Kce1akr86xAchxCMhTFIwbYeHnt0I+uAetl8zl0+6ziK97pqa+u4vUp8tiMCNnppCGfuZm/FsytQ22IauXphPmOFOPilkiZdmWQaSt9NyCcLco5Vv62RaPMEc798VFwXtCMsmgPKinmoZgVPluaI9xivSdqpyx0M72dhd/pvgxO0rFfvZ3mrkCQBQ5dN8CZjjcbktokF7Xqbb23wEQ7WSjYpv6jf88ZjF4zHXOQ/wB7/NcZgF0Mdb6FP9pf/wBsN4xKqahJEtdO6rmfMisEvwbUmpGjU7E3Kl/IaAcLMxKYzpaRq8lex+S1gCzHOR4sxDp6mwefp/pjeaykKrQzGXdh/wDK0n8+eIsv2ho0Iy39trHLyr8sMsx2kkkUAQRoCdyIzz+Sj9cAric14ZolP8KV+Yww+1yJWvNqK6HUP87wnzkUmrdm38wRjrJ5BTzJ/wABN+tshxFWrh/aiONtRzJs8wJNq+cf6Ya53thlzQij7w10Ktv9R+Ywhy3Z4Mtq+g8/ij/OowcCZ544hXeBv/UVvqvdbYCXjPaiZ3IRXjH7oRT+lV7YHy/fyEgPLv5RA8/7L3geDMKdlEh8tAX/APHthzkeIyoR4Mx50zmveli/ngIeGdnQzeKTKFuWmXUWPuGYV9cG5jg7QNXe8OQ870A/ybDaHtS6xkCOtR3DBpforAV74X5ric8rAXFGL5jLlT5blVIwB8GdcpbcSywbpogv8zp/TBpaWWOmzeWkUc2kgD17DRt9TgaHsxIVJbM2tXYcr9NSMP0wNmOHZKNP60F+vihc37dyW+eIrk5aFdxn+HA//TUfnth1wDiumQD7flmXyhd4ifqpX8sK8hEmk92s730RVo/IZcD88MVhOnSYczXUMsf69wx/LAWvP8U7oWDnWHmkoYXXmwv5DC+X9pcgAT7LmGB2DP4L/vHSMKIMoy+JFmWuVFR0HllcNoO0baAmqZXHVxKw+fdFf+0YqKxx3i0rMGPeQKf38vE3/WZReIpctmNIaPPwMjDYkBfyBNHpzxbM5m84oXVnMoiMPxiRjXrqo/K8U3iBj1lnzEMide4eiD5hXRr36YigZ8sGBvOZZmvkTIL9wjEfKsApwwO1B8lZNeGHV/3AYPkUVzzLA7i9tvT7k3hbPlwG8UcvvpW/ziBOAMWBYSB9sysTDr3Gkj2K3jTcYFkfb4DtRYx6r/6FI+uI4YlVTSyAH1Cn5/cn9cDP4iAY5aHMrpbb2MQvFQSnBp51LJLl5VH4jCN/S6NYDy8Yj2khLG/+QKPrY3P5YL+yRRgvFMo2+GSkYH2jpsZmOKSNuuZiBXloMhJvyBPywG5uPErphXMBb3Bl5kjqrAA454Z2tZWYM0qmiPwkj03ZdsDntBO6iOUuQDtp1g7e9gfS8KZl8R2kI99/zTAMuJ56RjqObHiO6+X1JHyvCuNNXxZhB7rf6Y7RNWx7xV6XR/ReWOMxBpsujGuvT53Hiol0yFP6xCoN6vEvyra8QQpGwIM8S9fEpO/54J4f3RDFiY/JgyfmKF44fLB7KSj5i7/wrgBO4j/8aH/7Z/yxmOzD/Ch9dDD+WMwHaZCPcliD0Dq35EA3iaAbWI2cD4qOn5c+XrWO4ZgrVuzNekiq6jbWLHnz+XLAzPvqXSxNcxt68/cYCSNUJJWoj0Be+vy+tYnSSaAjUQD+Hwa7PucY8ieAqTWrkeV18JFdemOUzN3Z0gnkvTehd7Vt0wBsxM0a2+ph+BYtJH94ADf1woGXVTuC/nbAf+7+WDpHUkhQEIO21egvnV86+nPHfeq6EjwsF1Nt68xZN4imcXD0SIO0SoCLDLJd+W1YTBDK/Kh02ZtvqMGNng66SaVfgO5J28iaF1/pjrv1AISrI5/v0edbi+djpgCssxjWjL0uigPt8TfyxP3s8ylV2XmSdCiuv+xgdJ08OkgNsNXkfTeuuJEzSuCSfFuDqOq68vL5DAd5LJxAXIGkrykZx/0ih9cE/YkJBWFIv7RY38iR+uNx5pBVHSgNG/5gDrvuQcERZlASAaUk6qO4r26elYg6g4brFB9+gWOh9TIP1w14b30QLRtuNjZVvytv1wL9qQsdRBFCuR6c9+W+GeXzC0RYO10Nga/U4KOy00jtrkJ3/cGkn5srYPg4LHfwsbHJ5Xb/ALDjrh0y0Kbb/fn/AKYsmQgDeR26gb/ljTEyq03ZZeelQeY03/7pBhVneDFbBUOOvh0n62Rj0nM5EAYQ52bTfi6dawtFLyiPC1xPX/y5dX5EnScTZvMtKtMzo91oZ6U+w00frgviGcQ2CEN9QKP5YSS55QKV6HkaZedf7o4ktwVcR4U0Z3Br+0xI+SsNvlhDn8tuDpHOuRv82xdo+0dCmCsBtXOr6b8vzxWuLOgYtGfCd9J/DR6eY6Yio85w8pGm1ltxY8/kQd/XHeR4X3K6zs53FMV29w1flhzLxeFWLsNZACxoOgAqyeS2b9fLCLP8RMrW7gDmETkBfmefPFRBm+KOTeph6g1y+VH3OFuZjdvEQWH75sfocMVzSgjSBZ5Enf8A388QyZ0fEGrY8hV0eW9n/LbACNw4sBuDe3iBUf4iTjn7KEFhgrD8IAa/nq3+mJ5J1vfe9rJv5HyO+2ODmKBFgUTfKhXLzsgkbC8BBLl1aqjBI3bc3XnWNSzyNspbSu9E/wC+mJWnFMt7LWknl7+nliIyKbHIDoeleXPUL3qsVGZoMyglxZ/CTR/X+QxFFlwRps6zzUC/5i/leJllBK3yAGn58yP3RfXl6Y4EuokE22+ljuDQJ67k9MAMcpXMf9BxmDo5hQ8JbbmC/wDIYzAADh2Ohw3Dtst4wlgFiQPKmXUjeqmyprlQ5ViPbSG6MCwvevFp0mubCg1dQKFAnFQqHDMdLwvDgxfFXRigFg21KFFjpYLluVWt3z2AOYuhdeZqgB6sSCSOgJPlQKhwrHY4Rhqdl1V+BnFdQKArzF2AfLnR3wQI96sWNvmqlvkGDab6FR0F4BMOD4lXgmG8RGx6EqN9tySSPIbAC+W3yxLGK59NOr0JLKduh3DAHy8tsAoTgWCI+AYbrtV7Gia67MBQvnsNQ9yPI4KiG+/Q0fezy8wb+QHnuVIUR9nsFxdmhhvC21+VavT4Rv8AMX6g4NhNGj05+1nf1/Dv6dMSlsni7LjDTJ9lheGWWk2HX/P/AFPXlRwxykv+Xz9fLbr1xYhLa4b2eArFv4VltGFEE9da8/5fnvhlHnQPrizDNmeb3WsVXifCA14cycQ/y+fl7+nX0wDmM0T73pHv/pzOEQTKm5/s0D0wlzHZcYvGYmvl1Jr13AA/LCvMS+Xr/wBJ3+YFenzwmGolS5uzIwJJ2cH+/wDfri3TS7XzH/dfwgepP0Fk4Cm8upD166E3PoC5NdAAN9sZpbVSXs+MDPwHFqmcGzyFB76BG6+wO1+VVZ2wK43rkfX1o/QAar2HTmTi0istwTETcFxYXIq+QKavYMxRR6mjq9NugxEy2dPJjrFeRHL+ded+mArzcIxweE4fE3RA2Y7D2J1L8tR8XI0Ks8oyB7j4gf3gGOr1FigB5WeZwUibheIzwzDtjtv0r6lmseuzdOu9gbY4Y0G2HgIDH16cud0Ca66q2OwJTw3Gjw3DmQc1rcK1XtvpGm99vxGv4utY01attr5enUWOZokiuZFctyQSnIDqcZhxHk1YWZAn8JViRW25XY8umNYCfnmEhYk6Y9ClG0VdtR1gADfxAbc8c5Pxd9Ex0uTqVr0xhl/Eb5tWwa7354j4BJbuDoKkb6yEaia8Jba9+g6g8hjnIyFJyqApG5oiQFhv01KDtewNb7YqJ4blW0oSRDXJq2Vh/CNhZ61z63iXIzq1y1cCE3Ex+Akbla8XqNjgTMExzOIhSP8AEisGBFWedGvl54m4tJpJbLlVjNB1QuquQa3WT59QOeA7gI7l3ZiUJFSDcqRWxA3qutYnlkKwRuaAFqsijUhurDEG058q64gzDDSvcPoOkNIunShIH8LMH3FXtz6dOo5S0QaPwt+JQFK7HqAdQ2o/XEVP3gjK6q7uQXqNlAf3lcAk+W4HXEkh3ZHsA7pJp+Pbwix4KPPmuIOEvHOjKGaKe/AFUsj8huoFqbvqf8+8hxNQDHNccgH7thjV38SgWBz35+mCDFYtaN4XvkfgO3MHVWq+us+2J45ASIz8S7gGldjXIE0rjry+eAklaBmXMJJGHBo6FdSL5+MLp9wx2PpeO4ZtCnWjPEx1KYiJAQeWpHL6K22HqL2wDTLODrXV47tkZQrDblpbmf7JxO+cQ04IF0GFeIf+n8R99+eFST1GLRZYzelUcKVu9mjl1b7DZVG+DFdu7CMqS1uFNxNGNxuGXQ34arT7YBunELbSWTUR4aGoih+MCyteRGJ4OIg/CQ2mtakEhvIqQSdtv3cK45XEYSg7ty7wFXTn8GjUhHLp8hWJftTaQg8TDoyhnPTwspIUA9TGp9cA7hz9x6gxOprICA6a2p/EVHuCGwwGeUHnsw2aqsj9wm7PS2+uK4M4WZdNg6boM0jbdGaM61B9VUe9YLyWfMj+EBtjyCyRr/aeJlk6/iD+2LaUeyZ+tzsw53Q0r5kk1Z8wT7YilzwLqt7kHTqUklf4Rszk+gr0wkyeZ1tpUqUU3qsd3YB1HQwEhI6FByxBDn6aQyEJYpTJYLVyCwkqxvpZO+FlDc1nVaOR7UBXF3vpUGvHW3ppGn1vAucmBkK6gDLTxWhPiH4iD5VyIAHngQZy4fEix1ZjUrrdzdADYJH76ztvgTOZxu7Bod+5ACKl2tficLzFEVqI3+eIqRuIKNcliorF1/zjsXG/iPot++IDIuuMM3KM7lRRZhewGyt9T6HEeYz5AiRPEQfEGXUt3+BNTchfOuQxtc84zFqrsWBAB0tJY2oNTd2PZRuevPAcszMIhpYyqSO7KklF595ICLc+WygYGmZSsmkkog0q55SMx8etrpRz2NnyxqJnVJcuq63mNnQxZlsj43G52O4IHXbHOdVi0OTpS0ZJCigu11qDGrNfu2PmBiiHPyWsx6EKirvsFIOy3ZXrbY1nDqkHiW5VDLpOwcCrLCgT/CN98S59HfMSRk68wVAY8gFXah3jIOoFUflWAMw4dVMSeGLZzQHv4aWt9tiTzxBzmp1aNwSAgpZKFEMDvXoT0NY5z0+pX1UXOnw/h0AdOQJrfazjMxmUBDKn3RO/Vud2VJ23vr5YjlnBlCGmT8H4gvOrA2G2CpZ5NcrAFmDxjfy0gUpFeKunI4hWW40atjYfyHRSp3Kn0IrljiLijiZnamlHws/iB5fCOQ6jcEC8cRZmRGI0eKU08bqKt9xpU7HmCPDtt54qJ1QgrHRDnzFu46beKjv6e+IkNArRqzqUbuOvjAJbTQ5E4hjDFTG245xhjsLaiabZfM1Rrf3mjR5HAJ1SKAAvQgMeTHwnbxVuDfvgO+4PR1UdAJUAHsCbHtjeAczEGdmkcK5J1ACqPL8C6fpjMBNwOJpJljvTrcKNQYc/ZSBz/PlWIuMJ3UirqBHxA9KuvwAbgg2N8OuA8NMq1HNErFmBRZApUAbMdmDKdtwSR1IGFOZ4POsp7yKYUd3Re93A28S0COXI7eWIpl9llEfenu5W+Cy9MLTb4l28J2N1sRzwFw3u5QwVnh8K34bU2QoshlIG9n261ghRlHiFzskxSirpssl9SSbQ8uhHUYDyvDu7bUe5zHwkaJ1PI2wOqviG1jl64qCnzhh+5JSdCzBu5YNy2tbVgARy339MFLl4l1PBOY5NVGOjuK1c4mFCwFIC7HzGOeK5GGSMMIsxG+pj+GVKPIVGd9PQ0PXEmTWTLoFMaSRsgVg8E8d02oG9Far2J5ECiDiCLh3EIJGvMDu5Q6sGjVXbeybXQSaPr88ZPndEqd4S+X8IIkBDgM1nZWtiOYO1460xrIJ4wYDqLARSr4WIompo1CqRtV/LEn9LkosTyRyxgBQsghY6VvSCUzCsQt7eXIbYKmmyglQS5WOWPSNRLEFNKMFcgAXQJUHyJr1xBls7GT3XdETmw5ZhzFlgFfWGFVXI2Dz5CfKZEqweK1RSTccki1Y3oI8mmwN+d4lzTl1OrVIvUvGDXkLfJ3+e+COpOGy5VV72IyR2CritAJUk0EYk3tXIWKwVkGRgXWeN2AopI3dkakvk5XXTc/I+YwHkEOrTCqoTtpQOjf4h3Yvb0wxTh80jhNLlxa/eHWwNXQ1Zk31NEDpgJcjCSGWZJoyygqoVpIDtYIWIMD9et3iSpVomJJ4rIUIhXuz6po1ijsbB9uhUZzTEQJoxZogsiaiKoi1ervmNz54YZLJEJeV0yACi6q7kEfCVMS7WbBazyrAT5fNhmYRSohG4VZXRq2GkJIsMZ59TeJuI5iyqyoEJUAO2X1MQeQD5dpasb77m9jheD3Op8xDLHWgiRtaDnuAH5lTuN6253iWWFNWsZnJ5jUQwWXMo3y0lV5+VjT672BXFMz3cKu6q6kBllknWS1I5CGcqVPPYgnEseZMkDPlwDCqglpFfLhSa67odyORrEGa4SzBDJlM6rqP+XErRAGjsI5PGLAJ23ocqrAnEJXsJmJcvJEt+GWOaFjQIC3JGwtdRrnubNmiAm4e3fISpYaATIZIxLHS2KV4+XIkNsNicCcEk74MCGKI3hZX0r0IBVtLHdgNIbmQPXGmnLoUhkljQqV0LmIJIyt8tMhjNfLltyOB8xAg5iNpBuGRGRtuoOXmcX15e14K7y3EwJJEuKJBfjjHdtYZrIcszNem+e4K+eMikbKyvf3SH4pmj1MQSvwkIxB3JsH8Jxj5KQx65BMwPSQO4A8/vcoegJ+LAUOQDuQqlLPh7qMpzYjxVJHWx8uR6DBHfCc8qyN3VyRPVuWUMLAsaXcaat/w9AcZk88IZy8eopJYdQHHnsSVVN9+pFNz23G4rmOaMVo7eORG5EDa5X8rxOkcccVq4dms6Y6oeIHYonOxvRAIwHMed7iV3QxxhuanRqvyVozK4vff16UKGaA927GNnYnUXd2FA3dmRVL2aOwJ5+e2+FZNyzMV2Ft49ZPhO98h136kgbYG4iFecaQZjYGnRz0nk1myxFMd/ehsCiJYFMJ701JeywwMp+bOFB5c9ySRuBeB8maRxJoXbwkyamI32VYyauxe1mufmw4jwmSBVl0KofbRpS207FgdZIBahYI3NC+o+dy6gaoyYG/FqYxnp0SRiRz5DnXSxgA8nmmdqClvDp8P3QagKsAqTR6eeBJM0InKkrqu7CgsDf7zqbPzrBeamjmtZApejbIWYmvdXJH+eOtMrxBO5JHn3YTkP4Iwdtt79+ZxQLnlcSK8wO+6mX4WA220lgfLYEYzi2eeYB5b07hSEpbu61AAdTjFVQKklVgLpe8ElbcqdwK2G4v2wPl4XexGGKHmFBArr8BbYeVHEBwlloUYQKAA1xbAAAczfLz3xmIRwpB8WoHqN/wD8GN4CXJmNy7PHATHvQ2EvmFKsfH12sDBXGsnEh+7k0fd6lddS2x5xnShDt0sEDHCZXMaG7yZkSH4gJSFQk3Xg2BP7o+dYX52cLpUASSPupcSMdz01sBv7HFB3AzMzBmadY9JBYPKNLAWKIG/TbcC9yMEz5iId0ZNRkOoy6kD2fw1YBvzwu4TwBp4sxMaKZYAuoQFySSPhLbAVucWiTs8mXXLOkrtDmI9XfQrCiq+mxH3rAlDYok1XucQVzJSGUr3pgCWbuOBCPIA60Pl1GChLGunSiMwLatLR0RyAsO5Hy/1wimy7qSZEdX1c3koMvkpoBj5tfXli6ZHjEBV9OaWBHUCIQtIJIHrxakdtTg1u6km62AwCnI5kIVZ2lAa1PdTTAMTyHhRhQ5kCycM4Mk81dwZlDeDWdYXV13eMdOtgD054zifZhpDG0TyTUtFWaQoTW58TCWIk70Uq+pwBHwrOZZEL5KEBH2lkj1kgn4SGOlufMrfqMERcQQZdrkSCQatOp3UtfXUvier/ABb4N4bxGIoZGVFjVtJIyaSKGPPxkrQ67G/QYaycDkmioZSeN13ZIsvEhHk0ayEsd/iKvttsLwoE+ZyrqZY8vomsa5yGBIHKwupTt1BF9cB1LxHKM7KmZYnkO7yzKSb/APqFVcMsj2WzjKe7y8TRFrDNIUN1sx+8dL9LOOeG8ZysuVP2iTLIw8LCPKgypvVrepXQ8yU0EbexXcV7JRRk/Z45pjoWQDQwidSB4lZiGRhY8JDYobS9omUGOVpYTyLCFpgCNhs8agjbmb25E44yfDMrmWJEsLuBsDCMt3jC/wATSAE+e21/LBHZfj+clMEP3UCyl+7lYA7Ip8Mkd0BsfEoQ+uBO1UfDiO8nmkkmckMqMHMbJ4bDNRdCRtqv572DDKRyIh7uELEv9YYeIoAOlsCrKN9r/XEEHaGAqUabNQzG9IOudHFbgBI0LX5cueE/Yzi2cMiLl00RsSjPp2UfikQkExELZOg6f4cPe2GZjhCxZzMtNIqsWWNQgZLHd6xyRySTq2Y0PPEG8t2beaHv4YsvJH5Lk2U/MNOo5ijR2OBJM6YNUUqy5dhsDA8WXF1dN9+d/IFul+mFXZnhjSMGXJrJpbU3fOSJNYpImB8LNvY6jn0xN2q4s4dokXJIV0wVHEG1Pdsqs9mo9gX5cgLwBjFJUDDOmZeXdzZxtV/xBVNAHoavpeI4+LrHamBdV0CoZiSOdasm1m/M4L4BFojiIz2Y1u3cL3AVAqqQ0hsDdQBSjqSK2s4rfGOJl5NciZru2mZ7lnb4AukKegYkWzH2GwOKLFm+BM+qVIXYaSW7zLPQrc3tHZAN7AAdLwBk+IaW0kLGNIPgy6itXIgyZoDoN8E5DLxTq6LBlUkWFwwd3lbvJKp1Hi1Ki8iNVEknphRmIGydPH9ncOqICuXDAsg3CFrVt92ayT6bDAT8QygiZT3kjbkeLMQqfCLOoLMwWr8PTpWDDmkmhIMioukA/wDGBiFlarKrExJv4rvbkBtgE8f+27T5mVWRnKCOFFDM+xA5FBp5l9qFYMm4V9mXXBJLKld2tZgKpbqiaf6zbewNPPnV4gV8N7qOUqFSQ6moGFpNTp4QoJgunG9dOuGed4RmN5MvlzpQVrETR+Ho9Oinwm0NfPbAXEuL5qYsHhZACNcgkc6j+G6YjVXod+oxBFwTKBgJswY3NApIHFA7gubpefJmv0wHOazMRUjMyd05INIhcbdCftG+nmvh2s474YkMviEhcows/Zy/3agku+uUgAVuDzHIY5mzynTDlI8rISaUiH7xm5Up2LX6rXPfyNy/Dc/IixyoY4bKkRooAN/iL+CwRy1E7csUKsrxoyusQWOTUWALMsQoA6ea+EAci255G6xJN2RkVUd+7CMhcabksLs2y1y67VXXBv2V4m7jL5dsxIVNmWKiyki7A0uQOhY16eQXEeFZuT+uyyRNpALaSrELyoDZfLYYgzK5/KiMBmlJsEKkRS15EamLV5hgD6jArZh3GgmRo9zTZgLtv0KCiBzoYJyuShgLEZspIV0VvsGNbEFkIP8AEwA54647x5piqII5gsZiXSm9WN7UKGN3WlevzwEMMKaR/wAOG9ROtH6jGYUQQqFGrLOT1NgfqLxvFWltyHa6CEzpoEUWY3my0o72Mt1KMtSxczVq3Mc8bzmYyMqCMNrCjSmttRToAkn3cgAq6aNhuL2wLPxklCZ8pJILO96k1VQHhoAAAfDvWIf6Yy1b5EKKNtp06SeXPVy87BOHESp2SezMmZ8Q8QPi1bmh4zoBsepsDBcSZ+ElYO6l1NWpBTEjn8NK/luGwkiTh+os7OgO+mMkH/qNC/mcM+7yNFUzeaUeetSCSOVXyF/Fv7DAHZviGcUVmcpqBF0mkDSrFvhjoHc7kg8heFQ4hk/EDw2XUdtQYimPkqrRo789/TEq8LEQRm4jEibqu2onY/gUatPQlh5c8QpxzQbXiTqV2UxIVO3U3W3tZ98BzPlYkY6DnoloaiiNtfMbkDc7j23xzkeEySmSKKPPyLIB3YJCBgDsZLNUMEx56OSX77OZ2fUbbul2PyJ2rzAJxDnpIgWZYeIUh/ExF8+fhGjbfqfbAPe4aMQu2QZjEugtmM8SCaAH4gEW99IofIYS5nhjtqX7PkYArFy2u735A38PtQwHkuEg6LyszGZwIgz+Ek9dqJPTcYumT4CVlMA4XCHSMsBLLq1GhvvYvflQ/LECk8ZOTR2TPZRZJ1GpIIL2A2BYgBRvZ2s9LwDJnnzkgD57MyKR4gFK+EbnSo5Lt15+WCeI8NzX2d2iyeWWNWIZY6kkSudtueV8z543wrjOZDQ5h82iQNUTtAoJgB6FBpJ35kauvPkbw66hymUiVlXI5nMvzj70sqkXRsUCqgn3J6DCrKwzTd7WXjRUHeyA+Gx0vfwoOiiroEknF2qBY9E3EZJQ7F4czCdRVa+GVAWdBe9ha35jkE/G+zSSHvsszHUADIg77Ly7fi7tmaPff70CvleJBJqMtII4EE8C99Fry61fevsfH0pS20Z21DfUaxSeJ5LRP3pLzmN/vrHj1WbZrFkbbWKwwysEkKlTlO8gYqSrXKgIFF0nhHeQ15UfW8Pst20hbSZBqbeNTJ4pP7KzQfekdfvYTe1k4vp4j4D2r0IyoyReInKzuPu2LUGWRwPu3I2sgEWbIvC3PdhVfTouNj8MbsA4bmTC5Pd5hDztG1enTBUuQyuZe4XEcjCqRlvpYbuiGYnyMHpiTK9kZoVPc5tUUjZXuMSHb8L6Vbn1Q4foXZdczkGYPHq1DQ6lSUlA/ejOmRWo/Gl+2JpO0mVzHglV0I56ySwHkZFUlx6SQlvN8HZg8RgGnu45UUWdN6OXKgEjJ9NB/PEGX7QMdIl4XrXevAHBquiKornvWAHyvY7LswaHNiMg6q56aFilRi6+4K+2JczBnoTs8OYNksCaby8dEMxPLxlsA8Rz2QlC95lZITq8XNaHMbAGrPkB0xzkMjkPHWflhK1SliAevKyTy/TlgC8pnJBo77hrOATWlQ12egULWFmey+SGg93mcq4JDGmG/ndUKOxo9cWFsysJqHjHIEi4hISefNLA9GJHywu+2cRnKIssM5vWI+ZsD4mG9DreAG4BxCOLulj4m0QV2NPGrKpI+LS3Ox59cTcQzc0kMd5nKTqZizAppZj01k7svlVVftg/h3As46yF8rlZgW8cneKoBB5EkV8huMZx5EQu8vB1RHTSmh13YAAMSAD67AHECTJcIk8Svk4HYygORJoYLt4QKpQf3qPqMMOP5VoxOfsE0Bh0rEY5/DD5MQnxMbvUNt8V+GKMSRhsrOp5ShWKivMadz59MOVyuS7pmYZ9FV6LEmpF32oqaPrZGKE+WhDTuC+eQd2XelLu5AvxaTsL6m8SCGNEXvVzshcXGN1vfyo2OfIi8RzZqFGLxZvMJQ8GsCyv7p07X68sOH4x36rG3Eysar90rxgU3Mq/d/Dvybf5YAIiCZPueGybEL3hckf3gRQN/wD9xOMrn8siumXSFS5AZqtWr4WJJKXVgNsTviPiuQMMjas8rHSjrpo6xyIIUsBIpvmfW98TzNw4K5ObzDmlKklQXX8UbBT4fQnl5YDX/wDoc4NnfLqw2IZWBHoQgC7emMwmzUWUZyYpZ1Q/Cr7sB5ErsfcdK5YzE0pkO0GYjcARoW2JV9iT5U77g+WGcfG89ICvdBOrgRUp32owxWtA1Zc+uFb5nOQrpbLyUbKhlljI8j8QU/njI+O56Wom7yytfeInypu7DDkPxYqGMuQV9RkysqhUBOhC0Y5eIBnBAPnXnWCsjkIUh+0SZGoiCu9gMRtYKgBDewvbnvgLJZvOZaNsrOWgRjeoAEWeVtGefodXtywzyLTJG2WzuYkfLObV4pQHQ87GsBtP8Ir88Td7Fe40yQwAJkolaTm4OogeVVY26nf1xDk860TZcPl40jD/APMGpST1agGoc6xcMl2XhMTgZkcQhU7xoR3wvlWoWT502K5PHGgMccxVdTA5bNIyEHyXUrxA/wARIrFFxfinEo8ysskmWiikTuxIialQVsQNQfp5kb8jgDifBOIiKWOXPR/Zn8RlWtP94nxLfleKkBPCqaRNGjWUjP30BPUnxMDf9jDPg+eSHw/eROWDSS5fMCIMR+Focx3aEeg26YcOgcx2b7pQ+ZzLyw8o5IJFlAboGUk1/ZBvE2X45lA6nMGaV4/EmZy76ZRQGkSq/UfwybcsPZc5w37lyuje+87lsrMxI/8AEjCwgfM4kOZ4bmZnX7M0kjJYKBJ9+Vs0Tq19bu8NG24u22WnmRjAWmY/18cgy02kLXiDfdtt0Eu/pgjOdlI8w5k0NG41M8jI2WYAje5I1bLuD0YyC7OAYWjdCuXCBhYppiPENt48zBNsPNXrzxAvZLiFaIGaORCSxSkDEjcfcTsD6VGPlibEuQ/Z1OND5d1ZmtNSbGOuWqTJyFbN7lgf5Yk/pjO5eRiI4pjEAC2lHcMPN4u4auni1ddsAzdkeJ+KfMlXBGktLVrvtvmEAXc9K3wyiizkGWUt3mYXSRs7SI1NyLtmWhUjz7o15YAZ/wBomcDoZIXUUdVoJCCfxK8iKEBGxqQj2xHHxPLZgHv0oruebAX5u7TmvRBtvgs/tCKRRH7OdK2daxmRgPK2gijoG91JxDL+1JJZGQwREMKQn7w8uYHeNHE3spA8umAnbh3Byo8bBXtgQ7JHqHl3xTvarouA5MjliokyucliDmmZvDR5ARxwRk+lkj53vHkcvlMyrCSMRSfEVCtK42oUIsuqCyOYYYmXs9wlBreYpJYVo9avISTR0jvCF35h9xvijiDsnmk3TML4iNIkRQ8hJ5/eeLcnl164fZTK8XjYqkmXllZiK1tabfj00EI/d29jgN+EZCJe7TMzQawdIC95O3LYd3GdIvyf5YS57IygPGucMakD7p31SuCPxiR1Cn2088TwNM/xjihIibLiRIGJetNE772wOw35YWZWaVy0k+QYiRttMd3fKhYX5qL9MS5fsjxNY0UyAKvwwgAPvy1CNGJB52dXviw5bh/F8sO9lIdrAiTUxX3a5E0/68sVCOb7AsgXMcPdfCNR7spTV0oi/neEA4jwsID3bhg+66mbw+emlW/TVh/nO0uegkeORI2zUyndHiZlB/eAVj8PQkEijeFUXFYy6ZZsqzMhuTSNV110keH9MIV3M+RnjcR5nMKDpYRs66Q3pGDW3viHPcLWR4ZEz5PhCXKwZ1O+wVb8O/n1xYMh2h4e2bPeZTTEqEFZIlFV/EXVfbYE4Vf0zlGymaEeWaME+Eh2A52LEEWg+VO3scATwfgucgjk05tIyxpjKhZio/dDAvHz5+G8NOKcSzixRp3+VWAAP4hTS+jKNRNHcDn63yoTZaHVERcV0HSxGD66pJiwvzoDFo7Pdl4MxmJEXNvrUBkkj1SlD5GTQKHTY4SEnFeLZmSVszLElpaKmkKV8qQgmgPP64J4Pk+7yrd7lFeXMsBESRdWNwoVmvfzX2w04r2UiiBcZyJcwm0wcCVzvzGosoaum3yxHk55Mrvl5KvdZ8w2sAkfgjjVwp32JJ9sAx7U8Ly6SZXLJw/xsnjCCmJIADEgBgRRNEDrzxXf6F/EmWe+QOjuw2k0RSFiwBG5FHB44pxAFp4u9eWNakmkpStirTvHth/cGEeQ4zmoi2lHkEjkmRY13Y8wGkjZVs7mhibVLmu9Ln7mIen2VzXpbLqNeuMwXHx3ipFhMyQeR1ONvZKX02AxmKlLjwfLIMzmfCvgFrsPCdQ5eXywB+2ZAI8qQACQxJHU6uZ8z64zGYuXSHmOUzjyuyyOzqFNBmLAewPLAyZ2SKzG7xk7EoxW/ocZjMZV6dneFQjgwlEUYl70feaBr5fvVf54I/Zrn5MzG6ZiR517xRplYuK0+TEjGYzGsUy4Z9qx3PFMikP3S1elPCOfktDBf7UcogyTuEUOSbbSNR5czzOMxmMz/RHHibudSbnbl6YZdmYVlzD96ok8N+MauvrjMZiqBm4zPBM6QzSxIGNLHIygb9ApAGPoXP8Ag4S0yeGVoQWkXZySu5LDcnfneMxmJKvKhxKWHIJJFLJHIx8To5VjZPMg2eWLV+x1znZJznCcyUChDP8Ae6b1Xp13V10xmMxmEc9tOHxpnSqRoq+E0qgDn5AY7GXU51UKroYbrQo7HmORxmMx2+w5nPa7hMMXDi0cMaEsgJVApO/Ugb48i7RZp4JHWFmiV0GpYyVDXfxBaB+eMxmMZ9XDgXhWXU5HMMVUsKo0LG45Hphbk+IyxLrikeNrA1IxU15WDeMxmM/W3o/7KOJyyDMu8sjuIzTM5LDwnkSbGHXbaMRZd5YgI5DHZdBpYkrZOob3e+MxmJkrzzsdxWZ5JNcsjWu+pyb97OPReyeUQZGZwi6jqBbSLI8r51jMZjri55IezshXhmY0krZW6NXv6Yk7Z8OiHAkcRoHMiWwUWbc8zV4zGYmXYahUO12USPL5Z40VH2OpVCnp1G+NdhG+18Vy65n/AIhaI0zfeD4GPJ76741jMJI4Tdssw2Xz0yQM0KF2BWMlFI1HaloV6YUwRjupDQsVRrfGYzGWjHsrxOVs5lg0sjDvFFFydr5bnl6Y9v7R5VBHnFCLpC2FoUDqO4HIY1jMRiVL4Vk0MKEopNcyo88ZjMZj2Uj/2Q=="/>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97691441"/>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1636713" y="620713"/>
            <a:ext cx="7772400" cy="4114800"/>
          </a:xfrm>
        </p:spPr>
        <p:txBody>
          <a:bodyPr/>
          <a:lstStyle/>
          <a:p>
            <a:pPr algn="just" eaLnBrk="1" hangingPunct="1">
              <a:defRPr/>
            </a:pPr>
            <a:r>
              <a:rPr lang="tr-TR" dirty="0"/>
              <a:t>Zaman durmuş, yavaşlamış, hızlanmış hatta geri gidiyor gibi algılanabilir. </a:t>
            </a:r>
          </a:p>
          <a:p>
            <a:pPr algn="just" eaLnBrk="1" hangingPunct="1">
              <a:defRPr/>
            </a:pPr>
            <a:r>
              <a:rPr lang="tr-TR" dirty="0"/>
              <a:t>Ses hassasiyeti artar fakat seslerin kaynağı anlaşılamaz. Anlaşılamayan konuşmalar duyulur. Müzik ve ses halusünasyonları duyulabilir. </a:t>
            </a:r>
            <a:endParaRPr lang="en-US" dirty="0"/>
          </a:p>
          <a:p>
            <a:pPr>
              <a:defRPr/>
            </a:pPr>
            <a:endParaRPr lang="tr-TR" dirty="0"/>
          </a:p>
        </p:txBody>
      </p:sp>
      <p:sp>
        <p:nvSpPr>
          <p:cNvPr id="4495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D88ADDB-9DC0-4FF0-8DAF-3E73677ABFB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09922141"/>
      </p:ext>
    </p:extLst>
  </p:cSld>
  <p:clrMapOvr>
    <a:masterClrMapping/>
  </p:clrMapOvr>
  <p:transition>
    <p:random/>
    <p:sndAc>
      <p:stSnd>
        <p:snd r:embed="rId3" name="WHOOSH.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3"/>
          <p:cNvSpPr>
            <a:spLocks noGrp="1" noChangeArrowheads="1"/>
          </p:cNvSpPr>
          <p:nvPr>
            <p:ph idx="1"/>
          </p:nvPr>
        </p:nvSpPr>
        <p:spPr>
          <a:xfrm>
            <a:off x="1703389" y="836613"/>
            <a:ext cx="8713787" cy="5688012"/>
          </a:xfrm>
        </p:spPr>
        <p:txBody>
          <a:bodyPr/>
          <a:lstStyle/>
          <a:p>
            <a:pPr algn="just" eaLnBrk="1" hangingPunct="1">
              <a:lnSpc>
                <a:spcPct val="80000"/>
              </a:lnSpc>
              <a:defRPr/>
            </a:pPr>
            <a:r>
              <a:rPr lang="tr-TR" sz="2800" dirty="0"/>
              <a:t>Yemeklerin tadı değişik ve çakıl taşı gibi algılanır. Elbiseler değişik dokuda, kaba ve kuru veya güzel ve kadife gibi görünür. </a:t>
            </a:r>
          </a:p>
          <a:p>
            <a:pPr algn="just" eaLnBrk="1" hangingPunct="1">
              <a:lnSpc>
                <a:spcPct val="80000"/>
              </a:lnSpc>
              <a:defRPr/>
            </a:pPr>
            <a:endParaRPr lang="tr-TR" sz="2800" dirty="0"/>
          </a:p>
          <a:p>
            <a:pPr algn="just" eaLnBrk="1" hangingPunct="1">
              <a:lnSpc>
                <a:spcPct val="80000"/>
              </a:lnSpc>
              <a:defRPr/>
            </a:pPr>
            <a:r>
              <a:rPr lang="tr-TR" sz="2800" dirty="0"/>
              <a:t>Nesneler soğuk veya terli gibi görünür. Zihin bulanıklığı, boşluk, titreme, bulanık görüntü vardır. Gözyaşı boşalması, gülme veya hiçbir şey hissetmeme vardır.</a:t>
            </a:r>
          </a:p>
          <a:p>
            <a:pPr algn="just" eaLnBrk="1" hangingPunct="1">
              <a:lnSpc>
                <a:spcPct val="80000"/>
              </a:lnSpc>
              <a:defRPr/>
            </a:pPr>
            <a:endParaRPr lang="tr-TR" sz="2800" dirty="0"/>
          </a:p>
          <a:p>
            <a:pPr algn="just" eaLnBrk="1" hangingPunct="1">
              <a:lnSpc>
                <a:spcPct val="80000"/>
              </a:lnSpc>
              <a:defRPr/>
            </a:pPr>
            <a:r>
              <a:rPr lang="tr-TR" sz="2800" dirty="0"/>
              <a:t>Dünyadan ilişki kesme, yalnızlık duygusu, bazen korku ve panik vardır. Panik durumlarına tehlikeli reaksiyon gösterme, suç işlemeye teşebbüs, elbiselerini çıkartmak gibi davranışlar görülür.</a:t>
            </a:r>
            <a:endParaRPr lang="en-US" sz="2800" dirty="0"/>
          </a:p>
        </p:txBody>
      </p:sp>
      <p:sp>
        <p:nvSpPr>
          <p:cNvPr id="45158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3F6C798-0069-446F-B44B-098902392B8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80486572"/>
      </p:ext>
    </p:extLst>
  </p:cSld>
  <p:clrMapOvr>
    <a:masterClrMapping/>
  </p:clrMapOvr>
  <p:transition>
    <p:random/>
    <p:sndAc>
      <p:stSnd>
        <p:snd r:embed="rId3" name="WHOO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Rectangle 3"/>
          <p:cNvSpPr>
            <a:spLocks noGrp="1" noChangeArrowheads="1"/>
          </p:cNvSpPr>
          <p:nvPr>
            <p:ph idx="1"/>
          </p:nvPr>
        </p:nvSpPr>
        <p:spPr>
          <a:xfrm>
            <a:off x="1703388" y="908050"/>
            <a:ext cx="8278812" cy="5187950"/>
          </a:xfrm>
        </p:spPr>
        <p:txBody>
          <a:bodyPr/>
          <a:lstStyle/>
          <a:p>
            <a:pPr eaLnBrk="1" hangingPunct="1">
              <a:lnSpc>
                <a:spcPct val="90000"/>
              </a:lnSpc>
              <a:defRPr/>
            </a:pPr>
            <a:r>
              <a:rPr lang="tr-TR" sz="2800" dirty="0"/>
              <a:t>Halüsinojen maddelerin kullanılması öncelikle merkezi sinir sistemini etkileyerek hareket ve davranışlarda değişikliğe neden olur (gevşeme, mutluluk hissi veya huzursuzluk gibi) Büyümüş gözbebekleri, titreme, yüksek ateş ve kan basıncı, hızlanmış refleksler mevcuttur. </a:t>
            </a:r>
          </a:p>
          <a:p>
            <a:pPr eaLnBrk="1" hangingPunct="1">
              <a:lnSpc>
                <a:spcPct val="90000"/>
              </a:lnSpc>
              <a:defRPr/>
            </a:pPr>
            <a:endParaRPr lang="tr-TR" sz="2800" dirty="0"/>
          </a:p>
          <a:p>
            <a:pPr eaLnBrk="1" hangingPunct="1">
              <a:lnSpc>
                <a:spcPct val="90000"/>
              </a:lnSpc>
              <a:defRPr/>
            </a:pPr>
            <a:r>
              <a:rPr lang="tr-TR" sz="2800" dirty="0"/>
              <a:t>Kısa zamanda tolerans meydana gelir. Psikolojik bağımlılık gelişir. Fakat fiziksel bağımlılık genellikle yoktur. Ayrıca "</a:t>
            </a:r>
            <a:r>
              <a:rPr lang="tr-TR" sz="2800" dirty="0" err="1"/>
              <a:t>psilosibin</a:t>
            </a:r>
            <a:r>
              <a:rPr lang="tr-TR" sz="2800" dirty="0"/>
              <a:t>" ve "</a:t>
            </a:r>
            <a:r>
              <a:rPr lang="tr-TR" sz="2800" dirty="0" err="1"/>
              <a:t>meskalin</a:t>
            </a:r>
            <a:r>
              <a:rPr lang="tr-TR" sz="2800" dirty="0"/>
              <a:t>" `e karşı da çapraz tolerans oluştuğu gözlenmiştir. </a:t>
            </a:r>
            <a:endParaRPr lang="en-US" sz="2800" dirty="0"/>
          </a:p>
        </p:txBody>
      </p:sp>
      <p:sp>
        <p:nvSpPr>
          <p:cNvPr id="453635"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7514945-FE3D-4135-9F1C-950D2C9D1BB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29194422"/>
      </p:ext>
    </p:extLst>
  </p:cSld>
  <p:clrMapOvr>
    <a:masterClrMapping/>
  </p:clrMapOvr>
  <p:transition>
    <p:random/>
    <p:sndAc>
      <p:stSnd>
        <p:snd r:embed="rId3" name="WHOO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1992314" y="1125538"/>
            <a:ext cx="7989887" cy="5327650"/>
          </a:xfrm>
        </p:spPr>
        <p:txBody>
          <a:bodyPr/>
          <a:lstStyle/>
          <a:p>
            <a:pPr>
              <a:defRPr/>
            </a:pPr>
            <a:r>
              <a:rPr lang="tr-TR" dirty="0">
                <a:effectLst>
                  <a:outerShdw blurRad="38100" dist="38100" dir="2700000" algn="tl">
                    <a:srgbClr val="000000">
                      <a:alpha val="43137"/>
                    </a:srgbClr>
                  </a:outerShdw>
                </a:effectLst>
              </a:rPr>
              <a:t>Aynı farmakolojik grupta bulunan ilaçlardan birine karşı oluşan toleransın diğer ilaçlara karşı da oluşması </a:t>
            </a:r>
            <a:r>
              <a:rPr lang="tr-TR" dirty="0" smtClean="0">
                <a:effectLst>
                  <a:outerShdw blurRad="38100" dist="38100" dir="2700000" algn="tl">
                    <a:srgbClr val="000000">
                      <a:alpha val="43137"/>
                    </a:srgbClr>
                  </a:outerShdw>
                </a:effectLst>
              </a:rPr>
              <a:t>durumu </a:t>
            </a:r>
            <a:r>
              <a:rPr lang="tr-TR" dirty="0" smtClean="0">
                <a:effectLst>
                  <a:outerShdw blurRad="38100" dist="38100" dir="2700000" algn="tl">
                    <a:srgbClr val="000000">
                      <a:alpha val="43137"/>
                    </a:srgbClr>
                  </a:outerShdw>
                </a:effectLst>
                <a:sym typeface="Wingdings" pitchFamily="2" charset="2"/>
              </a:rPr>
              <a:t> </a:t>
            </a:r>
            <a:r>
              <a:rPr lang="tr-TR" dirty="0" smtClean="0">
                <a:solidFill>
                  <a:srgbClr val="C00000"/>
                </a:solidFill>
                <a:effectLst>
                  <a:outerShdw blurRad="38100" dist="38100" dir="2700000" algn="tl">
                    <a:srgbClr val="000000">
                      <a:alpha val="43137"/>
                    </a:srgbClr>
                  </a:outerShdw>
                </a:effectLst>
                <a:sym typeface="Wingdings" pitchFamily="2" charset="2"/>
              </a:rPr>
              <a:t>ÇAPRAZ TOLERANS</a:t>
            </a:r>
            <a:endParaRPr lang="tr-TR" dirty="0" smtClean="0">
              <a:solidFill>
                <a:srgbClr val="C00000"/>
              </a:solidFill>
              <a:effectLst>
                <a:outerShdw blurRad="38100" dist="38100" dir="2700000" algn="tl">
                  <a:srgbClr val="000000">
                    <a:alpha val="43137"/>
                  </a:srgbClr>
                </a:outerShdw>
              </a:effectLst>
            </a:endParaRPr>
          </a:p>
          <a:p>
            <a:pPr>
              <a:defRPr/>
            </a:pPr>
            <a:r>
              <a:rPr lang="tr-TR" dirty="0">
                <a:effectLst>
                  <a:outerShdw blurRad="38100" dist="38100" dir="2700000" algn="tl">
                    <a:srgbClr val="000000">
                      <a:alpha val="43137"/>
                    </a:srgbClr>
                  </a:outerShdw>
                </a:effectLst>
              </a:rPr>
              <a:t>Çapraz tolerans, ilaç grupları arasında da olabilir; örneğin alkol, barbitüratlar ve benzodiozepinler gibi sedatif ve hipnotiklerden birine karşı tolerans gelişmişse, diğerlerine karşı da tolerans gelişimi söz konusudur.</a:t>
            </a:r>
          </a:p>
        </p:txBody>
      </p:sp>
      <p:sp>
        <p:nvSpPr>
          <p:cNvPr id="4556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BC4C4060-551D-4952-A461-721070E4E91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65216135"/>
      </p:ext>
    </p:extLst>
  </p:cSld>
  <p:clrMapOvr>
    <a:masterClrMapping/>
  </p:clrMapOvr>
  <p:transition>
    <p:random/>
    <p:sndAc>
      <p:stSnd>
        <p:snd r:embed="rId3" name="WHOOSH.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7" name="Rectangle 3"/>
          <p:cNvSpPr>
            <a:spLocks noGrp="1" noChangeArrowheads="1"/>
          </p:cNvSpPr>
          <p:nvPr>
            <p:ph idx="1"/>
          </p:nvPr>
        </p:nvSpPr>
        <p:spPr>
          <a:xfrm>
            <a:off x="1774825" y="620714"/>
            <a:ext cx="8713788" cy="5475287"/>
          </a:xfrm>
        </p:spPr>
        <p:txBody>
          <a:bodyPr/>
          <a:lstStyle/>
          <a:p>
            <a:pPr algn="just" eaLnBrk="1" hangingPunct="1">
              <a:lnSpc>
                <a:spcPct val="90000"/>
              </a:lnSpc>
              <a:defRPr/>
            </a:pPr>
            <a:r>
              <a:rPr lang="tr-TR" smtClean="0"/>
              <a:t>LSD'nin merkezi sinir sistemi üzerindeki etkileri ağız yoluyla 20 - 25 mikrogram ile halusünasyon etkileri görülür. 30 dakikada etkisi görülür ve 12-16 saat kadar devam eder. </a:t>
            </a:r>
          </a:p>
          <a:p>
            <a:pPr algn="just" eaLnBrk="1" hangingPunct="1">
              <a:lnSpc>
                <a:spcPct val="90000"/>
              </a:lnSpc>
              <a:defRPr/>
            </a:pPr>
            <a:endParaRPr lang="tr-TR" smtClean="0"/>
          </a:p>
          <a:p>
            <a:pPr algn="just" eaLnBrk="1" hangingPunct="1">
              <a:lnSpc>
                <a:spcPct val="90000"/>
              </a:lnSpc>
              <a:defRPr/>
            </a:pPr>
            <a:r>
              <a:rPr lang="tr-TR" smtClean="0"/>
              <a:t>Etkin doz 100 mikrogramdır. Öldürücü doz 2 mg/kg civarında olduğu tahmin edilmektedir. LSD ve benzeri halüsinojen maddelerin yaptığı bağımlılığın başlıca özellikleri şunlardır.</a:t>
            </a:r>
            <a:endParaRPr lang="en-US" smtClean="0"/>
          </a:p>
        </p:txBody>
      </p:sp>
      <p:sp>
        <p:nvSpPr>
          <p:cNvPr id="45773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AB5AE97-A4EE-4621-BDF8-E4819D863CA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73892076"/>
      </p:ext>
    </p:extLst>
  </p:cSld>
  <p:clrMapOvr>
    <a:masterClrMapping/>
  </p:clrMapOvr>
  <p:transition>
    <p:random/>
    <p:sndAc>
      <p:stSnd>
        <p:snd r:embed="rId3" name="WHOOSH.WAV"/>
      </p:stSnd>
    </p:sndAc>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890</Words>
  <Application>Microsoft Office PowerPoint</Application>
  <PresentationFormat>Geniş ekran</PresentationFormat>
  <Paragraphs>106</Paragraphs>
  <Slides>20</Slides>
  <Notes>19</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20</vt:i4>
      </vt:variant>
    </vt:vector>
  </HeadingPairs>
  <TitlesOfParts>
    <vt:vector size="28" baseType="lpstr">
      <vt:lpstr>Arial</vt:lpstr>
      <vt:lpstr>Calibri</vt:lpstr>
      <vt:lpstr>Calibri Light</vt:lpstr>
      <vt:lpstr>Tahoma</vt:lpstr>
      <vt:lpstr>Times New Roman</vt:lpstr>
      <vt:lpstr>Wingdings</vt:lpstr>
      <vt:lpstr>Office Teması</vt:lpstr>
      <vt:lpstr>Whirlpool</vt:lpstr>
      <vt:lpstr>PowerPoint Sunusu</vt:lpstr>
      <vt:lpstr>PowerPoint Sunusu</vt:lpstr>
      <vt:lpstr>LSD</vt:lpstr>
      <vt:lpstr>PowerPoint Sunusu</vt:lpstr>
      <vt:lpstr>PowerPoint Sunusu</vt:lpstr>
      <vt:lpstr>PowerPoint Sunusu</vt:lpstr>
      <vt:lpstr>PowerPoint Sunusu</vt:lpstr>
      <vt:lpstr>PowerPoint Sunusu</vt:lpstr>
      <vt:lpstr>PowerPoint Sunusu</vt:lpstr>
      <vt:lpstr>PowerPoint Sunusu</vt:lpstr>
      <vt:lpstr>LSD</vt:lpstr>
      <vt:lpstr>LSD – Kullanım işaretleri</vt:lpstr>
      <vt:lpstr>PowerPoint Sunusu</vt:lpstr>
      <vt:lpstr>PowerPoint Sunusu</vt:lpstr>
      <vt:lpstr>PowerPoint Sunusu</vt:lpstr>
      <vt:lpstr>PowerPoint Sunusu</vt:lpstr>
      <vt:lpstr>PowerPoint Sunusu</vt:lpstr>
      <vt:lpstr>PowerPoint Sunusu</vt:lpstr>
      <vt:lpstr>PowerPoint Sunusu</vt:lpstr>
      <vt:lpstr>DMT (Dimetil triptamin), DET (Dietil triptamin)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2017-12-28T13:08:45Z</dcterms:created>
  <dcterms:modified xsi:type="dcterms:W3CDTF">2017-12-28T13:08:53Z</dcterms:modified>
</cp:coreProperties>
</file>