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3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2445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552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21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95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1121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21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406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6447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88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29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A3793-22E0-4D5B-A900-5492CC43E37F}" type="datetimeFigureOut">
              <a:rPr lang="tr-TR" smtClean="0"/>
              <a:t>20.11.2018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EE03D67-A913-4294-8ABF-69EF01D6EFCE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8879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İŞİTME KAYIPLI ÇOCUKLARDA DİL GELİŞİMİ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071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0-4 yaş arasındaki işitme kayıplı çocuklar hem ünlüleri hem ünsüzleri kavramada zorluk yaşarlar.</a:t>
            </a:r>
          </a:p>
          <a:p>
            <a:r>
              <a:rPr lang="tr-TR" dirty="0" smtClean="0"/>
              <a:t>Ünlü-ünsüz şeklindeki hece yapıları 20. aya kadar </a:t>
            </a:r>
            <a:r>
              <a:rPr lang="tr-TR" dirty="0" smtClean="0"/>
              <a:t>üretemedikleri </a:t>
            </a:r>
            <a:r>
              <a:rPr lang="tr-TR" dirty="0" smtClean="0"/>
              <a:t>24.’aydan sonra da seslerin çift dudaksıl </a:t>
            </a:r>
            <a:r>
              <a:rPr lang="tr-TR" dirty="0" smtClean="0"/>
              <a:t>(m, p, b) </a:t>
            </a:r>
            <a:r>
              <a:rPr lang="tr-TR" dirty="0" smtClean="0"/>
              <a:t>ve </a:t>
            </a:r>
            <a:r>
              <a:rPr lang="tr-TR" dirty="0" err="1" smtClean="0"/>
              <a:t>dişyuvasal</a:t>
            </a:r>
            <a:r>
              <a:rPr lang="tr-TR" dirty="0" smtClean="0"/>
              <a:t> (n, t, d) </a:t>
            </a:r>
            <a:r>
              <a:rPr lang="tr-TR" dirty="0" smtClean="0"/>
              <a:t>sesler olduğu görülmektedir.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11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Sözcüksel</a:t>
            </a:r>
            <a:r>
              <a:rPr lang="tr-TR" dirty="0" smtClean="0"/>
              <a:t> ve </a:t>
            </a:r>
            <a:r>
              <a:rPr lang="tr-TR" dirty="0" err="1" smtClean="0"/>
              <a:t>dilbilgisel</a:t>
            </a:r>
            <a:r>
              <a:rPr lang="tr-TR" dirty="0" smtClean="0"/>
              <a:t> özellikler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İlk sözcükler daha geç üretilmektedir. (11-16 ay ya da 23 ay)</a:t>
            </a:r>
          </a:p>
          <a:p>
            <a:r>
              <a:rPr lang="tr-TR" dirty="0" smtClean="0"/>
              <a:t>İlk sözcük üretimi önemlidir. İlk sözcüğün üretilmesinden sonra 4-5 ayda 200 sözcük öğrenilebildiğine ilişkin çalışmalar bulunmaktadır.</a:t>
            </a:r>
          </a:p>
          <a:p>
            <a:r>
              <a:rPr lang="tr-TR" dirty="0" smtClean="0"/>
              <a:t>Öğrenilen sözcüklerin </a:t>
            </a:r>
            <a:r>
              <a:rPr lang="tr-TR" dirty="0" err="1" smtClean="0"/>
              <a:t>nitelği</a:t>
            </a:r>
            <a:r>
              <a:rPr lang="tr-TR" dirty="0" smtClean="0"/>
              <a:t> ve anlamı önemlidir.</a:t>
            </a:r>
          </a:p>
          <a:p>
            <a:r>
              <a:rPr lang="tr-TR" dirty="0" smtClean="0"/>
              <a:t>Cümle kurmaya uygun sözcük </a:t>
            </a:r>
            <a:r>
              <a:rPr lang="tr-TR" dirty="0" err="1" smtClean="0"/>
              <a:t>türleriv</a:t>
            </a:r>
            <a:r>
              <a:rPr lang="tr-TR" dirty="0" smtClean="0"/>
              <a:t> e </a:t>
            </a:r>
            <a:r>
              <a:rPr lang="tr-TR" dirty="0" smtClean="0"/>
              <a:t>yapılarının </a:t>
            </a:r>
            <a:r>
              <a:rPr lang="tr-TR" dirty="0" smtClean="0"/>
              <a:t>öğrenilmesi </a:t>
            </a:r>
            <a:r>
              <a:rPr lang="tr-TR" dirty="0" smtClean="0"/>
              <a:t>hem daha kolay hem de daha işlevseldir.</a:t>
            </a:r>
          </a:p>
          <a:p>
            <a:r>
              <a:rPr lang="tr-TR" dirty="0" smtClean="0"/>
              <a:t>Biçimbirim hataları çok sık olarak görülür. </a:t>
            </a:r>
          </a:p>
          <a:p>
            <a:r>
              <a:rPr lang="tr-TR" dirty="0" smtClean="0"/>
              <a:t>Adıl ve belirteç kullanım oranı çok düşüktür.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847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 becerilerine ilişkin genel olarak;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Kelime hazineleri normal işitenlere göre daha yavaş gelişir.</a:t>
            </a:r>
          </a:p>
          <a:p>
            <a:r>
              <a:rPr lang="tr-TR" dirty="0" smtClean="0"/>
              <a:t>Somut anlamlı kelimeleri soyut anlamlı kelimelere göre daha kolay öğrenirler.</a:t>
            </a:r>
          </a:p>
          <a:p>
            <a:r>
              <a:rPr lang="tr-TR" dirty="0" smtClean="0"/>
              <a:t>Kelimelerdeki ekleri atma davranışları çok sıktır.</a:t>
            </a:r>
          </a:p>
          <a:p>
            <a:r>
              <a:rPr lang="tr-TR" dirty="0" smtClean="0"/>
              <a:t>Sözcük dağarcıkları bakımından normal </a:t>
            </a:r>
            <a:r>
              <a:rPr lang="tr-TR" dirty="0" err="1" smtClean="0"/>
              <a:t>işitenlerler</a:t>
            </a:r>
            <a:r>
              <a:rPr lang="tr-TR" dirty="0" smtClean="0"/>
              <a:t> yaş ilerledikçe aradaki fark da artar.</a:t>
            </a:r>
          </a:p>
          <a:p>
            <a:r>
              <a:rPr lang="tr-TR" dirty="0" smtClean="0"/>
              <a:t>Sözcüklere ilişkin birden fazla anlamı yorumlamakta güçlük çekerler.</a:t>
            </a:r>
          </a:p>
          <a:p>
            <a:r>
              <a:rPr lang="tr-TR" dirty="0" smtClean="0"/>
              <a:t> </a:t>
            </a:r>
            <a:r>
              <a:rPr lang="tr-TR" dirty="0"/>
              <a:t>K</a:t>
            </a:r>
            <a:r>
              <a:rPr lang="tr-TR" dirty="0" smtClean="0"/>
              <a:t>ısa ve basit cümleleri daha kolay anlarlar ve ifade edici dil becerileri de bu yönde sınırlıdır.</a:t>
            </a:r>
          </a:p>
          <a:p>
            <a:r>
              <a:rPr lang="tr-TR" dirty="0" smtClean="0"/>
              <a:t>Hem yazılı hem  de sözel olarak sunulan karmaşık cümleleri anlamakta güçlük çekerler.</a:t>
            </a:r>
          </a:p>
          <a:p>
            <a:r>
              <a:rPr lang="tr-TR" dirty="0" smtClean="0"/>
              <a:t>Ekleri duymada yaşadıkları güçlükler anlamada ve kendilerini ifade etmede sınırlılıklara neden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62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 gelişiminde işitme </a:t>
            </a:r>
            <a:r>
              <a:rPr lang="tr-TR" dirty="0" smtClean="0"/>
              <a:t>cihazlarının etkisi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Erken tanı ve erken </a:t>
            </a:r>
            <a:r>
              <a:rPr lang="tr-TR" dirty="0" err="1" smtClean="0"/>
              <a:t>cihazlandırma</a:t>
            </a:r>
            <a:r>
              <a:rPr lang="tr-TR" dirty="0" smtClean="0"/>
              <a:t> dilin birçok bileşeninde olumlu etkiye sahiptir. </a:t>
            </a:r>
          </a:p>
          <a:p>
            <a:r>
              <a:rPr lang="tr-TR" dirty="0" smtClean="0"/>
              <a:t>Hafif-orta işitme kaybında, daha uzun süre işitme cihazı kullanan çocukların eklemleme hatalarının daha az sergilendiği görülmektedir.</a:t>
            </a:r>
          </a:p>
          <a:p>
            <a:r>
              <a:rPr lang="tr-TR" dirty="0" smtClean="0"/>
              <a:t>Dilin taklit yoluyla öğrenilmesi boyutunda önemli katkılar sunar. Kendisine sunulan sözel uyaranlardan daha fazla kazanç sağlar. Tepki verdikçe aile de daha motive şekilde dışarıdan uyaranı artırabilir.</a:t>
            </a:r>
          </a:p>
          <a:p>
            <a:r>
              <a:rPr lang="tr-TR" dirty="0" smtClean="0"/>
              <a:t>Daha erken tanı alarak erken </a:t>
            </a:r>
            <a:r>
              <a:rPr lang="tr-TR" dirty="0" err="1" smtClean="0"/>
              <a:t>cihazlandırılan</a:t>
            </a:r>
            <a:r>
              <a:rPr lang="tr-TR" dirty="0" smtClean="0"/>
              <a:t> işitme engelli bireylerin sözcük öğrenme hızlarının daha iyi olduğu belirtilmektedir.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461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Koklear</a:t>
            </a:r>
            <a:r>
              <a:rPr lang="tr-TR" dirty="0" smtClean="0"/>
              <a:t> </a:t>
            </a:r>
            <a:r>
              <a:rPr lang="tr-TR" dirty="0" err="1" smtClean="0"/>
              <a:t>implant</a:t>
            </a:r>
            <a:r>
              <a:rPr lang="tr-TR" dirty="0" smtClean="0"/>
              <a:t> kullanan </a:t>
            </a:r>
            <a:r>
              <a:rPr lang="tr-TR" dirty="0" err="1" smtClean="0"/>
              <a:t>çcukların</a:t>
            </a:r>
            <a:r>
              <a:rPr lang="tr-TR" dirty="0" smtClean="0"/>
              <a:t> dil gelişimi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Çift taraflı ileri ya da çok ileri derecede </a:t>
            </a:r>
            <a:r>
              <a:rPr lang="tr-TR" dirty="0" err="1" smtClean="0"/>
              <a:t>sensöri-nöral</a:t>
            </a:r>
            <a:r>
              <a:rPr lang="tr-TR" dirty="0" smtClean="0"/>
              <a:t> işitme kaybı düzeyinde kullanımı tercih edilir.</a:t>
            </a:r>
          </a:p>
          <a:p>
            <a:r>
              <a:rPr lang="tr-TR" dirty="0" smtClean="0"/>
              <a:t>Anne-baba </a:t>
            </a:r>
            <a:r>
              <a:rPr lang="tr-TR" dirty="0" smtClean="0"/>
              <a:t>dil girdisinin verilmesinde çok önemli bir role sahiptir.</a:t>
            </a:r>
          </a:p>
          <a:p>
            <a:r>
              <a:rPr lang="tr-TR" dirty="0" smtClean="0"/>
              <a:t>Etkili sonuçlar almak için </a:t>
            </a:r>
            <a:r>
              <a:rPr lang="tr-TR" dirty="0" err="1" smtClean="0"/>
              <a:t>implant</a:t>
            </a:r>
            <a:r>
              <a:rPr lang="tr-TR" dirty="0" smtClean="0"/>
              <a:t> yaşı önemlidir. En geç 4 yaşına kadar </a:t>
            </a:r>
            <a:r>
              <a:rPr lang="tr-TR" dirty="0" err="1"/>
              <a:t>i</a:t>
            </a:r>
            <a:r>
              <a:rPr lang="tr-TR" dirty="0" err="1" smtClean="0"/>
              <a:t>mplantlandırma</a:t>
            </a:r>
            <a:r>
              <a:rPr lang="tr-TR" dirty="0" smtClean="0"/>
              <a:t> yapılmalıdır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2 yaş kritik</a:t>
            </a:r>
          </a:p>
          <a:p>
            <a:pPr lvl="1"/>
            <a:r>
              <a:rPr lang="tr-TR" dirty="0" smtClean="0"/>
              <a:t>6 yaşında yapılan </a:t>
            </a:r>
            <a:r>
              <a:rPr lang="tr-TR" dirty="0" err="1" smtClean="0"/>
              <a:t>implant</a:t>
            </a:r>
            <a:r>
              <a:rPr lang="tr-TR" dirty="0" err="1" smtClean="0"/>
              <a:t>la</a:t>
            </a:r>
            <a:r>
              <a:rPr lang="tr-TR" dirty="0" smtClean="0"/>
              <a:t> sözel iletişim yolunun benimsenmesi etkililiği artırır</a:t>
            </a:r>
            <a:endParaRPr lang="tr-TR" dirty="0" smtClean="0"/>
          </a:p>
          <a:p>
            <a:r>
              <a:rPr lang="tr-TR" dirty="0" smtClean="0"/>
              <a:t>İşitme duyusu sonradan kaybedenlerde konuşmayı algılama becerisinin yeniden kazandırılmasında etkili</a:t>
            </a:r>
          </a:p>
          <a:p>
            <a:r>
              <a:rPr lang="tr-TR" dirty="0" smtClean="0"/>
              <a:t>Doğuştan işitme engeli olanlarda anlama ve konuşma yetisinin kazandırılmasında daha yoğun bir eğitim gereklidir.</a:t>
            </a:r>
            <a:endParaRPr lang="tr-TR" dirty="0" smtClean="0"/>
          </a:p>
          <a:p>
            <a:r>
              <a:rPr lang="tr-TR" dirty="0" err="1" smtClean="0"/>
              <a:t>İmplant</a:t>
            </a:r>
            <a:r>
              <a:rPr lang="tr-TR" dirty="0" smtClean="0"/>
              <a:t> her ne kadar etkili olsa da gelişim normal işitenlerden farklıdır.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794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İŞİTME KAYIPLI ÇOCUKLARIN </a:t>
            </a:r>
            <a:r>
              <a:rPr lang="tr-TR" b="1" dirty="0" smtClean="0"/>
              <a:t>DİL </a:t>
            </a:r>
            <a:r>
              <a:rPr lang="tr-TR" b="1" dirty="0"/>
              <a:t>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Doğumdan sonraki ilk aylarında </a:t>
            </a:r>
            <a:r>
              <a:rPr lang="tr-TR" dirty="0" smtClean="0"/>
              <a:t>işitme kayıplı </a:t>
            </a:r>
            <a:r>
              <a:rPr lang="tr-TR" dirty="0"/>
              <a:t>çocuklar da normal işiten akranlarına benzer bir gelişim göstermektedirler.</a:t>
            </a:r>
          </a:p>
          <a:p>
            <a:r>
              <a:rPr lang="tr-TR" dirty="0"/>
              <a:t>Ancak yaş ilerledikçe dil alanındaki gelişmede sınırlılıklar gözlenir</a:t>
            </a:r>
            <a:r>
              <a:rPr lang="tr-TR" dirty="0" smtClean="0"/>
              <a:t>.</a:t>
            </a:r>
          </a:p>
          <a:p>
            <a:r>
              <a:rPr lang="tr-TR" dirty="0"/>
              <a:t>Dil gelişimi, işitme kayıplı çocukların, en çok etkilendiği gelişim </a:t>
            </a:r>
            <a:r>
              <a:rPr lang="tr-TR" dirty="0" smtClean="0"/>
              <a:t>alanlarından birisidir.</a:t>
            </a:r>
          </a:p>
          <a:p>
            <a:r>
              <a:rPr lang="tr-TR" dirty="0"/>
              <a:t>İşiten çocukta dil kazanımı, birbirine bağlı aşamalardan meydana gelir</a:t>
            </a:r>
            <a:r>
              <a:rPr lang="tr-TR" dirty="0" smtClean="0"/>
              <a:t>. Aşamaların bir tanesinde veya bir kaçında meydana gelen sınırlılık </a:t>
            </a:r>
            <a:r>
              <a:rPr lang="tr-TR" dirty="0" smtClean="0"/>
              <a:t>bütünsel </a:t>
            </a:r>
            <a:r>
              <a:rPr lang="tr-TR" dirty="0" smtClean="0"/>
              <a:t>bir dil gelişimini engeller.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815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İşitme duyusu sayesinde;	</a:t>
            </a:r>
          </a:p>
          <a:p>
            <a:pPr lvl="1"/>
            <a:r>
              <a:rPr lang="tr-TR" dirty="0" smtClean="0"/>
              <a:t>Seslerin kaynağını dinleyip ararlar</a:t>
            </a:r>
          </a:p>
          <a:p>
            <a:pPr lvl="1"/>
            <a:r>
              <a:rPr lang="tr-TR" dirty="0" smtClean="0"/>
              <a:t>Konuşmalara karşılık verirler</a:t>
            </a:r>
          </a:p>
          <a:p>
            <a:pPr lvl="1"/>
            <a:r>
              <a:rPr lang="tr-TR" dirty="0" smtClean="0"/>
              <a:t>Duyduğu sesleri taklit ederler</a:t>
            </a:r>
          </a:p>
          <a:p>
            <a:pPr lvl="1"/>
            <a:r>
              <a:rPr lang="tr-TR" dirty="0" smtClean="0"/>
              <a:t>Ritmik ve kontrollü sesler kullanmaya başlarlar</a:t>
            </a:r>
          </a:p>
          <a:p>
            <a:pPr lvl="1"/>
            <a:r>
              <a:rPr lang="tr-TR" dirty="0" smtClean="0"/>
              <a:t>Sözcük dağarcığı </a:t>
            </a:r>
            <a:r>
              <a:rPr lang="tr-TR" dirty="0" smtClean="0"/>
              <a:t>gelişme gösterir</a:t>
            </a:r>
            <a:endParaRPr lang="tr-TR" dirty="0" smtClean="0"/>
          </a:p>
          <a:p>
            <a:pPr lvl="1"/>
            <a:r>
              <a:rPr lang="tr-TR" dirty="0" smtClean="0"/>
              <a:t>Yaptığı hataları dinleyerek düzeltebilir.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680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İşitme engelli bireyler:</a:t>
            </a:r>
          </a:p>
          <a:p>
            <a:pPr lvl="1"/>
            <a:r>
              <a:rPr lang="tr-TR" dirty="0" smtClean="0"/>
              <a:t>Başlarda üretilen sesler zaman içinde azalma eğilimi gösterir</a:t>
            </a:r>
          </a:p>
          <a:p>
            <a:pPr lvl="1"/>
            <a:r>
              <a:rPr lang="tr-TR" dirty="0" smtClean="0"/>
              <a:t>Taklitler ortadan kalkabilir,</a:t>
            </a:r>
          </a:p>
          <a:p>
            <a:pPr lvl="1"/>
            <a:r>
              <a:rPr lang="tr-TR" dirty="0"/>
              <a:t> </a:t>
            </a:r>
            <a:r>
              <a:rPr lang="tr-TR" dirty="0"/>
              <a:t>S</a:t>
            </a:r>
            <a:r>
              <a:rPr lang="tr-TR" dirty="0" smtClean="0"/>
              <a:t>es </a:t>
            </a:r>
            <a:r>
              <a:rPr lang="tr-TR" dirty="0" smtClean="0"/>
              <a:t>üretimleri hem niteliksel hem niceliksel olarak farklılaşır,</a:t>
            </a:r>
          </a:p>
          <a:p>
            <a:pPr lvl="1"/>
            <a:r>
              <a:rPr lang="tr-TR" dirty="0" smtClean="0"/>
              <a:t>Rastlantısal öğrenimleri gerçekleştiremezler ve dil  gelişimleri etkilenir.</a:t>
            </a:r>
          </a:p>
        </p:txBody>
      </p:sp>
    </p:spTree>
    <p:extLst>
      <p:ext uri="{BB962C8B-B14F-4D97-AF65-F5344CB8AC3E}">
        <p14:creationId xmlns:p14="http://schemas.microsoft.com/office/powerpoint/2010/main" val="240035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Hafif ve orta derecede kaybı olanlar uygun işitme cihazıyla konuşma seslerini eksiksiz duyma ve takip etme becerisi kazanabilirler</a:t>
            </a:r>
          </a:p>
          <a:p>
            <a:r>
              <a:rPr lang="tr-TR" dirty="0" smtClean="0"/>
              <a:t>İleri ve çok ileri derecede işitme kaybı olan çocuklar işitme cihazı kullansalar da bütün konuşma seslerini duyma imkanına sahip değillerdir.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263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Çok ileri derecede işitme kayıplı bebekler, görme alanları içindeki nesne ve olaylarla ilgilenirken işiten çocuklar;</a:t>
            </a:r>
          </a:p>
          <a:p>
            <a:pPr lvl="1"/>
            <a:r>
              <a:rPr lang="tr-TR" dirty="0" smtClean="0"/>
              <a:t>İşittikleri seslere tepki verir,</a:t>
            </a:r>
          </a:p>
          <a:p>
            <a:pPr lvl="1"/>
            <a:r>
              <a:rPr lang="tr-TR" dirty="0" smtClean="0"/>
              <a:t>Çıkardıkları sesleri duyarak seslerini kontrol edebilirler, </a:t>
            </a:r>
          </a:p>
          <a:p>
            <a:r>
              <a:rPr lang="tr-TR" dirty="0" smtClean="0"/>
              <a:t>İşitme kayıplı çocuklarda</a:t>
            </a:r>
          </a:p>
          <a:p>
            <a:pPr lvl="1"/>
            <a:r>
              <a:rPr lang="tr-TR" dirty="0" smtClean="0"/>
              <a:t>Aile sözel iletişimi kesebilir,</a:t>
            </a:r>
          </a:p>
          <a:p>
            <a:pPr lvl="1"/>
            <a:r>
              <a:rPr lang="tr-TR" dirty="0" smtClean="0"/>
              <a:t>Aileler kısa basit ve abartılı ifadeler kullanabilir,</a:t>
            </a:r>
          </a:p>
          <a:p>
            <a:pPr lvl="1"/>
            <a:r>
              <a:rPr lang="tr-TR" dirty="0" smtClean="0"/>
              <a:t>İlk dönemlerde gözlemlenen ses çıkarmalar yaklaşık 9 aydan sonra kaybolur,</a:t>
            </a:r>
          </a:p>
          <a:p>
            <a:pPr lvl="1"/>
            <a:r>
              <a:rPr lang="tr-TR" dirty="0" smtClean="0"/>
              <a:t>Taklitler ortadan kalkar,</a:t>
            </a:r>
          </a:p>
          <a:p>
            <a:pPr lvl="1"/>
            <a:r>
              <a:rPr lang="tr-TR" dirty="0" smtClean="0"/>
              <a:t>Sesin kaynağına yönelme davranışı görülmez.</a:t>
            </a:r>
          </a:p>
          <a:p>
            <a:pPr marL="457200" lvl="1" indent="0">
              <a:buNone/>
            </a:pPr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57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Ünlü ve ünsüzlerin üretiminde çarpıklıklar, seslerin birbirleri yerine kullanımı, hatalı kullanımı veya atılması, sesleri bir araya getirmede problemler yaşanmaktadır.</a:t>
            </a:r>
          </a:p>
          <a:p>
            <a:endParaRPr lang="tr-TR" dirty="0"/>
          </a:p>
          <a:p>
            <a:r>
              <a:rPr lang="tr-TR" dirty="0" smtClean="0"/>
              <a:t>Seslerin tizliğini ayarlayamama, tizliği gereksiz ve uygunsuz olarak değiştirdikleri ve süre-ritim ile ilgili problemler yaşadıkları gözlenmektedir.</a:t>
            </a:r>
          </a:p>
        </p:txBody>
      </p:sp>
    </p:spTree>
    <p:extLst>
      <p:ext uri="{BB962C8B-B14F-4D97-AF65-F5344CB8AC3E}">
        <p14:creationId xmlns:p14="http://schemas.microsoft.com/office/powerpoint/2010/main" val="384442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Sesbilgisel</a:t>
            </a:r>
            <a:r>
              <a:rPr lang="tr-TR" dirty="0" smtClean="0"/>
              <a:t> özellikler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1394460"/>
            <a:ext cx="9603275" cy="4777740"/>
          </a:xfrm>
        </p:spPr>
        <p:txBody>
          <a:bodyPr>
            <a:normAutofit/>
          </a:bodyPr>
          <a:lstStyle/>
          <a:p>
            <a:r>
              <a:rPr lang="tr-TR" dirty="0" smtClean="0"/>
              <a:t>Normal işiten çocuklar 7-10 ay, işitme kaybı olanlar 1.5-2 yaşında </a:t>
            </a:r>
            <a:r>
              <a:rPr lang="tr-TR" dirty="0" err="1" smtClean="0"/>
              <a:t>babıldarlar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İşitme kayıplı çocuklar </a:t>
            </a:r>
            <a:r>
              <a:rPr lang="tr-TR" dirty="0" err="1" smtClean="0"/>
              <a:t>babıldama</a:t>
            </a:r>
            <a:r>
              <a:rPr lang="tr-TR" dirty="0" smtClean="0"/>
              <a:t> dönemine kadar normal gelişimle paralel bir gelişim gösterir. Neden?</a:t>
            </a:r>
          </a:p>
          <a:p>
            <a:pPr lvl="1"/>
            <a:r>
              <a:rPr lang="tr-TR" dirty="0" smtClean="0"/>
              <a:t>Çünkü bu döneme kadar olan seslendirme, </a:t>
            </a:r>
            <a:r>
              <a:rPr lang="tr-TR" dirty="0" err="1" smtClean="0"/>
              <a:t>refleksif</a:t>
            </a:r>
            <a:r>
              <a:rPr lang="tr-TR" dirty="0" smtClean="0"/>
              <a:t> bir seslendirmedir.</a:t>
            </a:r>
          </a:p>
          <a:p>
            <a:r>
              <a:rPr lang="tr-TR" dirty="0" smtClean="0"/>
              <a:t>Seslendirme, </a:t>
            </a:r>
            <a:r>
              <a:rPr lang="tr-TR" dirty="0" err="1" smtClean="0"/>
              <a:t>babıldama</a:t>
            </a:r>
            <a:r>
              <a:rPr lang="tr-TR" dirty="0" smtClean="0"/>
              <a:t> döneminden sonra daha </a:t>
            </a:r>
            <a:r>
              <a:rPr lang="tr-TR" dirty="0" err="1" smtClean="0"/>
              <a:t>dilbilgisel</a:t>
            </a:r>
            <a:r>
              <a:rPr lang="tr-TR" dirty="0" smtClean="0"/>
              <a:t> bir yapıya bürünmeye başlar.</a:t>
            </a:r>
          </a:p>
          <a:p>
            <a:pPr lvl="1"/>
            <a:r>
              <a:rPr lang="tr-TR" dirty="0" smtClean="0"/>
              <a:t>Sözcüklerle ve hecelerle oynama davranışı normal işitene göre 22 hafta gibi anlamlı bir gecikmeyle başladığı ortaya konulmuştur.</a:t>
            </a:r>
          </a:p>
          <a:p>
            <a:r>
              <a:rPr lang="tr-TR" dirty="0" err="1" smtClean="0"/>
              <a:t>Babıldamanın</a:t>
            </a:r>
            <a:r>
              <a:rPr lang="tr-TR" dirty="0" smtClean="0"/>
              <a:t> geç görülmesi ileri dönem alıcı ve ifade edici dil </a:t>
            </a:r>
            <a:r>
              <a:rPr lang="tr-TR" dirty="0" err="1" smtClean="0"/>
              <a:t>becerilerinide</a:t>
            </a:r>
            <a:r>
              <a:rPr lang="tr-TR" dirty="0" smtClean="0"/>
              <a:t> sınırlılıklara sebep olur.</a:t>
            </a:r>
          </a:p>
          <a:p>
            <a:pPr lvl="1"/>
            <a:r>
              <a:rPr lang="tr-TR" dirty="0" smtClean="0"/>
              <a:t>İşitsel girdi önemlidir. İşitme kayıplı çocuklar bundan yoksun kalırlar. Bu sebeple sesin niteliğinde bozulma başlamakta ve sessiz olarak geçirilen dönemlerde artış görülmektedir.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055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Uygun konuşma terapisi ve ses yükseltici cihazlar sağlanarak dil ve konuşmada gerilemenin önüne geçilmek için müdahalede bulunulmalıdır.</a:t>
            </a:r>
          </a:p>
          <a:p>
            <a:r>
              <a:rPr lang="tr-TR" dirty="0" smtClean="0"/>
              <a:t>Konuşmanın üretilmesinde </a:t>
            </a:r>
            <a:r>
              <a:rPr lang="tr-TR" dirty="0" err="1" smtClean="0"/>
              <a:t>sesbilgisel</a:t>
            </a:r>
            <a:r>
              <a:rPr lang="tr-TR" dirty="0" smtClean="0"/>
              <a:t> </a:t>
            </a:r>
            <a:r>
              <a:rPr lang="tr-TR" dirty="0" smtClean="0"/>
              <a:t>birimlerin üretilmesi gerekir. Üretmek için de duymak gerekir.</a:t>
            </a:r>
          </a:p>
          <a:p>
            <a:r>
              <a:rPr lang="tr-TR" dirty="0" smtClean="0"/>
              <a:t>Araştırmalar, </a:t>
            </a:r>
            <a:r>
              <a:rPr lang="tr-TR" dirty="0" smtClean="0"/>
              <a:t>işitme </a:t>
            </a:r>
            <a:r>
              <a:rPr lang="tr-TR" dirty="0" smtClean="0"/>
              <a:t>engelli bireylerin ilk hece </a:t>
            </a:r>
            <a:r>
              <a:rPr lang="tr-TR" dirty="0" smtClean="0"/>
              <a:t>üretimlerinin </a:t>
            </a:r>
            <a:r>
              <a:rPr lang="tr-TR" dirty="0" smtClean="0"/>
              <a:t>son hece üretimine oranla daha </a:t>
            </a:r>
            <a:r>
              <a:rPr lang="tr-TR" dirty="0" smtClean="0"/>
              <a:t>iyi olduğu bilgisini sunmaktadır.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885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270</TotalTime>
  <Words>821</Words>
  <Application>Microsoft Office PowerPoint</Application>
  <PresentationFormat>Geniş ekran</PresentationFormat>
  <Paragraphs>75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Gallery</vt:lpstr>
      <vt:lpstr>İŞİTME KAYIPLI ÇOCUKLARDA DİL GELİŞİMİ</vt:lpstr>
      <vt:lpstr>İŞİTME KAYIPLI ÇOCUKLARIN DİL ÖZELLİKLERİ</vt:lpstr>
      <vt:lpstr>PowerPoint Sunusu</vt:lpstr>
      <vt:lpstr>PowerPoint Sunusu</vt:lpstr>
      <vt:lpstr>PowerPoint Sunusu</vt:lpstr>
      <vt:lpstr>PowerPoint Sunusu</vt:lpstr>
      <vt:lpstr>PowerPoint Sunusu</vt:lpstr>
      <vt:lpstr>Sesbilgisel özellikler</vt:lpstr>
      <vt:lpstr>PowerPoint Sunusu</vt:lpstr>
      <vt:lpstr>PowerPoint Sunusu</vt:lpstr>
      <vt:lpstr>Sözcüksel ve dilbilgisel özellikler</vt:lpstr>
      <vt:lpstr>Dil becerilerine ilişkin genel olarak;</vt:lpstr>
      <vt:lpstr>Dil gelişiminde işitme cihazlarının etkisi</vt:lpstr>
      <vt:lpstr>Koklear implant kullanan çcukların dil gelişimi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KAYIPLI ÇOCUKLARDA DİL GELİŞİMİ</dc:title>
  <dc:creator>resat alatli</dc:creator>
  <cp:lastModifiedBy>resat alatli</cp:lastModifiedBy>
  <cp:revision>17</cp:revision>
  <dcterms:created xsi:type="dcterms:W3CDTF">2018-11-19T19:19:01Z</dcterms:created>
  <dcterms:modified xsi:type="dcterms:W3CDTF">2018-11-20T13:48:25Z</dcterms:modified>
</cp:coreProperties>
</file>