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45" r:id="rId6"/>
    <p:sldId id="382" r:id="rId7"/>
    <p:sldId id="497" r:id="rId8"/>
    <p:sldId id="379" r:id="rId9"/>
    <p:sldId id="496" r:id="rId10"/>
    <p:sldId id="380" r:id="rId11"/>
    <p:sldId id="498" r:id="rId12"/>
    <p:sldId id="383"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0" id="{741C8DE2-A31F-4C35-A9D1-DE314069B73A}">
          <p14:sldIdLst>
            <p14:sldId id="281"/>
            <p14:sldId id="345"/>
            <p14:sldId id="382"/>
            <p14:sldId id="497"/>
            <p14:sldId id="379"/>
            <p14:sldId id="496"/>
            <p14:sldId id="380"/>
            <p14:sldId id="498"/>
            <p14:sldId id="383"/>
          </p14:sldIdLst>
        </p14:section>
        <p14:section name="Varsayılan Bölüm" id="{D2EAE825-7602-46C6-906E-8525BBAD997A}">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50FC39-65DB-4749-AD7D-2BFC845D9C5D}" v="1" dt="2020-05-27T14:38:45.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684B17-89AC-458F-B472-AEFF29FAFA56}"/>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EC54C7FC-3404-47CF-AB42-01F7587E297D}"/>
              </a:ext>
            </a:extLst>
          </p:cNvPr>
          <p:cNvSpPr>
            <a:spLocks noGrp="1"/>
          </p:cNvSpPr>
          <p:nvPr>
            <p:ph idx="1"/>
          </p:nvPr>
        </p:nvSpPr>
        <p:spPr>
          <a:xfrm>
            <a:off x="1451579" y="2015732"/>
            <a:ext cx="9603275" cy="4037749"/>
          </a:xfrm>
        </p:spPr>
        <p:txBody>
          <a:bodyPr>
            <a:normAutofit/>
          </a:bodyPr>
          <a:lstStyle/>
          <a:p>
            <a:pPr marL="0" indent="0">
              <a:buNone/>
            </a:pPr>
            <a:r>
              <a:rPr lang="tr-TR" dirty="0"/>
              <a:t>EVLENMENİN YOKLUĞU</a:t>
            </a:r>
          </a:p>
          <a:p>
            <a:pPr marL="457200" indent="-457200">
              <a:buFont typeface="+mj-lt"/>
              <a:buAutoNum type="arabicPeriod"/>
            </a:pPr>
            <a:r>
              <a:rPr lang="tr-TR" dirty="0"/>
              <a:t>Evlenmenin yokluğu halleri</a:t>
            </a:r>
          </a:p>
          <a:p>
            <a:pPr marL="914400" lvl="1" indent="-457200">
              <a:buFont typeface="+mj-lt"/>
              <a:buAutoNum type="arabicPeriod"/>
            </a:pPr>
            <a:r>
              <a:rPr lang="tr-TR" dirty="0"/>
              <a:t>Evlenmenin ayrı cinsten kişiler arasında yapılmamış olması</a:t>
            </a:r>
          </a:p>
          <a:p>
            <a:pPr marL="914400" lvl="1" indent="-457200">
              <a:buFont typeface="+mj-lt"/>
              <a:buAutoNum type="arabicPeriod"/>
            </a:pPr>
            <a:r>
              <a:rPr lang="tr-TR" dirty="0"/>
              <a:t>Evlenmenin, evlendirme memuru önünde yapılmamış olması</a:t>
            </a:r>
          </a:p>
          <a:p>
            <a:pPr marL="914400" lvl="1" indent="-457200">
              <a:buFont typeface="+mj-lt"/>
              <a:buAutoNum type="arabicPeriod"/>
            </a:pPr>
            <a:r>
              <a:rPr lang="tr-TR" dirty="0"/>
              <a:t>İki tarafın evlendirme memuru önünde hazır olmamaları</a:t>
            </a:r>
          </a:p>
          <a:p>
            <a:pPr marL="457200" indent="-457200">
              <a:buFont typeface="+mj-lt"/>
              <a:buAutoNum type="arabicPeriod"/>
            </a:pPr>
            <a:r>
              <a:rPr lang="tr-TR" dirty="0"/>
              <a:t>Evlenmenin yokluğunun sonuçları</a:t>
            </a:r>
          </a:p>
          <a:p>
            <a:pPr marL="457200" lvl="1" indent="0">
              <a:buNone/>
            </a:pPr>
            <a:r>
              <a:rPr lang="tr-TR" dirty="0"/>
              <a:t>Yok hükmünde olan bir evliliğin ortadan kaldırılması için mahkeme kararına gerek yoktur. Bu evlilik, kendiliğinden ve başından itibaren hükümsüzdür.</a:t>
            </a:r>
          </a:p>
          <a:p>
            <a:pPr marL="457200" lvl="1" indent="0">
              <a:buNone/>
            </a:pPr>
            <a:endParaRPr lang="tr-TR" dirty="0"/>
          </a:p>
        </p:txBody>
      </p:sp>
    </p:spTree>
    <p:extLst>
      <p:ext uri="{BB962C8B-B14F-4D97-AF65-F5344CB8AC3E}">
        <p14:creationId xmlns:p14="http://schemas.microsoft.com/office/powerpoint/2010/main" val="276707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C43A3B-DBCB-4767-B31B-8A25551C8346}"/>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4393EA38-DC88-4BD9-9055-E1C7A260F77C}"/>
              </a:ext>
            </a:extLst>
          </p:cNvPr>
          <p:cNvSpPr>
            <a:spLocks noGrp="1"/>
          </p:cNvSpPr>
          <p:nvPr>
            <p:ph idx="1"/>
          </p:nvPr>
        </p:nvSpPr>
        <p:spPr>
          <a:xfrm>
            <a:off x="1451579" y="2015732"/>
            <a:ext cx="9603275" cy="4118738"/>
          </a:xfrm>
        </p:spPr>
        <p:txBody>
          <a:bodyPr>
            <a:normAutofit/>
          </a:bodyPr>
          <a:lstStyle/>
          <a:p>
            <a:pPr marL="0" indent="0">
              <a:buNone/>
            </a:pPr>
            <a:r>
              <a:rPr lang="tr-TR" dirty="0"/>
              <a:t>EVLENMENİN BUTLANI</a:t>
            </a:r>
          </a:p>
          <a:p>
            <a:pPr marL="0" indent="0">
              <a:buNone/>
            </a:pPr>
            <a:r>
              <a:rPr lang="tr-TR" dirty="0"/>
              <a:t>	MUTLAK BUTLAN HALLERİ</a:t>
            </a:r>
          </a:p>
          <a:p>
            <a:pPr marL="457200" indent="-457200">
              <a:buFont typeface="+mj-lt"/>
              <a:buAutoNum type="arabicPeriod"/>
            </a:pPr>
            <a:r>
              <a:rPr lang="tr-TR" dirty="0"/>
              <a:t>Eşlerden birinin evlenme sırasında evli olması</a:t>
            </a:r>
          </a:p>
          <a:p>
            <a:pPr marL="457200" indent="-457200">
              <a:buFont typeface="+mj-lt"/>
              <a:buAutoNum type="arabicPeriod"/>
            </a:pPr>
            <a:r>
              <a:rPr lang="tr-TR" dirty="0"/>
              <a:t>Eşlerden birinin evlenme sırasında ayırt etme gücünden sürekli yoksun olması</a:t>
            </a:r>
          </a:p>
          <a:p>
            <a:pPr marL="457200" indent="-457200">
              <a:buFont typeface="+mj-lt"/>
              <a:buAutoNum type="arabicPeriod"/>
            </a:pPr>
            <a:r>
              <a:rPr lang="tr-TR" dirty="0"/>
              <a:t>Eşlerden birinde evlenmeye engel olacak derecede akıl hastalığı bulunması</a:t>
            </a:r>
          </a:p>
          <a:p>
            <a:pPr marL="457200" indent="-457200">
              <a:buFont typeface="+mj-lt"/>
              <a:buAutoNum type="arabicPeriod"/>
            </a:pPr>
            <a:r>
              <a:rPr lang="tr-TR" dirty="0"/>
              <a:t>Eşler arasında evlenmeye engel olacak derecede hısımlığın bulunması</a:t>
            </a:r>
          </a:p>
        </p:txBody>
      </p:sp>
    </p:spTree>
    <p:extLst>
      <p:ext uri="{BB962C8B-B14F-4D97-AF65-F5344CB8AC3E}">
        <p14:creationId xmlns:p14="http://schemas.microsoft.com/office/powerpoint/2010/main" val="172720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5ABF7E-AA87-402A-89C1-44118C5B7A40}"/>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E67795D9-28BA-4262-B70B-3BFA0C3811A3}"/>
              </a:ext>
            </a:extLst>
          </p:cNvPr>
          <p:cNvSpPr>
            <a:spLocks noGrp="1"/>
          </p:cNvSpPr>
          <p:nvPr>
            <p:ph idx="1"/>
          </p:nvPr>
        </p:nvSpPr>
        <p:spPr>
          <a:xfrm>
            <a:off x="1451579" y="2015732"/>
            <a:ext cx="9603275" cy="4037749"/>
          </a:xfrm>
        </p:spPr>
        <p:txBody>
          <a:bodyPr>
            <a:normAutofit/>
          </a:bodyPr>
          <a:lstStyle/>
          <a:p>
            <a:pPr marL="0" indent="0">
              <a:buNone/>
            </a:pPr>
            <a:r>
              <a:rPr lang="tr-TR" dirty="0"/>
              <a:t>	NİSBİ BUTLAN HALLERİ</a:t>
            </a:r>
          </a:p>
          <a:p>
            <a:pPr marL="457200" indent="-457200">
              <a:buFont typeface="+mj-lt"/>
              <a:buAutoNum type="arabicPeriod"/>
            </a:pPr>
            <a:r>
              <a:rPr lang="tr-TR" dirty="0"/>
              <a:t>Ayırt etme gücünden geçici yoksunluk</a:t>
            </a:r>
          </a:p>
          <a:p>
            <a:pPr marL="457200" lvl="1" indent="0">
              <a:buNone/>
            </a:pPr>
            <a:r>
              <a:rPr lang="tr-TR" dirty="0"/>
              <a:t>Bu nedene dayanarak evliliğin iptalini dava etme hakkı, evlenme sırasında geçici bir sebeple ayırt etme gücünden geçici yoksun olan kişiye tanınmıştır.</a:t>
            </a:r>
          </a:p>
          <a:p>
            <a:pPr marL="457200" indent="-457200">
              <a:buFont typeface="+mj-lt"/>
              <a:buAutoNum type="arabicPeriod"/>
            </a:pPr>
            <a:r>
              <a:rPr lang="tr-TR" dirty="0"/>
              <a:t>İrade sakatlıkları</a:t>
            </a:r>
          </a:p>
          <a:p>
            <a:pPr marL="457200" lvl="1" indent="0">
              <a:buNone/>
            </a:pPr>
            <a:r>
              <a:rPr lang="tr-TR" dirty="0"/>
              <a:t>Bunlar yanılma, aldatma ve korkutmadır.</a:t>
            </a:r>
          </a:p>
          <a:p>
            <a:pPr marL="457200" indent="-457200">
              <a:buFont typeface="+mj-lt"/>
              <a:buAutoNum type="arabicPeriod"/>
            </a:pPr>
            <a:r>
              <a:rPr lang="tr-TR" dirty="0"/>
              <a:t>Yasal temsilcinin izninin bulunmaması</a:t>
            </a:r>
          </a:p>
          <a:p>
            <a:pPr marL="457200" lvl="1" indent="0">
              <a:buNone/>
            </a:pPr>
            <a:r>
              <a:rPr lang="tr-TR" dirty="0"/>
              <a:t>Küçük veya kısıtlının yasal temsilcinin izni olmadan evlenmesi halinde, evlenmenin iptali yasal temsilci tarafından dava edilebilir.</a:t>
            </a:r>
          </a:p>
        </p:txBody>
      </p:sp>
    </p:spTree>
    <p:extLst>
      <p:ext uri="{BB962C8B-B14F-4D97-AF65-F5344CB8AC3E}">
        <p14:creationId xmlns:p14="http://schemas.microsoft.com/office/powerpoint/2010/main" val="4048298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3627F1-A992-46D6-8671-470FE608BC6F}"/>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62AACAB9-956D-4F8B-8CCC-C5F79189AAC2}"/>
              </a:ext>
            </a:extLst>
          </p:cNvPr>
          <p:cNvSpPr>
            <a:spLocks noGrp="1"/>
          </p:cNvSpPr>
          <p:nvPr>
            <p:ph idx="1"/>
          </p:nvPr>
        </p:nvSpPr>
        <p:spPr>
          <a:xfrm>
            <a:off x="1451579" y="2015732"/>
            <a:ext cx="9603275" cy="4127616"/>
          </a:xfrm>
        </p:spPr>
        <p:txBody>
          <a:bodyPr>
            <a:normAutofit/>
          </a:bodyPr>
          <a:lstStyle/>
          <a:p>
            <a:pPr marL="0" indent="0">
              <a:buNone/>
            </a:pPr>
            <a:r>
              <a:rPr lang="tr-TR" dirty="0"/>
              <a:t>BUTLAN DAVALARI</a:t>
            </a:r>
          </a:p>
          <a:p>
            <a:pPr marL="457200" indent="-457200">
              <a:buFont typeface="+mj-lt"/>
              <a:buAutoNum type="arabicPeriod"/>
            </a:pPr>
            <a:r>
              <a:rPr lang="tr-TR" dirty="0"/>
              <a:t>Hukuki niteliği: Butlan davaları, bozucu yenilik doğuran davalardır.</a:t>
            </a:r>
          </a:p>
          <a:p>
            <a:pPr marL="457200" indent="-457200">
              <a:buFont typeface="+mj-lt"/>
              <a:buAutoNum type="arabicPeriod"/>
            </a:pPr>
            <a:r>
              <a:rPr lang="tr-TR" dirty="0"/>
              <a:t>Tarafları</a:t>
            </a:r>
          </a:p>
          <a:p>
            <a:pPr marL="914400" lvl="1" indent="-457200">
              <a:buFont typeface="+mj-lt"/>
              <a:buAutoNum type="arabicPeriod"/>
            </a:pPr>
            <a:r>
              <a:rPr lang="tr-TR" dirty="0"/>
              <a:t>Mutlak butlan davasının tarafları</a:t>
            </a:r>
          </a:p>
          <a:p>
            <a:pPr marL="1371600" lvl="2" indent="-457200">
              <a:buFont typeface="+mj-lt"/>
              <a:buAutoNum type="arabicPeriod"/>
            </a:pPr>
            <a:r>
              <a:rPr lang="tr-TR" dirty="0"/>
              <a:t>Davacı: Bir evlenmenin mutlak butlanla sakat olduğunu öğrenen Cumhuriyet Savcısı butlan davası açmakla yükümlüdür. Ayrıca evlenmenin butlanında maddi veya manevi menfaati olan kişiler de bu davayı açabilirler ancak açma yükümlülükleri yoktur.</a:t>
            </a:r>
          </a:p>
          <a:p>
            <a:pPr marL="1371600" lvl="2" indent="-457200">
              <a:buFont typeface="+mj-lt"/>
              <a:buAutoNum type="arabicPeriod"/>
            </a:pPr>
            <a:r>
              <a:rPr lang="tr-TR" dirty="0"/>
              <a:t>Davalı: Her iki eştir.</a:t>
            </a:r>
          </a:p>
          <a:p>
            <a:pPr marL="1371600" lvl="2" indent="-457200">
              <a:buFont typeface="+mj-lt"/>
              <a:buAutoNum type="arabicPeriod"/>
            </a:pPr>
            <a:r>
              <a:rPr lang="tr-TR" dirty="0"/>
              <a:t>Dava hakkının sınırlandırılması ve kalkması: Ayırt etme gücünden yoksunluk veya evlenmeye engel akıl hastalığı sebebiyle evlenmenin sakat olduğu hallerde, evlilik sona ermişse, artık Cumhuriyet Savcısı tarafından mutlak butlanı dava edilemez. Ancak ilgililer bu davayı açabilir.</a:t>
            </a:r>
          </a:p>
        </p:txBody>
      </p:sp>
    </p:spTree>
    <p:extLst>
      <p:ext uri="{BB962C8B-B14F-4D97-AF65-F5344CB8AC3E}">
        <p14:creationId xmlns:p14="http://schemas.microsoft.com/office/powerpoint/2010/main" val="458988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577AF3-5905-42A9-99AA-9970B5AC83B1}"/>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1AD0FD2D-C199-463B-A3C4-73E69AA3BE65}"/>
              </a:ext>
            </a:extLst>
          </p:cNvPr>
          <p:cNvSpPr>
            <a:spLocks noGrp="1"/>
          </p:cNvSpPr>
          <p:nvPr>
            <p:ph idx="1"/>
          </p:nvPr>
        </p:nvSpPr>
        <p:spPr>
          <a:xfrm>
            <a:off x="1451579" y="2015732"/>
            <a:ext cx="9603275" cy="4163126"/>
          </a:xfrm>
        </p:spPr>
        <p:txBody>
          <a:bodyPr>
            <a:normAutofit fontScale="92500"/>
          </a:bodyPr>
          <a:lstStyle/>
          <a:p>
            <a:pPr marL="914400" lvl="1" indent="-457200">
              <a:buFont typeface="+mj-lt"/>
              <a:buAutoNum type="arabicPeriod" startAt="2"/>
            </a:pPr>
            <a:r>
              <a:rPr lang="tr-TR" dirty="0" err="1"/>
              <a:t>Nisbi</a:t>
            </a:r>
            <a:r>
              <a:rPr lang="tr-TR" dirty="0"/>
              <a:t> butlan davasının tarafları</a:t>
            </a:r>
          </a:p>
          <a:p>
            <a:pPr marL="1371600" lvl="2" indent="-457200">
              <a:buFont typeface="+mj-lt"/>
              <a:buAutoNum type="arabicPeriod"/>
            </a:pPr>
            <a:r>
              <a:rPr lang="tr-TR" dirty="0"/>
              <a:t>Davacı: Ayırt etme gücünden geçici yoksunluk, akıl hastalığı veya irade sakatlığı sebeplerinden biriyle açılıyorsa davacı, ayırt etme gücü bulunmayan, akıl hastalığı bulunan veya iradesi sakatlanan eştir. Yasal temsilcinin izninin bulunmadığı gerekçesiyle açılan </a:t>
            </a:r>
            <a:r>
              <a:rPr lang="tr-TR" dirty="0" err="1"/>
              <a:t>nisbi</a:t>
            </a:r>
            <a:r>
              <a:rPr lang="tr-TR" dirty="0"/>
              <a:t> butlan davasında ise davacı, yasal temsilcidir.</a:t>
            </a:r>
          </a:p>
          <a:p>
            <a:pPr marL="1371600" lvl="2" indent="-457200">
              <a:buFont typeface="+mj-lt"/>
              <a:buAutoNum type="arabicPeriod"/>
            </a:pPr>
            <a:r>
              <a:rPr lang="tr-TR" dirty="0"/>
              <a:t>Davalı: Eşlerden birinin açtığı davada davalı, diğer eştir. Yasal temsilcinin açtığı davada ise davalı, her iki eştir.</a:t>
            </a:r>
          </a:p>
          <a:p>
            <a:pPr marL="1371600" lvl="2" indent="-457200">
              <a:buFont typeface="+mj-lt"/>
              <a:buAutoNum type="arabicPeriod"/>
            </a:pPr>
            <a:r>
              <a:rPr lang="tr-TR" dirty="0"/>
              <a:t>Dava hakkının sona ermesi</a:t>
            </a:r>
          </a:p>
          <a:p>
            <a:pPr marL="1828800" lvl="3" indent="-457200">
              <a:buFont typeface="+mj-lt"/>
              <a:buAutoNum type="arabicPeriod"/>
            </a:pPr>
            <a:r>
              <a:rPr lang="tr-TR" dirty="0"/>
              <a:t>Eşlerin dava hakkının sona ermesi: Kısa süre (6 ay): Ayırt etme gücünden geçici yoksunluk, yanılma veya aldatma sebeplerinde, bu sebeplerin öğrenilmesinden itibaren işlemeye başlar. Korkutmada, korkunun etkisinin kalktığı anda işlemeye başlar. </a:t>
            </a:r>
          </a:p>
          <a:p>
            <a:pPr marL="1828800" lvl="4" indent="0">
              <a:buNone/>
            </a:pPr>
            <a:r>
              <a:rPr lang="tr-TR" dirty="0"/>
              <a:t>Uzun süre (5 yıl): Evlenmenin gerçekleşmesiyle işlemeye başlar. </a:t>
            </a:r>
          </a:p>
          <a:p>
            <a:pPr marL="1828800" lvl="4" indent="0">
              <a:buNone/>
            </a:pPr>
            <a:r>
              <a:rPr lang="tr-TR" dirty="0"/>
              <a:t>Bu sürelerin geçmesiyle </a:t>
            </a:r>
            <a:r>
              <a:rPr lang="tr-TR" dirty="0" err="1"/>
              <a:t>nisbi</a:t>
            </a:r>
            <a:r>
              <a:rPr lang="tr-TR" dirty="0"/>
              <a:t> butlan davası açma hakkı düşer.</a:t>
            </a:r>
          </a:p>
          <a:p>
            <a:pPr marL="1828800" lvl="3" indent="-457200">
              <a:buFont typeface="+mj-lt"/>
              <a:buAutoNum type="arabicPeriod"/>
            </a:pPr>
            <a:r>
              <a:rPr lang="tr-TR" dirty="0"/>
              <a:t>Yasal temsilcinin izni olmaksızın evlenen kimse, sonradan 18 yaşını doldurarak ergin olursa, kısıtlı olmaktan çıkarsa veya kadın gebe kalırsa artık yasal temsilci evlenmenin butlanını dava edemez.</a:t>
            </a:r>
          </a:p>
          <a:p>
            <a:pPr marL="0" indent="0">
              <a:buNone/>
            </a:pPr>
            <a:endParaRPr lang="tr-TR" dirty="0"/>
          </a:p>
        </p:txBody>
      </p:sp>
    </p:spTree>
    <p:extLst>
      <p:ext uri="{BB962C8B-B14F-4D97-AF65-F5344CB8AC3E}">
        <p14:creationId xmlns:p14="http://schemas.microsoft.com/office/powerpoint/2010/main" val="4027302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3DAA54-A138-40F4-811D-89009C402566}"/>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78AFEED9-FE49-477B-8151-0960C71FCDB6}"/>
              </a:ext>
            </a:extLst>
          </p:cNvPr>
          <p:cNvSpPr>
            <a:spLocks noGrp="1"/>
          </p:cNvSpPr>
          <p:nvPr>
            <p:ph idx="1"/>
          </p:nvPr>
        </p:nvSpPr>
        <p:spPr>
          <a:xfrm>
            <a:off x="1451579" y="2015732"/>
            <a:ext cx="9603275" cy="4037749"/>
          </a:xfrm>
        </p:spPr>
        <p:txBody>
          <a:bodyPr>
            <a:normAutofit/>
          </a:bodyPr>
          <a:lstStyle/>
          <a:p>
            <a:pPr marL="0" indent="0">
              <a:buNone/>
            </a:pPr>
            <a:r>
              <a:rPr lang="tr-TR" dirty="0"/>
              <a:t>HER İKİ BUTLAN DAVASINDA YARGILAMA USULÜ</a:t>
            </a:r>
          </a:p>
          <a:p>
            <a:pPr marL="457200" indent="-457200">
              <a:buFont typeface="+mj-lt"/>
              <a:buAutoNum type="arabicPeriod"/>
            </a:pPr>
            <a:r>
              <a:rPr lang="tr-TR" dirty="0"/>
              <a:t>Yetkili ve görevli mahkeme</a:t>
            </a:r>
          </a:p>
          <a:p>
            <a:pPr lvl="1"/>
            <a:r>
              <a:rPr lang="tr-TR" dirty="0"/>
              <a:t>Boşanmaya ilişkin hükümler kıyas yoluyla uygulanır.</a:t>
            </a:r>
          </a:p>
          <a:p>
            <a:pPr lvl="1"/>
            <a:r>
              <a:rPr lang="tr-TR" dirty="0"/>
              <a:t>Yetkili mahkeme, eşlerden birinin yerleşim yeri veya davadan önce son 6 aydır birlikte oturdukları yer mahkemesidir.</a:t>
            </a:r>
          </a:p>
          <a:p>
            <a:pPr lvl="1"/>
            <a:r>
              <a:rPr lang="tr-TR" dirty="0"/>
              <a:t>Savcı, yasal temsilci veya ilgililer tarafından açılan davalarda ise yetkili mahkeme, davalının yerleşim yeri mahkemesidir.</a:t>
            </a:r>
          </a:p>
          <a:p>
            <a:pPr marL="457200" indent="-457200">
              <a:buFont typeface="+mj-lt"/>
              <a:buAutoNum type="arabicPeriod"/>
            </a:pPr>
            <a:r>
              <a:rPr lang="tr-TR" dirty="0"/>
              <a:t>Yargılama usulü</a:t>
            </a:r>
          </a:p>
          <a:p>
            <a:pPr lvl="1"/>
            <a:r>
              <a:rPr lang="tr-TR" dirty="0"/>
              <a:t>Boşanmaya ilişkin hükümler kıyas yoluyla uygulanır.</a:t>
            </a:r>
          </a:p>
          <a:p>
            <a:pPr marL="0" indent="0">
              <a:buNone/>
            </a:pPr>
            <a:endParaRPr lang="tr-TR" dirty="0"/>
          </a:p>
        </p:txBody>
      </p:sp>
    </p:spTree>
    <p:extLst>
      <p:ext uri="{BB962C8B-B14F-4D97-AF65-F5344CB8AC3E}">
        <p14:creationId xmlns:p14="http://schemas.microsoft.com/office/powerpoint/2010/main" val="1622499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8F54F8-F944-474A-8D01-134C81BF023D}"/>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5136BFA8-A318-433E-A429-9440521570DF}"/>
              </a:ext>
            </a:extLst>
          </p:cNvPr>
          <p:cNvSpPr>
            <a:spLocks noGrp="1"/>
          </p:cNvSpPr>
          <p:nvPr>
            <p:ph idx="1"/>
          </p:nvPr>
        </p:nvSpPr>
        <p:spPr>
          <a:xfrm>
            <a:off x="1451579" y="2015732"/>
            <a:ext cx="9603275" cy="4037749"/>
          </a:xfrm>
        </p:spPr>
        <p:txBody>
          <a:bodyPr>
            <a:normAutofit fontScale="85000" lnSpcReduction="10000"/>
          </a:bodyPr>
          <a:lstStyle/>
          <a:p>
            <a:pPr marL="0" indent="0">
              <a:buNone/>
            </a:pPr>
            <a:r>
              <a:rPr lang="tr-TR" dirty="0"/>
              <a:t>BUTLAN DAVASININ SONUÇLARI</a:t>
            </a:r>
          </a:p>
          <a:p>
            <a:pPr marL="457200" indent="-457200">
              <a:buFont typeface="+mj-lt"/>
              <a:buAutoNum type="arabicPeriod"/>
            </a:pPr>
            <a:r>
              <a:rPr lang="tr-TR" dirty="0"/>
              <a:t>Genel sonuçlar</a:t>
            </a:r>
          </a:p>
          <a:p>
            <a:pPr marL="457200" lvl="1" indent="0">
              <a:buNone/>
            </a:pPr>
            <a:r>
              <a:rPr lang="tr-TR" dirty="0"/>
              <a:t>Evlenme, butlan kararından itibaren hükümsüz hale gelir. Karar, ileriye etkilidir. Karar tarihine kadar geçerli bir evlenmenin tüm sonuçlarını doğurur.</a:t>
            </a:r>
          </a:p>
          <a:p>
            <a:pPr marL="457200" indent="-457200">
              <a:buFont typeface="+mj-lt"/>
              <a:buAutoNum type="arabicPeriod"/>
            </a:pPr>
            <a:r>
              <a:rPr lang="tr-TR" dirty="0"/>
              <a:t>Çocuklar yönünden sonuçlar</a:t>
            </a:r>
          </a:p>
          <a:p>
            <a:pPr marL="457200" lvl="1" indent="0">
              <a:buNone/>
            </a:pPr>
            <a:r>
              <a:rPr lang="tr-TR" dirty="0"/>
              <a:t>Batıl olan evlenme içinde veya butlan kararının kesinleşmesinden itibaren 300 gün içinde doğan çocuklar evlilik içinde doğmuş sayılır. </a:t>
            </a:r>
          </a:p>
          <a:p>
            <a:pPr marL="457200" indent="-457200">
              <a:buFont typeface="+mj-lt"/>
              <a:buAutoNum type="arabicPeriod"/>
            </a:pPr>
            <a:r>
              <a:rPr lang="tr-TR" dirty="0"/>
              <a:t>Eşler yönünden sonuçlar</a:t>
            </a:r>
          </a:p>
          <a:p>
            <a:pPr lvl="1"/>
            <a:r>
              <a:rPr lang="tr-TR" dirty="0"/>
              <a:t>Eşler arasındaki evlilik sona erer, yeniden evlenebilirler.</a:t>
            </a:r>
          </a:p>
          <a:p>
            <a:pPr lvl="1"/>
            <a:r>
              <a:rPr lang="tr-TR" dirty="0"/>
              <a:t>Kadının soyadına ilişkin hükümler burada da uygulanır, kadın evlenmeden önceki soyadını alır.</a:t>
            </a:r>
          </a:p>
          <a:p>
            <a:pPr lvl="1"/>
            <a:r>
              <a:rPr lang="tr-TR" dirty="0"/>
              <a:t>Mal rejiminin tasfiyesi, tazminat, nafaka konularında da boşanmaya ilişkin hükümler uygulanır.</a:t>
            </a:r>
          </a:p>
          <a:p>
            <a:pPr lvl="1"/>
            <a:r>
              <a:rPr lang="tr-TR" dirty="0"/>
              <a:t>Eşler, iyiniyetli olmaları halinde, evlenmeyle kazandıkları kişisel durumlarını korurlar.</a:t>
            </a:r>
          </a:p>
          <a:p>
            <a:pPr lvl="1"/>
            <a:endParaRPr lang="tr-TR" dirty="0"/>
          </a:p>
          <a:p>
            <a:pPr marL="0" indent="0">
              <a:buNone/>
            </a:pPr>
            <a:endParaRPr lang="tr-TR" dirty="0"/>
          </a:p>
        </p:txBody>
      </p:sp>
    </p:spTree>
    <p:extLst>
      <p:ext uri="{BB962C8B-B14F-4D97-AF65-F5344CB8AC3E}">
        <p14:creationId xmlns:p14="http://schemas.microsoft.com/office/powerpoint/2010/main" val="3999079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F1C97D-C8BC-49A7-8B24-95BEF7F12A2C}"/>
              </a:ext>
            </a:extLst>
          </p:cNvPr>
          <p:cNvSpPr>
            <a:spLocks noGrp="1"/>
          </p:cNvSpPr>
          <p:nvPr>
            <p:ph type="title"/>
          </p:nvPr>
        </p:nvSpPr>
        <p:spPr/>
        <p:txBody>
          <a:bodyPr/>
          <a:lstStyle/>
          <a:p>
            <a:r>
              <a:rPr lang="tr-TR" dirty="0"/>
              <a:t>Evlenmenin hükümsüzlüğü</a:t>
            </a:r>
          </a:p>
        </p:txBody>
      </p:sp>
      <p:sp>
        <p:nvSpPr>
          <p:cNvPr id="3" name="İçerik Yer Tutucusu 2">
            <a:extLst>
              <a:ext uri="{FF2B5EF4-FFF2-40B4-BE49-F238E27FC236}">
                <a16:creationId xmlns:a16="http://schemas.microsoft.com/office/drawing/2014/main" id="{14F92FBF-2779-4312-82C7-A9805D5EB3CD}"/>
              </a:ext>
            </a:extLst>
          </p:cNvPr>
          <p:cNvSpPr>
            <a:spLocks noGrp="1"/>
          </p:cNvSpPr>
          <p:nvPr>
            <p:ph idx="1"/>
          </p:nvPr>
        </p:nvSpPr>
        <p:spPr>
          <a:xfrm>
            <a:off x="1451579" y="2015732"/>
            <a:ext cx="9603275" cy="4037749"/>
          </a:xfrm>
        </p:spPr>
        <p:txBody>
          <a:bodyPr>
            <a:normAutofit/>
          </a:bodyPr>
          <a:lstStyle/>
          <a:p>
            <a:pPr marL="0" indent="0">
              <a:buNone/>
            </a:pPr>
            <a:r>
              <a:rPr lang="tr-TR" dirty="0"/>
              <a:t>EVLENMENİN BUTLANINI GEREKTİRMEYEN EKSİKLİKLER</a:t>
            </a:r>
          </a:p>
          <a:p>
            <a:pPr marL="457200" indent="-457200">
              <a:buFont typeface="+mj-lt"/>
              <a:buAutoNum type="arabicPeriod"/>
            </a:pPr>
            <a:r>
              <a:rPr lang="tr-TR" dirty="0"/>
              <a:t>Kadının bekleme süresinin bitiminden önce evlenmesi</a:t>
            </a:r>
          </a:p>
          <a:p>
            <a:pPr marL="457200" lvl="1" indent="0">
              <a:buNone/>
            </a:pPr>
            <a:r>
              <a:rPr lang="tr-TR" dirty="0"/>
              <a:t>Evliliği sona eren kadının yeniden evlenmesi için öngörülen 300 günlük süreyi beklemeden evlenmesi, evliliği geçersiz kılmaz.</a:t>
            </a:r>
          </a:p>
          <a:p>
            <a:pPr marL="457200" indent="-457200">
              <a:buFont typeface="+mj-lt"/>
              <a:buAutoNum type="arabicPeriod"/>
            </a:pPr>
            <a:r>
              <a:rPr lang="tr-TR" dirty="0"/>
              <a:t>Bazı şekil kurallarına uyulmaması:</a:t>
            </a:r>
          </a:p>
          <a:p>
            <a:pPr marL="457200" lvl="1" indent="0">
              <a:buNone/>
            </a:pPr>
            <a:r>
              <a:rPr lang="tr-TR" dirty="0"/>
              <a:t>TMK m. 155</a:t>
            </a:r>
          </a:p>
          <a:p>
            <a:pPr marL="457200" indent="-457200">
              <a:buFont typeface="+mj-lt"/>
              <a:buAutoNum type="arabicPeriod"/>
            </a:pPr>
            <a:r>
              <a:rPr lang="tr-TR" dirty="0"/>
              <a:t>Bazı bulaşıcı hastalıklar</a:t>
            </a:r>
          </a:p>
          <a:p>
            <a:pPr marL="457200" lvl="1" indent="0">
              <a:buNone/>
            </a:pPr>
            <a:r>
              <a:rPr lang="tr-TR" dirty="0"/>
              <a:t>Umumi Hıfzı </a:t>
            </a:r>
            <a:r>
              <a:rPr lang="tr-TR" dirty="0" err="1"/>
              <a:t>Sıhha</a:t>
            </a:r>
            <a:r>
              <a:rPr lang="tr-TR" dirty="0"/>
              <a:t> Kanunu m. 123, 124’ te sayılan hastalıklar bulunmasına rağmen yapılan evlilikler geçerlidir.</a:t>
            </a:r>
          </a:p>
        </p:txBody>
      </p:sp>
    </p:spTree>
    <p:extLst>
      <p:ext uri="{BB962C8B-B14F-4D97-AF65-F5344CB8AC3E}">
        <p14:creationId xmlns:p14="http://schemas.microsoft.com/office/powerpoint/2010/main" val="136203108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0BB284-BD71-4165-9657-25AEA984A110}">
  <ds:schemaRefs>
    <ds:schemaRef ds:uri="http://purl.org/dc/dcmitype/"/>
    <ds:schemaRef ds:uri="http://purl.org/dc/term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560ef61b-03e2-46a8-aeae-79f8a710d1e9"/>
    <ds:schemaRef ds:uri="http://purl.org/dc/elements/1.1/"/>
  </ds:schemaRefs>
</ds:datastoreItem>
</file>

<file path=customXml/itemProps2.xml><?xml version="1.0" encoding="utf-8"?>
<ds:datastoreItem xmlns:ds="http://schemas.openxmlformats.org/officeDocument/2006/customXml" ds:itemID="{1C858BC2-BC9F-4998-8715-E73E1F8A1F44}">
  <ds:schemaRefs>
    <ds:schemaRef ds:uri="http://schemas.microsoft.com/sharepoint/v3/contenttype/forms"/>
  </ds:schemaRefs>
</ds:datastoreItem>
</file>

<file path=customXml/itemProps3.xml><?xml version="1.0" encoding="utf-8"?>
<ds:datastoreItem xmlns:ds="http://schemas.openxmlformats.org/officeDocument/2006/customXml" ds:itemID="{27562FF6-DFB2-4796-94F7-9E337BF722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561</Words>
  <Application>Microsoft Office PowerPoint</Application>
  <PresentationFormat>Geniş ekran</PresentationFormat>
  <Paragraphs>69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Medeni hukuk</vt:lpstr>
      <vt:lpstr>Evlenmenin hükümsüzlüğü</vt:lpstr>
      <vt:lpstr>Evlenmenin hükümsüzlüğü</vt:lpstr>
      <vt:lpstr>Evlenmenin hükümsüzlüğü</vt:lpstr>
      <vt:lpstr>Evlenmenin hükümsüzlüğü</vt:lpstr>
      <vt:lpstr>Evlenmenin hükümsüzlüğü</vt:lpstr>
      <vt:lpstr>Evlenmenin hükümsüzlüğü</vt:lpstr>
      <vt:lpstr>Evlenmenin hükümsüzlüğü</vt:lpstr>
      <vt:lpstr>Evlenmenin hükümsüzlüğü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Evlenmenin hükümsüzlüğü</dc:title>
  <dc:creator>Hilal Nur Gözüküçük</dc:creator>
  <cp:lastModifiedBy>Hilal Nur Gözüküçük</cp:lastModifiedBy>
  <cp:revision>1</cp:revision>
  <dcterms:created xsi:type="dcterms:W3CDTF">2020-05-16T19:51:37Z</dcterms:created>
  <dcterms:modified xsi:type="dcterms:W3CDTF">2020-05-27T14:38:46Z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