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243DD5C-35EB-49A1-A230-9D91855BC21F}"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4AC961-FB50-43F3-A23E-714439A746F4}" type="slidenum">
              <a:rPr lang="tr-TR" smtClean="0"/>
              <a:t>‹#›</a:t>
            </a:fld>
            <a:endParaRPr lang="tr-TR"/>
          </a:p>
        </p:txBody>
      </p:sp>
    </p:spTree>
    <p:extLst>
      <p:ext uri="{BB962C8B-B14F-4D97-AF65-F5344CB8AC3E}">
        <p14:creationId xmlns:p14="http://schemas.microsoft.com/office/powerpoint/2010/main" val="3300139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43DD5C-35EB-49A1-A230-9D91855BC21F}"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4AC961-FB50-43F3-A23E-714439A746F4}" type="slidenum">
              <a:rPr lang="tr-TR" smtClean="0"/>
              <a:t>‹#›</a:t>
            </a:fld>
            <a:endParaRPr lang="tr-TR"/>
          </a:p>
        </p:txBody>
      </p:sp>
    </p:spTree>
    <p:extLst>
      <p:ext uri="{BB962C8B-B14F-4D97-AF65-F5344CB8AC3E}">
        <p14:creationId xmlns:p14="http://schemas.microsoft.com/office/powerpoint/2010/main" val="493363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43DD5C-35EB-49A1-A230-9D91855BC21F}"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4AC961-FB50-43F3-A23E-714439A746F4}" type="slidenum">
              <a:rPr lang="tr-TR" smtClean="0"/>
              <a:t>‹#›</a:t>
            </a:fld>
            <a:endParaRPr lang="tr-TR"/>
          </a:p>
        </p:txBody>
      </p:sp>
    </p:spTree>
    <p:extLst>
      <p:ext uri="{BB962C8B-B14F-4D97-AF65-F5344CB8AC3E}">
        <p14:creationId xmlns:p14="http://schemas.microsoft.com/office/powerpoint/2010/main" val="1823092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43DD5C-35EB-49A1-A230-9D91855BC21F}"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4AC961-FB50-43F3-A23E-714439A746F4}" type="slidenum">
              <a:rPr lang="tr-TR" smtClean="0"/>
              <a:t>‹#›</a:t>
            </a:fld>
            <a:endParaRPr lang="tr-TR"/>
          </a:p>
        </p:txBody>
      </p:sp>
    </p:spTree>
    <p:extLst>
      <p:ext uri="{BB962C8B-B14F-4D97-AF65-F5344CB8AC3E}">
        <p14:creationId xmlns:p14="http://schemas.microsoft.com/office/powerpoint/2010/main" val="3999266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243DD5C-35EB-49A1-A230-9D91855BC21F}"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4AC961-FB50-43F3-A23E-714439A746F4}" type="slidenum">
              <a:rPr lang="tr-TR" smtClean="0"/>
              <a:t>‹#›</a:t>
            </a:fld>
            <a:endParaRPr lang="tr-TR"/>
          </a:p>
        </p:txBody>
      </p:sp>
    </p:spTree>
    <p:extLst>
      <p:ext uri="{BB962C8B-B14F-4D97-AF65-F5344CB8AC3E}">
        <p14:creationId xmlns:p14="http://schemas.microsoft.com/office/powerpoint/2010/main" val="979592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243DD5C-35EB-49A1-A230-9D91855BC21F}"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4AC961-FB50-43F3-A23E-714439A746F4}" type="slidenum">
              <a:rPr lang="tr-TR" smtClean="0"/>
              <a:t>‹#›</a:t>
            </a:fld>
            <a:endParaRPr lang="tr-TR"/>
          </a:p>
        </p:txBody>
      </p:sp>
    </p:spTree>
    <p:extLst>
      <p:ext uri="{BB962C8B-B14F-4D97-AF65-F5344CB8AC3E}">
        <p14:creationId xmlns:p14="http://schemas.microsoft.com/office/powerpoint/2010/main" val="3671558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243DD5C-35EB-49A1-A230-9D91855BC21F}" type="datetimeFigureOut">
              <a:rPr lang="tr-TR" smtClean="0"/>
              <a:t>13.02.2021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74AC961-FB50-43F3-A23E-714439A746F4}" type="slidenum">
              <a:rPr lang="tr-TR" smtClean="0"/>
              <a:t>‹#›</a:t>
            </a:fld>
            <a:endParaRPr lang="tr-TR"/>
          </a:p>
        </p:txBody>
      </p:sp>
    </p:spTree>
    <p:extLst>
      <p:ext uri="{BB962C8B-B14F-4D97-AF65-F5344CB8AC3E}">
        <p14:creationId xmlns:p14="http://schemas.microsoft.com/office/powerpoint/2010/main" val="405326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243DD5C-35EB-49A1-A230-9D91855BC21F}" type="datetimeFigureOut">
              <a:rPr lang="tr-TR" smtClean="0"/>
              <a:t>13.02.2021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74AC961-FB50-43F3-A23E-714439A746F4}" type="slidenum">
              <a:rPr lang="tr-TR" smtClean="0"/>
              <a:t>‹#›</a:t>
            </a:fld>
            <a:endParaRPr lang="tr-TR"/>
          </a:p>
        </p:txBody>
      </p:sp>
    </p:spTree>
    <p:extLst>
      <p:ext uri="{BB962C8B-B14F-4D97-AF65-F5344CB8AC3E}">
        <p14:creationId xmlns:p14="http://schemas.microsoft.com/office/powerpoint/2010/main" val="21279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43DD5C-35EB-49A1-A230-9D91855BC21F}" type="datetimeFigureOut">
              <a:rPr lang="tr-TR" smtClean="0"/>
              <a:t>13.02.2021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74AC961-FB50-43F3-A23E-714439A746F4}" type="slidenum">
              <a:rPr lang="tr-TR" smtClean="0"/>
              <a:t>‹#›</a:t>
            </a:fld>
            <a:endParaRPr lang="tr-TR"/>
          </a:p>
        </p:txBody>
      </p:sp>
    </p:spTree>
    <p:extLst>
      <p:ext uri="{BB962C8B-B14F-4D97-AF65-F5344CB8AC3E}">
        <p14:creationId xmlns:p14="http://schemas.microsoft.com/office/powerpoint/2010/main" val="4232735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243DD5C-35EB-49A1-A230-9D91855BC21F}"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4AC961-FB50-43F3-A23E-714439A746F4}" type="slidenum">
              <a:rPr lang="tr-TR" smtClean="0"/>
              <a:t>‹#›</a:t>
            </a:fld>
            <a:endParaRPr lang="tr-TR"/>
          </a:p>
        </p:txBody>
      </p:sp>
    </p:spTree>
    <p:extLst>
      <p:ext uri="{BB962C8B-B14F-4D97-AF65-F5344CB8AC3E}">
        <p14:creationId xmlns:p14="http://schemas.microsoft.com/office/powerpoint/2010/main" val="1239782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243DD5C-35EB-49A1-A230-9D91855BC21F}"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4AC961-FB50-43F3-A23E-714439A746F4}" type="slidenum">
              <a:rPr lang="tr-TR" smtClean="0"/>
              <a:t>‹#›</a:t>
            </a:fld>
            <a:endParaRPr lang="tr-TR"/>
          </a:p>
        </p:txBody>
      </p:sp>
    </p:spTree>
    <p:extLst>
      <p:ext uri="{BB962C8B-B14F-4D97-AF65-F5344CB8AC3E}">
        <p14:creationId xmlns:p14="http://schemas.microsoft.com/office/powerpoint/2010/main" val="339214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43DD5C-35EB-49A1-A230-9D91855BC21F}" type="datetimeFigureOut">
              <a:rPr lang="tr-TR" smtClean="0"/>
              <a:t>13.02.2021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4AC961-FB50-43F3-A23E-714439A746F4}" type="slidenum">
              <a:rPr lang="tr-TR" smtClean="0"/>
              <a:t>‹#›</a:t>
            </a:fld>
            <a:endParaRPr lang="tr-TR"/>
          </a:p>
        </p:txBody>
      </p:sp>
    </p:spTree>
    <p:extLst>
      <p:ext uri="{BB962C8B-B14F-4D97-AF65-F5344CB8AC3E}">
        <p14:creationId xmlns:p14="http://schemas.microsoft.com/office/powerpoint/2010/main" val="1645941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OTİZM SPEKTRUM BOZUKLUĞU</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55710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Psikolojik Tedaviler</a:t>
            </a:r>
            <a:r>
              <a:rPr lang="tr-TR" dirty="0">
                <a:latin typeface="Times New Roman" panose="02020603050405020304" pitchFamily="18" charset="0"/>
                <a:ea typeface="Times New Roman" panose="02020603050405020304" pitchFamily="18" charset="0"/>
              </a:rPr>
              <a:t> </a:t>
            </a:r>
            <a:endParaRPr lang="tr-TR" i="1" dirty="0">
              <a:latin typeface="Times New Roman" panose="02020603050405020304" pitchFamily="18" charset="0"/>
              <a:ea typeface="Times New Roman" panose="02020603050405020304" pitchFamily="18" charset="0"/>
            </a:endParaRPr>
          </a:p>
          <a:p>
            <a:pPr>
              <a:lnSpc>
                <a:spcPct val="150000"/>
              </a:lnSpc>
            </a:pPr>
            <a:r>
              <a:rPr lang="tr-TR" dirty="0" smtClean="0">
                <a:latin typeface="Times New Roman" panose="02020603050405020304" pitchFamily="18" charset="0"/>
                <a:ea typeface="Times New Roman" panose="02020603050405020304" pitchFamily="18" charset="0"/>
              </a:rPr>
              <a:t>Otizmli </a:t>
            </a:r>
            <a:r>
              <a:rPr lang="tr-TR" dirty="0">
                <a:latin typeface="Times New Roman" panose="02020603050405020304" pitchFamily="18" charset="0"/>
                <a:ea typeface="Times New Roman" panose="02020603050405020304" pitchFamily="18" charset="0"/>
              </a:rPr>
              <a:t>çocuklar içinde, sosyal ilişki kurma, konuşma ve zihinsel becerileri belli bir düzeyde gelişmiş çocukların psikoterapiden fayda sağlayabilecekleri düşünülmektedir. Psikoterapi, daha çok çocuğun tekrarlayan hecelerini anlamlandırmaya, anlamsız gözüken davranışları daha anlaşılır düzeye getirmeye çalışmaktadır </a:t>
            </a:r>
            <a:endParaRPr lang="tr-TR" dirty="0"/>
          </a:p>
        </p:txBody>
      </p:sp>
    </p:spTree>
    <p:extLst>
      <p:ext uri="{BB962C8B-B14F-4D97-AF65-F5344CB8AC3E}">
        <p14:creationId xmlns:p14="http://schemas.microsoft.com/office/powerpoint/2010/main" val="2221754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Eğitsel Tedaviler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Otizmli </a:t>
            </a:r>
            <a:r>
              <a:rPr lang="tr-TR" dirty="0">
                <a:latin typeface="Times New Roman" panose="02020603050405020304" pitchFamily="18" charset="0"/>
                <a:ea typeface="Times New Roman" panose="02020603050405020304" pitchFamily="18" charset="0"/>
              </a:rPr>
              <a:t>çocukların eğitsel tedavileri </a:t>
            </a:r>
            <a:r>
              <a:rPr lang="tr-TR" dirty="0" err="1">
                <a:latin typeface="Times New Roman" panose="02020603050405020304" pitchFamily="18" charset="0"/>
                <a:ea typeface="Times New Roman" panose="02020603050405020304" pitchFamily="18" charset="0"/>
              </a:rPr>
              <a:t>lovaas</a:t>
            </a:r>
            <a:r>
              <a:rPr lang="tr-TR" dirty="0">
                <a:latin typeface="Times New Roman" panose="02020603050405020304" pitchFamily="18" charset="0"/>
                <a:ea typeface="Times New Roman" panose="02020603050405020304" pitchFamily="18" charset="0"/>
              </a:rPr>
              <a:t> tekniği ve </a:t>
            </a:r>
            <a:r>
              <a:rPr lang="tr-TR" dirty="0" err="1">
                <a:latin typeface="Times New Roman" panose="02020603050405020304" pitchFamily="18" charset="0"/>
                <a:ea typeface="Times New Roman" panose="02020603050405020304" pitchFamily="18" charset="0"/>
              </a:rPr>
              <a:t>teacch</a:t>
            </a:r>
            <a:r>
              <a:rPr lang="tr-TR" dirty="0">
                <a:latin typeface="Times New Roman" panose="02020603050405020304" pitchFamily="18" charset="0"/>
                <a:ea typeface="Times New Roman" panose="02020603050405020304" pitchFamily="18" charset="0"/>
              </a:rPr>
              <a:t> programlarını içermektedir </a:t>
            </a:r>
            <a:r>
              <a:rPr lang="tr-TR" dirty="0" err="1" smtClean="0">
                <a:latin typeface="Times New Roman" panose="02020603050405020304" pitchFamily="18" charset="0"/>
                <a:ea typeface="Times New Roman" panose="02020603050405020304" pitchFamily="18" charset="0"/>
              </a:rPr>
              <a:t>Lovaas</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tekniğinde çocuğa tanı konulur konulmaz, çocuk ile kendi evinde, haftada kırk saate varan birebir eğitim seanslarına başlanmaktadır. </a:t>
            </a:r>
            <a:endParaRPr lang="tr-TR" dirty="0" smtClean="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Ardından </a:t>
            </a:r>
            <a:r>
              <a:rPr lang="tr-TR" dirty="0">
                <a:latin typeface="Times New Roman" panose="02020603050405020304" pitchFamily="18" charset="0"/>
                <a:ea typeface="Times New Roman" panose="02020603050405020304" pitchFamily="18" charset="0"/>
              </a:rPr>
              <a:t>çocuk altı ay ya da bir yıl sonra bir okulöncesi kuruma yönlendirilmelidir. Evde eğitim veren kişi okulda da çocuğa eşlik etmelidir. Gitgide eğitimcinin okuldaki etkinliği azaltılmalıdır.</a:t>
            </a:r>
            <a:endParaRPr lang="tr-TR"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72368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nSpc>
                <a:spcPct val="150000"/>
              </a:lnSpc>
            </a:pPr>
            <a:r>
              <a:rPr lang="tr-TR" dirty="0" err="1">
                <a:latin typeface="Calibri" panose="020F0502020204030204" pitchFamily="34" charset="0"/>
                <a:ea typeface="Times New Roman" panose="02020603050405020304" pitchFamily="18" charset="0"/>
                <a:cs typeface="Calibri" panose="020F0502020204030204" pitchFamily="34" charset="0"/>
              </a:rPr>
              <a:t>Teacch</a:t>
            </a:r>
            <a:r>
              <a:rPr lang="tr-TR" dirty="0">
                <a:latin typeface="Calibri" panose="020F0502020204030204" pitchFamily="34" charset="0"/>
                <a:ea typeface="Times New Roman" panose="02020603050405020304" pitchFamily="18" charset="0"/>
                <a:cs typeface="Calibri" panose="020F0502020204030204" pitchFamily="34" charset="0"/>
              </a:rPr>
              <a:t> programları çocuğu otizmden kurtarmayı değil, ihtiyacına uygun ortam hazırlayarak kapasitesini en üst düzeyde kullanmalarını sağlamayı amaçlamaktadır. </a:t>
            </a:r>
            <a:endParaRPr lang="tr-TR" dirty="0" smtClean="0">
              <a:latin typeface="Calibri" panose="020F0502020204030204" pitchFamily="34" charset="0"/>
              <a:ea typeface="Times New Roman" panose="02020603050405020304" pitchFamily="18" charset="0"/>
              <a:cs typeface="Calibri" panose="020F0502020204030204" pitchFamily="34" charset="0"/>
            </a:endParaRPr>
          </a:p>
          <a:p>
            <a:pPr>
              <a:lnSpc>
                <a:spcPct val="150000"/>
              </a:lnSpc>
            </a:pPr>
            <a:r>
              <a:rPr lang="tr-TR" dirty="0" smtClean="0">
                <a:latin typeface="Calibri" panose="020F0502020204030204" pitchFamily="34" charset="0"/>
                <a:ea typeface="Times New Roman" panose="02020603050405020304" pitchFamily="18" charset="0"/>
                <a:cs typeface="Calibri" panose="020F0502020204030204" pitchFamily="34" charset="0"/>
              </a:rPr>
              <a:t>Çocuğun </a:t>
            </a:r>
            <a:r>
              <a:rPr lang="tr-TR" dirty="0">
                <a:latin typeface="Calibri" panose="020F0502020204030204" pitchFamily="34" charset="0"/>
                <a:ea typeface="Times New Roman" panose="02020603050405020304" pitchFamily="18" charset="0"/>
                <a:cs typeface="Calibri" panose="020F0502020204030204" pitchFamily="34" charset="0"/>
              </a:rPr>
              <a:t>görsel ilgilerinden yararlanılmakta, hem resim hem kelimeli iletişim tahtaları ve işaret dili kullanılmaktadır </a:t>
            </a:r>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064310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normAutofit/>
          </a:bodyPr>
          <a:lstStyle/>
          <a:p>
            <a:pPr marL="0" lvl="1" indent="0">
              <a:spcBef>
                <a:spcPts val="1000"/>
              </a:spcBef>
              <a:buNone/>
            </a:pPr>
            <a:r>
              <a:rPr lang="tr-TR" sz="2000" dirty="0">
                <a:solidFill>
                  <a:prstClr val="black"/>
                </a:solidFill>
              </a:rPr>
              <a:t>Aral, N. ve Gürsoy, F. 2007. Özel Eğitim Gerektiren Çocuklar ve Özel Eğitime Giriş. İstanbul: </a:t>
            </a:r>
            <a:r>
              <a:rPr lang="tr-TR" sz="2000" dirty="0" err="1">
                <a:solidFill>
                  <a:prstClr val="black"/>
                </a:solidFill>
              </a:rPr>
              <a:t>Morpa</a:t>
            </a:r>
            <a:r>
              <a:rPr lang="tr-TR" sz="2000" dirty="0">
                <a:solidFill>
                  <a:prstClr val="black"/>
                </a:solidFill>
              </a:rPr>
              <a:t> Kültür Yayınları</a:t>
            </a:r>
            <a:r>
              <a:rPr lang="tr-TR" sz="2000" dirty="0" smtClean="0">
                <a:solidFill>
                  <a:prstClr val="black"/>
                </a:solidFill>
              </a:rPr>
              <a:t>.</a:t>
            </a:r>
            <a:endParaRPr lang="tr-TR" sz="2000" dirty="0">
              <a:solidFill>
                <a:prstClr val="black"/>
              </a:solidFill>
            </a:endParaRPr>
          </a:p>
          <a:p>
            <a:pPr marL="0" indent="0" algn="just">
              <a:lnSpc>
                <a:spcPct val="150000"/>
              </a:lnSpc>
              <a:spcAft>
                <a:spcPts val="0"/>
              </a:spcAft>
              <a:buNone/>
            </a:pPr>
            <a:r>
              <a:rPr lang="tr-TR" sz="2000" dirty="0" smtClean="0">
                <a:effectLst/>
                <a:ea typeface="Times New Roman" panose="02020603050405020304" pitchFamily="18" charset="0"/>
              </a:rPr>
              <a:t>Darıca, N., </a:t>
            </a:r>
            <a:r>
              <a:rPr lang="tr-TR" sz="2000" dirty="0" err="1" smtClean="0">
                <a:effectLst/>
                <a:ea typeface="Times New Roman" panose="02020603050405020304" pitchFamily="18" charset="0"/>
              </a:rPr>
              <a:t>Abidoğlu</a:t>
            </a:r>
            <a:r>
              <a:rPr lang="tr-TR" sz="2000" dirty="0" smtClean="0">
                <a:effectLst/>
                <a:ea typeface="Times New Roman" panose="02020603050405020304" pitchFamily="18" charset="0"/>
              </a:rPr>
              <a:t>, Ü. ve </a:t>
            </a:r>
            <a:r>
              <a:rPr lang="tr-TR" sz="2000" dirty="0" err="1" smtClean="0">
                <a:effectLst/>
                <a:ea typeface="Times New Roman" panose="02020603050405020304" pitchFamily="18" charset="0"/>
              </a:rPr>
              <a:t>Gümüşcü</a:t>
            </a:r>
            <a:r>
              <a:rPr lang="tr-TR" sz="2000" dirty="0" smtClean="0">
                <a:effectLst/>
                <a:ea typeface="Times New Roman" panose="02020603050405020304" pitchFamily="18" charset="0"/>
              </a:rPr>
              <a:t>, Ş. 2002. Otizm ve otistik çocuklar. Özgür Yayınları, İstanbul.</a:t>
            </a:r>
            <a:endParaRPr lang="tr-TR" sz="2000" dirty="0" smtClean="0">
              <a:ea typeface="Times New Roman" panose="02020603050405020304" pitchFamily="18" charset="0"/>
            </a:endParaRPr>
          </a:p>
          <a:p>
            <a:pPr marL="0" indent="0" algn="just">
              <a:lnSpc>
                <a:spcPct val="150000"/>
              </a:lnSpc>
              <a:spcAft>
                <a:spcPts val="0"/>
              </a:spcAft>
              <a:buNone/>
            </a:pPr>
            <a:r>
              <a:rPr lang="tr-TR" sz="2000" dirty="0" smtClean="0">
                <a:ea typeface="Times New Roman" panose="02020603050405020304" pitchFamily="18" charset="0"/>
              </a:rPr>
              <a:t>Kayaalp</a:t>
            </a:r>
            <a:r>
              <a:rPr lang="tr-TR" sz="2000" dirty="0">
                <a:ea typeface="Times New Roman" panose="02020603050405020304" pitchFamily="18" charset="0"/>
              </a:rPr>
              <a:t>, İ. 2000. Otizm ve iletişim problemi olan çocukların eğitimi. Evrim Yayınevi ve Bilgisayar San. Tic. Ltd. Şti., İstanbul</a:t>
            </a:r>
            <a:r>
              <a:rPr lang="tr-TR" sz="2000" dirty="0" smtClean="0">
                <a:ea typeface="Times New Roman" panose="02020603050405020304" pitchFamily="18" charset="0"/>
              </a:rPr>
              <a:t>.</a:t>
            </a:r>
          </a:p>
          <a:p>
            <a:pPr marL="0" indent="0" algn="just">
              <a:lnSpc>
                <a:spcPct val="150000"/>
              </a:lnSpc>
              <a:spcAft>
                <a:spcPts val="0"/>
              </a:spcAft>
              <a:buNone/>
            </a:pPr>
            <a:r>
              <a:rPr lang="tr-TR" sz="2000" dirty="0" err="1">
                <a:ea typeface="Times New Roman" panose="02020603050405020304" pitchFamily="18" charset="0"/>
              </a:rPr>
              <a:t>Simpson</a:t>
            </a:r>
            <a:r>
              <a:rPr lang="tr-TR" sz="2000" dirty="0">
                <a:ea typeface="Times New Roman" panose="02020603050405020304" pitchFamily="18" charset="0"/>
              </a:rPr>
              <a:t>, R. L. 1992. </a:t>
            </a:r>
            <a:r>
              <a:rPr lang="tr-TR" sz="2000" dirty="0" err="1">
                <a:ea typeface="Times New Roman" panose="02020603050405020304" pitchFamily="18" charset="0"/>
              </a:rPr>
              <a:t>Children</a:t>
            </a:r>
            <a:r>
              <a:rPr lang="tr-TR" sz="2000" dirty="0">
                <a:ea typeface="Times New Roman" panose="02020603050405020304" pitchFamily="18" charset="0"/>
              </a:rPr>
              <a:t> </a:t>
            </a:r>
            <a:r>
              <a:rPr lang="tr-TR" sz="2000" dirty="0" err="1">
                <a:ea typeface="Times New Roman" panose="02020603050405020304" pitchFamily="18" charset="0"/>
              </a:rPr>
              <a:t>and</a:t>
            </a:r>
            <a:r>
              <a:rPr lang="tr-TR" sz="2000" dirty="0">
                <a:ea typeface="Times New Roman" panose="02020603050405020304" pitchFamily="18" charset="0"/>
              </a:rPr>
              <a:t> </a:t>
            </a:r>
            <a:r>
              <a:rPr lang="tr-TR" sz="2000" dirty="0" err="1">
                <a:ea typeface="Times New Roman" panose="02020603050405020304" pitchFamily="18" charset="0"/>
              </a:rPr>
              <a:t>youth</a:t>
            </a:r>
            <a:r>
              <a:rPr lang="tr-TR" sz="2000" dirty="0">
                <a:ea typeface="Times New Roman" panose="02020603050405020304" pitchFamily="18" charset="0"/>
              </a:rPr>
              <a:t> </a:t>
            </a:r>
            <a:r>
              <a:rPr lang="tr-TR" sz="2000" dirty="0" err="1">
                <a:ea typeface="Times New Roman" panose="02020603050405020304" pitchFamily="18" charset="0"/>
              </a:rPr>
              <a:t>with</a:t>
            </a:r>
            <a:r>
              <a:rPr lang="tr-TR" sz="2000" dirty="0">
                <a:ea typeface="Times New Roman" panose="02020603050405020304" pitchFamily="18" charset="0"/>
              </a:rPr>
              <a:t> </a:t>
            </a:r>
            <a:r>
              <a:rPr lang="tr-TR" sz="2000" dirty="0" err="1">
                <a:ea typeface="Times New Roman" panose="02020603050405020304" pitchFamily="18" charset="0"/>
              </a:rPr>
              <a:t>autism</a:t>
            </a:r>
            <a:r>
              <a:rPr lang="tr-TR" sz="2000" dirty="0">
                <a:ea typeface="Times New Roman" panose="02020603050405020304" pitchFamily="18" charset="0"/>
              </a:rPr>
              <a:t>. </a:t>
            </a:r>
            <a:r>
              <a:rPr lang="tr-TR" sz="2000" dirty="0" err="1">
                <a:ea typeface="Times New Roman" panose="02020603050405020304" pitchFamily="18" charset="0"/>
              </a:rPr>
              <a:t>Exceptionalities</a:t>
            </a:r>
            <a:r>
              <a:rPr lang="tr-TR" sz="2000" dirty="0">
                <a:ea typeface="Times New Roman" panose="02020603050405020304" pitchFamily="18" charset="0"/>
              </a:rPr>
              <a:t> in </a:t>
            </a:r>
            <a:r>
              <a:rPr lang="tr-TR" sz="2000" dirty="0" err="1">
                <a:ea typeface="Times New Roman" panose="02020603050405020304" pitchFamily="18" charset="0"/>
              </a:rPr>
              <a:t>Children</a:t>
            </a:r>
            <a:r>
              <a:rPr lang="tr-TR" sz="2000" dirty="0">
                <a:ea typeface="Times New Roman" panose="02020603050405020304" pitchFamily="18" charset="0"/>
              </a:rPr>
              <a:t> </a:t>
            </a:r>
            <a:r>
              <a:rPr lang="tr-TR" sz="2000" dirty="0" err="1">
                <a:ea typeface="Times New Roman" panose="02020603050405020304" pitchFamily="18" charset="0"/>
              </a:rPr>
              <a:t>And</a:t>
            </a:r>
            <a:r>
              <a:rPr lang="tr-TR" sz="2000" dirty="0">
                <a:ea typeface="Times New Roman" panose="02020603050405020304" pitchFamily="18" charset="0"/>
              </a:rPr>
              <a:t> </a:t>
            </a:r>
            <a:r>
              <a:rPr lang="tr-TR" sz="2000" dirty="0" err="1">
                <a:ea typeface="Times New Roman" panose="02020603050405020304" pitchFamily="18" charset="0"/>
              </a:rPr>
              <a:t>Youth</a:t>
            </a:r>
            <a:r>
              <a:rPr lang="tr-TR" sz="2000" dirty="0">
                <a:ea typeface="Times New Roman" panose="02020603050405020304" pitchFamily="18" charset="0"/>
              </a:rPr>
              <a:t> (</a:t>
            </a:r>
            <a:r>
              <a:rPr lang="tr-TR" sz="2000" dirty="0" err="1">
                <a:ea typeface="Times New Roman" panose="02020603050405020304" pitchFamily="18" charset="0"/>
              </a:rPr>
              <a:t>Edit</a:t>
            </a:r>
            <a:r>
              <a:rPr lang="tr-TR" sz="2000" dirty="0">
                <a:ea typeface="Times New Roman" panose="02020603050405020304" pitchFamily="18" charset="0"/>
              </a:rPr>
              <a:t>: L. M. </a:t>
            </a:r>
            <a:r>
              <a:rPr lang="tr-TR" sz="2000" dirty="0" err="1">
                <a:ea typeface="Times New Roman" panose="02020603050405020304" pitchFamily="18" charset="0"/>
              </a:rPr>
              <a:t>Bullock</a:t>
            </a:r>
            <a:r>
              <a:rPr lang="tr-TR" sz="2000" dirty="0">
                <a:ea typeface="Times New Roman" panose="02020603050405020304" pitchFamily="18" charset="0"/>
              </a:rPr>
              <a:t>). </a:t>
            </a:r>
            <a:r>
              <a:rPr lang="tr-TR" sz="2000" dirty="0" err="1">
                <a:ea typeface="Times New Roman" panose="02020603050405020304" pitchFamily="18" charset="0"/>
              </a:rPr>
              <a:t>Allyn</a:t>
            </a:r>
            <a:r>
              <a:rPr lang="tr-TR" sz="2000" dirty="0">
                <a:ea typeface="Times New Roman" panose="02020603050405020304" pitchFamily="18" charset="0"/>
              </a:rPr>
              <a:t> </a:t>
            </a:r>
            <a:r>
              <a:rPr lang="tr-TR" sz="2000" dirty="0" err="1">
                <a:ea typeface="Times New Roman" panose="02020603050405020304" pitchFamily="18" charset="0"/>
              </a:rPr>
              <a:t>and</a:t>
            </a:r>
            <a:r>
              <a:rPr lang="tr-TR" sz="2000" dirty="0">
                <a:ea typeface="Times New Roman" panose="02020603050405020304" pitchFamily="18" charset="0"/>
              </a:rPr>
              <a:t> Bacon, 168-195, Boston.</a:t>
            </a:r>
          </a:p>
          <a:p>
            <a:pPr marL="457200" indent="-457200" algn="just">
              <a:lnSpc>
                <a:spcPct val="150000"/>
              </a:lnSpc>
              <a:spcAft>
                <a:spcPts val="0"/>
              </a:spcAft>
            </a:pPr>
            <a:endParaRPr lang="tr-TR" sz="2000" i="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15919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dirty="0">
                <a:latin typeface="Times New Roman" panose="02020603050405020304" pitchFamily="18" charset="0"/>
                <a:ea typeface="Times New Roman" panose="02020603050405020304" pitchFamily="18" charset="0"/>
              </a:rPr>
              <a:t>Otizm, şiddeti ve semptomları genellikle azalarak da olsa hayat boyu devam eden bir problemdir. Bu problem çocuğun sosyal hayatını, iletişim becerilerini ve davranışlarını olumsuz yönde etkilemektedir. Ortaya çıkan tablonun şiddeti ve problem davranışların bir araya gelme şekli her çocukta farklıdır </a:t>
            </a:r>
            <a:endParaRPr lang="tr-TR" dirty="0"/>
          </a:p>
        </p:txBody>
      </p:sp>
    </p:spTree>
    <p:extLst>
      <p:ext uri="{BB962C8B-B14F-4D97-AF65-F5344CB8AC3E}">
        <p14:creationId xmlns:p14="http://schemas.microsoft.com/office/powerpoint/2010/main" val="2704324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Otizm, ilk olarak 1943 yılında Amerikalı çocuk psikiyatrist </a:t>
            </a:r>
            <a:r>
              <a:rPr lang="tr-TR" dirty="0" err="1">
                <a:latin typeface="Times New Roman" panose="02020603050405020304" pitchFamily="18" charset="0"/>
                <a:ea typeface="Times New Roman" panose="02020603050405020304" pitchFamily="18" charset="0"/>
              </a:rPr>
              <a:t>Leo</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Kanner</a:t>
            </a:r>
            <a:r>
              <a:rPr lang="tr-TR" dirty="0">
                <a:latin typeface="Times New Roman" panose="02020603050405020304" pitchFamily="18" charset="0"/>
                <a:ea typeface="Times New Roman" panose="02020603050405020304" pitchFamily="18" charset="0"/>
              </a:rPr>
              <a:t> tarafından erken çocukluk otizmi olarak adlandırılmış ve aşağıdaki özellikler doğrultusunda tanımlanmıştır:</a:t>
            </a:r>
            <a:endParaRPr lang="tr-TR" i="1" dirty="0">
              <a:latin typeface="Times New Roman" panose="02020603050405020304" pitchFamily="18" charset="0"/>
              <a:ea typeface="Times New Roman" panose="02020603050405020304" pitchFamily="18" charset="0"/>
            </a:endParaRPr>
          </a:p>
          <a:p>
            <a:pPr>
              <a:lnSpc>
                <a:spcPct val="150000"/>
              </a:lnSpc>
            </a:pPr>
            <a:r>
              <a:rPr lang="tr-TR" dirty="0" err="1">
                <a:latin typeface="Times New Roman" panose="02020603050405020304" pitchFamily="18" charset="0"/>
                <a:ea typeface="Times New Roman" panose="02020603050405020304" pitchFamily="18" charset="0"/>
              </a:rPr>
              <a:t>Kanner’e</a:t>
            </a:r>
            <a:r>
              <a:rPr lang="tr-TR" dirty="0">
                <a:latin typeface="Times New Roman" panose="02020603050405020304" pitchFamily="18" charset="0"/>
                <a:ea typeface="Times New Roman" panose="02020603050405020304" pitchFamily="18" charset="0"/>
              </a:rPr>
              <a:t> göre </a:t>
            </a:r>
            <a:r>
              <a:rPr lang="tr-TR" dirty="0" smtClean="0">
                <a:latin typeface="Times New Roman" panose="02020603050405020304" pitchFamily="18" charset="0"/>
                <a:ea typeface="Times New Roman" panose="02020603050405020304" pitchFamily="18" charset="0"/>
              </a:rPr>
              <a:t>bu </a:t>
            </a:r>
            <a:r>
              <a:rPr lang="tr-TR" dirty="0">
                <a:latin typeface="Times New Roman" panose="02020603050405020304" pitchFamily="18" charset="0"/>
                <a:ea typeface="Times New Roman" panose="02020603050405020304" pitchFamily="18" charset="0"/>
              </a:rPr>
              <a:t>çocuklar; kendine yöneltilen sözel ifadeleri sıklıkla aynı şekilde tekrar eden, ben yerine sen gibi şahıs zamirlerini kullanan, sürekli aynı heceleri tekrarlayan ve gecikmiş dil gelişimi gösteren çocuktur. </a:t>
            </a:r>
            <a:endParaRPr lang="tr-TR" dirty="0"/>
          </a:p>
        </p:txBody>
      </p:sp>
    </p:spTree>
    <p:extLst>
      <p:ext uri="{BB962C8B-B14F-4D97-AF65-F5344CB8AC3E}">
        <p14:creationId xmlns:p14="http://schemas.microsoft.com/office/powerpoint/2010/main" val="2785169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İçe kapanık olan ve konuşmaktan hoşlanmayan </a:t>
            </a:r>
            <a:r>
              <a:rPr lang="tr-TR" dirty="0" smtClean="0">
                <a:latin typeface="Times New Roman" panose="02020603050405020304" pitchFamily="18" charset="0"/>
                <a:ea typeface="Times New Roman" panose="02020603050405020304" pitchFamily="18" charset="0"/>
              </a:rPr>
              <a:t>bu çocukların </a:t>
            </a:r>
            <a:r>
              <a:rPr lang="tr-TR" dirty="0">
                <a:latin typeface="Times New Roman" panose="02020603050405020304" pitchFamily="18" charset="0"/>
                <a:ea typeface="Times New Roman" panose="02020603050405020304" pitchFamily="18" charset="0"/>
              </a:rPr>
              <a:t>konuşma yeteneği genellikle normal gelişim göstermez ve bazı çocuklar hiçbir zaman konuşamayabilir. Otizm, doğuştan gelen ve hayatın ilk iki yılı içinde ortaya çıkan bir problemdir. Oluş sebebi halen net olarak bilinmemektedir.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Ancak </a:t>
            </a:r>
            <a:r>
              <a:rPr lang="tr-TR" dirty="0">
                <a:latin typeface="Times New Roman" panose="02020603050405020304" pitchFamily="18" charset="0"/>
                <a:ea typeface="Times New Roman" panose="02020603050405020304" pitchFamily="18" charset="0"/>
              </a:rPr>
              <a:t>bazı araştırmacılar çevreden gelen uyarıcıların işlendiği beyin bölgelerinde fonksiyonel bozukluklar olduğunun üzerinde dururken, bazı araştırmacılar da vücuttaki kimyasal maddelerin salgılanışındaki dengesizliklerle ilgili durumları neden olarak ileri sürmektedirler. </a:t>
            </a:r>
            <a:endParaRPr lang="tr-TR" dirty="0"/>
          </a:p>
        </p:txBody>
      </p:sp>
    </p:spTree>
    <p:extLst>
      <p:ext uri="{BB962C8B-B14F-4D97-AF65-F5344CB8AC3E}">
        <p14:creationId xmlns:p14="http://schemas.microsoft.com/office/powerpoint/2010/main" val="2026481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469783" y="788565"/>
            <a:ext cx="10884017" cy="5388398"/>
          </a:xfrm>
        </p:spPr>
        <p:txBody>
          <a:bodyPr/>
          <a:lstStyle/>
          <a:p>
            <a:pPr>
              <a:lnSpc>
                <a:spcPct val="150000"/>
              </a:lnSpc>
            </a:pPr>
            <a:r>
              <a:rPr lang="tr-TR" dirty="0">
                <a:latin typeface="Times New Roman" panose="02020603050405020304" pitchFamily="18" charset="0"/>
                <a:ea typeface="Times New Roman" panose="02020603050405020304" pitchFamily="18" charset="0"/>
              </a:rPr>
              <a:t>Otizmin tedavisinde erken yaşlardan itibaren eğitsel tedavi yöntemlerinin uygulanması, her uzman tarafından önerilmekle beraber, farklı arayışlar da sürmektedir. Otizmin tedavisinde </a:t>
            </a:r>
            <a:endParaRPr lang="tr-TR" dirty="0" smtClean="0">
              <a:latin typeface="Times New Roman" panose="02020603050405020304" pitchFamily="18" charset="0"/>
              <a:ea typeface="Times New Roman" panose="02020603050405020304" pitchFamily="18" charset="0"/>
            </a:endParaRPr>
          </a:p>
          <a:p>
            <a:pPr>
              <a:lnSpc>
                <a:spcPct val="150000"/>
              </a:lnSpc>
            </a:pPr>
            <a:r>
              <a:rPr lang="tr-TR" dirty="0" smtClean="0">
                <a:latin typeface="Times New Roman" panose="02020603050405020304" pitchFamily="18" charset="0"/>
                <a:ea typeface="Times New Roman" panose="02020603050405020304" pitchFamily="18" charset="0"/>
              </a:rPr>
              <a:t>biyokimyasal</a:t>
            </a:r>
            <a:r>
              <a:rPr lang="tr-TR" dirty="0">
                <a:latin typeface="Times New Roman" panose="02020603050405020304" pitchFamily="18" charset="0"/>
                <a:ea typeface="Times New Roman" panose="02020603050405020304" pitchFamily="18" charset="0"/>
              </a:rPr>
              <a:t>, </a:t>
            </a:r>
            <a:endParaRPr lang="tr-TR" dirty="0" smtClean="0">
              <a:latin typeface="Times New Roman" panose="02020603050405020304" pitchFamily="18" charset="0"/>
              <a:ea typeface="Times New Roman" panose="02020603050405020304" pitchFamily="18" charset="0"/>
            </a:endParaRPr>
          </a:p>
          <a:p>
            <a:pPr>
              <a:lnSpc>
                <a:spcPct val="150000"/>
              </a:lnSpc>
            </a:pPr>
            <a:r>
              <a:rPr lang="tr-TR" dirty="0" smtClean="0">
                <a:latin typeface="Times New Roman" panose="02020603050405020304" pitchFamily="18" charset="0"/>
                <a:ea typeface="Times New Roman" panose="02020603050405020304" pitchFamily="18" charset="0"/>
              </a:rPr>
              <a:t>duyusal </a:t>
            </a:r>
            <a:r>
              <a:rPr lang="tr-TR" dirty="0">
                <a:latin typeface="Times New Roman" panose="02020603050405020304" pitchFamily="18" charset="0"/>
                <a:ea typeface="Times New Roman" panose="02020603050405020304" pitchFamily="18" charset="0"/>
              </a:rPr>
              <a:t>ve algısal</a:t>
            </a:r>
            <a:r>
              <a:rPr lang="tr-TR" dirty="0" smtClean="0">
                <a:latin typeface="Times New Roman" panose="02020603050405020304" pitchFamily="18" charset="0"/>
                <a:ea typeface="Times New Roman" panose="02020603050405020304" pitchFamily="18" charset="0"/>
              </a:rPr>
              <a:t>, </a:t>
            </a:r>
          </a:p>
          <a:p>
            <a:pPr>
              <a:lnSpc>
                <a:spcPct val="150000"/>
              </a:lnSpc>
            </a:pPr>
            <a:r>
              <a:rPr lang="tr-TR" dirty="0" smtClean="0">
                <a:latin typeface="Times New Roman" panose="02020603050405020304" pitchFamily="18" charset="0"/>
                <a:ea typeface="Times New Roman" panose="02020603050405020304" pitchFamily="18" charset="0"/>
              </a:rPr>
              <a:t>psikolojik </a:t>
            </a:r>
            <a:r>
              <a:rPr lang="tr-TR" dirty="0">
                <a:latin typeface="Times New Roman" panose="02020603050405020304" pitchFamily="18" charset="0"/>
                <a:ea typeface="Times New Roman" panose="02020603050405020304" pitchFamily="18" charset="0"/>
              </a:rPr>
              <a:t>ve eğitsel </a:t>
            </a:r>
            <a:r>
              <a:rPr lang="tr-TR" dirty="0" smtClean="0">
                <a:latin typeface="Times New Roman" panose="02020603050405020304" pitchFamily="18" charset="0"/>
                <a:ea typeface="Times New Roman" panose="02020603050405020304" pitchFamily="18" charset="0"/>
              </a:rPr>
              <a:t>tedaviler </a:t>
            </a:r>
            <a:r>
              <a:rPr lang="tr-TR" dirty="0">
                <a:latin typeface="Times New Roman" panose="02020603050405020304" pitchFamily="18" charset="0"/>
                <a:ea typeface="Times New Roman" panose="02020603050405020304" pitchFamily="18" charset="0"/>
              </a:rPr>
              <a:t>uygulanmaktadır </a:t>
            </a:r>
            <a:endParaRPr lang="tr-TR" dirty="0"/>
          </a:p>
        </p:txBody>
      </p:sp>
    </p:spTree>
    <p:extLst>
      <p:ext uri="{BB962C8B-B14F-4D97-AF65-F5344CB8AC3E}">
        <p14:creationId xmlns:p14="http://schemas.microsoft.com/office/powerpoint/2010/main" val="1118265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kern="0" dirty="0">
                <a:latin typeface="Times New Roman" panose="02020603050405020304" pitchFamily="18" charset="0"/>
              </a:rPr>
              <a:t>Biyokimyasal Tedaviler  </a:t>
            </a:r>
            <a:endParaRPr lang="tr-TR" sz="3200" b="1" kern="0" dirty="0" smtClean="0">
              <a:effectLst/>
              <a:latin typeface="Times New Roman" panose="02020603050405020304" pitchFamily="18" charset="0"/>
            </a:endParaRPr>
          </a:p>
          <a:p>
            <a:pPr algn="just">
              <a:lnSpc>
                <a:spcPct val="150000"/>
              </a:lnSpc>
              <a:spcAft>
                <a:spcPts val="800"/>
              </a:spcAft>
            </a:pPr>
            <a:r>
              <a:rPr lang="tr-TR" kern="0" dirty="0">
                <a:latin typeface="Times New Roman" panose="02020603050405020304" pitchFamily="18" charset="0"/>
              </a:rPr>
              <a:t>Bu tedaviler ilaç, vitamin ve diyet uygulamalarını içermektedir. </a:t>
            </a:r>
            <a:endParaRPr lang="tr-TR" sz="3200" b="1" kern="0" dirty="0" smtClean="0">
              <a:effectLst/>
              <a:latin typeface="Times New Roman" panose="02020603050405020304" pitchFamily="18" charset="0"/>
            </a:endParaRPr>
          </a:p>
          <a:p>
            <a:pPr algn="just">
              <a:lnSpc>
                <a:spcPct val="150000"/>
              </a:lnSpc>
              <a:spcAft>
                <a:spcPts val="800"/>
              </a:spcAft>
            </a:pPr>
            <a:r>
              <a:rPr lang="tr-TR" kern="0" dirty="0">
                <a:latin typeface="Times New Roman" panose="02020603050405020304" pitchFamily="18" charset="0"/>
              </a:rPr>
              <a:t>Otizmin tedavisinde belirgin bir ilaç tedavisi yoktur. Kullanılan ilaçlar otizm ile ilgili problemleri yok etmek için kullanılmaktadır. </a:t>
            </a:r>
            <a:endParaRPr lang="tr-TR" kern="0" dirty="0" smtClean="0">
              <a:latin typeface="Times New Roman" panose="02020603050405020304" pitchFamily="18" charset="0"/>
            </a:endParaRPr>
          </a:p>
          <a:p>
            <a:pPr algn="just">
              <a:lnSpc>
                <a:spcPct val="150000"/>
              </a:lnSpc>
              <a:spcAft>
                <a:spcPts val="800"/>
              </a:spcAft>
            </a:pPr>
            <a:r>
              <a:rPr lang="tr-TR" kern="0" dirty="0" smtClean="0">
                <a:latin typeface="Times New Roman" panose="02020603050405020304" pitchFamily="18" charset="0"/>
              </a:rPr>
              <a:t>İlaç </a:t>
            </a:r>
            <a:r>
              <a:rPr lang="tr-TR" kern="0" dirty="0">
                <a:latin typeface="Times New Roman" panose="02020603050405020304" pitchFamily="18" charset="0"/>
              </a:rPr>
              <a:t>tek başına kullanıldığında yeterli olmamaktadır. </a:t>
            </a:r>
            <a:endParaRPr lang="tr-TR" sz="3200" b="1" kern="0" dirty="0" smtClean="0">
              <a:effectLst/>
              <a:latin typeface="Times New Roman" panose="02020603050405020304" pitchFamily="18" charset="0"/>
            </a:endParaRPr>
          </a:p>
          <a:p>
            <a:endParaRPr lang="tr-TR" dirty="0"/>
          </a:p>
        </p:txBody>
      </p:sp>
    </p:spTree>
    <p:extLst>
      <p:ext uri="{BB962C8B-B14F-4D97-AF65-F5344CB8AC3E}">
        <p14:creationId xmlns:p14="http://schemas.microsoft.com/office/powerpoint/2010/main" val="4235194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800"/>
              </a:spcAft>
            </a:pPr>
            <a:r>
              <a:rPr lang="tr-TR" b="1" kern="0" dirty="0">
                <a:latin typeface="Times New Roman" panose="02020603050405020304" pitchFamily="18" charset="0"/>
              </a:rPr>
              <a:t>Duyusal ve Algısal Tedaviler  </a:t>
            </a:r>
            <a:endParaRPr lang="tr-TR" sz="3200" b="1" kern="0" dirty="0" smtClean="0">
              <a:effectLst/>
              <a:latin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Bu tedaviler; duyu entegrasyonu, işitsel ve kolaylaştırılmış iletişim tedavilerini içermektedir. </a:t>
            </a:r>
            <a:endParaRPr lang="tr-TR" b="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Duyu entegrasyonu tedavisi  fizyoterapistler tarafından uygulanmaktadır. Başarılı bir tedavinin, çocuğun duyular yoluyla aldığı bilgileri etkin şekilde entegre etme yeteneğini arttıracağına inanılmaktadır. </a:t>
            </a:r>
            <a:endParaRPr lang="tr-TR" b="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368115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Otizmli </a:t>
            </a:r>
            <a:r>
              <a:rPr lang="tr-TR" dirty="0">
                <a:latin typeface="Times New Roman" panose="02020603050405020304" pitchFamily="18" charset="0"/>
                <a:ea typeface="Times New Roman" panose="02020603050405020304" pitchFamily="18" charset="0"/>
              </a:rPr>
              <a:t>çocukların bazı özelliklerinin işitsel problemlerden kaynaklandığına inanılmaktadır. </a:t>
            </a:r>
            <a:endParaRPr lang="tr-TR" dirty="0" smtClean="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Bundan </a:t>
            </a:r>
            <a:r>
              <a:rPr lang="tr-TR" dirty="0">
                <a:latin typeface="Times New Roman" panose="02020603050405020304" pitchFamily="18" charset="0"/>
                <a:ea typeface="Times New Roman" panose="02020603050405020304" pitchFamily="18" charset="0"/>
              </a:rPr>
              <a:t>dolayı işitsel tedavinin uygulanması gerektiği savunulmaktadır. Bu tedavi yönteminde çocuk, modüle edilmiş bir müziği belli ses frekanslarına, günde iki defa ve yarım saat boyunca, on gün süresince dinlemektedir. </a:t>
            </a:r>
            <a:endParaRPr lang="tr-TR" dirty="0" smtClean="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Bu çocuklar </a:t>
            </a:r>
            <a:r>
              <a:rPr lang="tr-TR" dirty="0">
                <a:latin typeface="Times New Roman" panose="02020603050405020304" pitchFamily="18" charset="0"/>
                <a:ea typeface="Times New Roman" panose="02020603050405020304" pitchFamily="18" charset="0"/>
              </a:rPr>
              <a:t>bir uyarandan diğerine geçerken sorun yaşadığı için yüksek ve alçak frekanstaki sesler çocuklara karışık verilmelidir. Bu yöntemle çocuğun uyaranlara dikkat etmesi sağlanmaktadır. </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4229768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dirty="0">
                <a:latin typeface="Times New Roman" panose="02020603050405020304" pitchFamily="18" charset="0"/>
                <a:ea typeface="Times New Roman" panose="02020603050405020304" pitchFamily="18" charset="0"/>
              </a:rPr>
              <a:t>Kolaylaştırılmış iletişim yöntemine göre, hareket planı yapmakta güçlük çeken ve bazı tekrarlayan hareketleri olan çocuklara dışardan bir eğitimci, ellerini tutarak yardımcı olmaktadır. Hedef çocuğun kontrolünü sağlayabilmesi ve dikkatini toplayabilmesine yardımcı olmaktır </a:t>
            </a:r>
            <a:endParaRPr lang="tr-TR" dirty="0"/>
          </a:p>
        </p:txBody>
      </p:sp>
    </p:spTree>
    <p:extLst>
      <p:ext uri="{BB962C8B-B14F-4D97-AF65-F5344CB8AC3E}">
        <p14:creationId xmlns:p14="http://schemas.microsoft.com/office/powerpoint/2010/main" val="313413401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648</Words>
  <Application>Microsoft Office PowerPoint</Application>
  <PresentationFormat>Geniş ekran</PresentationFormat>
  <Paragraphs>34</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Calibri Light</vt:lpstr>
      <vt:lpstr>Times New Roman</vt:lpstr>
      <vt:lpstr>Office Teması</vt:lpstr>
      <vt:lpstr>OTİZM SPEKTRUM BOZUKLUĞU</vt:lpstr>
      <vt:lpstr>PowerPoint Sunusu</vt:lpstr>
      <vt:lpstr>PowerPoint Sunusu</vt:lpstr>
      <vt:lpstr>PowerPoint Sunusu</vt:lpstr>
      <vt:lpstr> </vt:lpstr>
      <vt:lpstr>PowerPoint Sunusu</vt:lpstr>
      <vt:lpstr>PowerPoint Sunusu</vt:lpstr>
      <vt:lpstr>PowerPoint Sunusu</vt:lpstr>
      <vt:lpstr>PowerPoint Sunusu</vt:lpstr>
      <vt:lpstr>PowerPoint Sunusu</vt:lpstr>
      <vt:lpstr>PowerPoint Sunusu</vt:lpstr>
      <vt:lpstr>PowerPoint Sunusu</vt:lpstr>
      <vt:lpstr>KAYNAKLAR</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14</cp:revision>
  <dcterms:created xsi:type="dcterms:W3CDTF">2021-02-13T17:37:13Z</dcterms:created>
  <dcterms:modified xsi:type="dcterms:W3CDTF">2021-02-13T17:58:25Z</dcterms:modified>
</cp:coreProperties>
</file>