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836D73-3B59-4C3B-978E-6FD7882254A6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A2813D-673A-42C4-9C48-33280AB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44914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12607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71028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86629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10218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71702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7936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66537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51409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15656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94020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11239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06608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18390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80883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3A0A9-865D-49AE-B7E8-C994E93AAC94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E4DD-B814-455B-83A3-EEED9631FA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5156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3A0A9-865D-49AE-B7E8-C994E93AAC94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E4DD-B814-455B-83A3-EEED9631FA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6880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3A0A9-865D-49AE-B7E8-C994E93AAC94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E4DD-B814-455B-83A3-EEED9631FA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3202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3A0A9-865D-49AE-B7E8-C994E93AAC94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E4DD-B814-455B-83A3-EEED9631FA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2064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3A0A9-865D-49AE-B7E8-C994E93AAC94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E4DD-B814-455B-83A3-EEED9631FA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1278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3A0A9-865D-49AE-B7E8-C994E93AAC94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E4DD-B814-455B-83A3-EEED9631FA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7547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3A0A9-865D-49AE-B7E8-C994E93AAC94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E4DD-B814-455B-83A3-EEED9631FA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0187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3A0A9-865D-49AE-B7E8-C994E93AAC94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E4DD-B814-455B-83A3-EEED9631FA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5709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3A0A9-865D-49AE-B7E8-C994E93AAC94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E4DD-B814-455B-83A3-EEED9631FA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2656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3A0A9-865D-49AE-B7E8-C994E93AAC94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E4DD-B814-455B-83A3-EEED9631FA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0728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3A0A9-865D-49AE-B7E8-C994E93AAC94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E4DD-B814-455B-83A3-EEED9631FA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1714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63A0A9-865D-49AE-B7E8-C994E93AAC94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A6E4DD-B814-455B-83A3-EEED9631FA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5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857130" y="178420"/>
            <a:ext cx="7740352" cy="93670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tr-TR" altLang="tr-TR" b="1" dirty="0" smtClean="0">
                <a:solidFill>
                  <a:srgbClr val="FF0000"/>
                </a:solidFill>
              </a:rPr>
              <a:t>Nicel- Nitel Araştırma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649220" name="Rectangle 4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557561" y="1321419"/>
            <a:ext cx="11374244" cy="521319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Nicel - Nitel </a:t>
            </a:r>
            <a:r>
              <a:rPr lang="tr-TR" b="1" dirty="0"/>
              <a:t>araştırma </a:t>
            </a:r>
            <a:r>
              <a:rPr lang="tr-TR" b="1" dirty="0" smtClean="0"/>
              <a:t>yöntemleri ve teknikleri</a:t>
            </a:r>
          </a:p>
          <a:p>
            <a:pPr marL="0" indent="0">
              <a:buNone/>
            </a:pPr>
            <a:endParaRPr lang="tr-TR" dirty="0"/>
          </a:p>
          <a:p>
            <a:pPr>
              <a:buFontTx/>
              <a:buChar char="-"/>
            </a:pPr>
            <a:r>
              <a:rPr lang="tr-TR" dirty="0" smtClean="0"/>
              <a:t>bilim </a:t>
            </a:r>
            <a:r>
              <a:rPr lang="tr-TR" dirty="0"/>
              <a:t>camiasında birbirlerini </a:t>
            </a:r>
            <a:r>
              <a:rPr lang="tr-TR" dirty="0" smtClean="0"/>
              <a:t>dışlama, anlamakta </a:t>
            </a:r>
            <a:r>
              <a:rPr lang="tr-TR" dirty="0"/>
              <a:t>zorlanma ya da kötüleme şekilde </a:t>
            </a:r>
            <a:r>
              <a:rPr lang="tr-TR" dirty="0" smtClean="0"/>
              <a:t>ele alınabilir.</a:t>
            </a:r>
          </a:p>
          <a:p>
            <a:pPr>
              <a:buFontTx/>
              <a:buChar char="-"/>
            </a:pPr>
            <a:endParaRPr lang="tr-TR" dirty="0" smtClean="0"/>
          </a:p>
          <a:p>
            <a:pPr>
              <a:buFontTx/>
              <a:buChar char="-"/>
            </a:pPr>
            <a:r>
              <a:rPr lang="tr-TR" dirty="0"/>
              <a:t>b</a:t>
            </a:r>
            <a:r>
              <a:rPr lang="tr-TR" dirty="0" smtClean="0"/>
              <a:t>irbirlerini tamamlayıcı biçimlerde kullanılabilir.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275223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857130" y="178420"/>
            <a:ext cx="7740352" cy="93670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tr-TR" altLang="tr-TR" b="1" dirty="0" smtClean="0">
                <a:solidFill>
                  <a:srgbClr val="FF0000"/>
                </a:solidFill>
              </a:rPr>
              <a:t>Nicel Araştırma Teknikleri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649220" name="Rectangle 4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200722" y="1115123"/>
            <a:ext cx="11697629" cy="541949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Bu </a:t>
            </a:r>
            <a:r>
              <a:rPr lang="tr-TR" dirty="0"/>
              <a:t>ikisinden farklı olarak </a:t>
            </a:r>
            <a:r>
              <a:rPr lang="tr-TR" dirty="0" smtClean="0"/>
              <a:t>ankette, ayrıca </a:t>
            </a:r>
            <a:r>
              <a:rPr lang="tr-TR" dirty="0"/>
              <a:t>kontrol sorularına da yer verilir.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Kontrol </a:t>
            </a:r>
            <a:r>
              <a:rPr lang="tr-TR" dirty="0"/>
              <a:t>sorusu, aynı </a:t>
            </a:r>
            <a:r>
              <a:rPr lang="tr-TR" dirty="0" smtClean="0"/>
              <a:t>sorunun, soru </a:t>
            </a:r>
            <a:r>
              <a:rPr lang="tr-TR" dirty="0"/>
              <a:t>sırasının farklı bir </a:t>
            </a:r>
            <a:r>
              <a:rPr lang="tr-TR" dirty="0" smtClean="0"/>
              <a:t>yerinde farklı </a:t>
            </a:r>
            <a:r>
              <a:rPr lang="tr-TR" dirty="0"/>
              <a:t>bir </a:t>
            </a:r>
            <a:r>
              <a:rPr lang="tr-TR" dirty="0" smtClean="0"/>
              <a:t>dille tekrarlanmasıdır. </a:t>
            </a:r>
          </a:p>
          <a:p>
            <a:pPr marL="0" indent="0">
              <a:buNone/>
            </a:pPr>
            <a:r>
              <a:rPr lang="tr-TR" dirty="0" smtClean="0"/>
              <a:t>Bu </a:t>
            </a:r>
            <a:r>
              <a:rPr lang="tr-TR" dirty="0"/>
              <a:t>soru türüyle, önemli </a:t>
            </a:r>
            <a:r>
              <a:rPr lang="tr-TR" dirty="0" smtClean="0"/>
              <a:t>sorularda </a:t>
            </a:r>
            <a:r>
              <a:rPr lang="tr-TR" dirty="0"/>
              <a:t>yanıtların samimiyeti kontrol edilmiş olur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5848328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857130" y="178420"/>
            <a:ext cx="7740352" cy="93670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tr-TR" altLang="tr-TR" b="1" dirty="0" smtClean="0">
                <a:solidFill>
                  <a:srgbClr val="FF0000"/>
                </a:solidFill>
              </a:rPr>
              <a:t>Nicel Araştırma Teknikleri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649220" name="Rectangle 4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200722" y="1115123"/>
            <a:ext cx="11697629" cy="541949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Ankette Soruların Dili</a:t>
            </a:r>
            <a:endParaRPr lang="tr-TR" b="1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(</a:t>
            </a:r>
            <a:r>
              <a:rPr lang="tr-TR" dirty="0"/>
              <a:t>i) Öncelikle anket dilinde, jargon, slogan ve kısaltma kullanmamalı, </a:t>
            </a:r>
            <a:r>
              <a:rPr lang="tr-TR" dirty="0" smtClean="0"/>
              <a:t>yaygın/ortalama gündelik </a:t>
            </a:r>
            <a:r>
              <a:rPr lang="tr-TR" dirty="0"/>
              <a:t>dil </a:t>
            </a:r>
            <a:r>
              <a:rPr lang="tr-TR" dirty="0" smtClean="0"/>
              <a:t>benimsenmelidir.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(İİ) </a:t>
            </a:r>
            <a:r>
              <a:rPr lang="tr-TR" dirty="0"/>
              <a:t>İkinci olarak belirsiz/muğlak ve karışık ifadelere yer </a:t>
            </a:r>
            <a:r>
              <a:rPr lang="tr-TR" dirty="0" smtClean="0"/>
              <a:t>verilmemelidir.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548963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857130" y="178420"/>
            <a:ext cx="7740352" cy="93670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tr-TR" altLang="tr-TR" b="1" dirty="0" smtClean="0">
                <a:solidFill>
                  <a:srgbClr val="FF0000"/>
                </a:solidFill>
              </a:rPr>
              <a:t>Nicel Araştırma Teknikleri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649220" name="Rectangle 4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200722" y="1115123"/>
            <a:ext cx="11697629" cy="541949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Ankette Soruların Dili</a:t>
            </a:r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tr-TR" dirty="0" smtClean="0"/>
              <a:t>(</a:t>
            </a:r>
            <a:r>
              <a:rPr lang="tr-TR" dirty="0"/>
              <a:t>iii) Duygusal ve prestijli konum içeren ifadelerden uzak durulmalıdır.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(iv) Bir soruyla aynı anda iki "mermi" yollanmamalıdır.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8301529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857130" y="178420"/>
            <a:ext cx="7740352" cy="93670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tr-TR" altLang="tr-TR" b="1" dirty="0" smtClean="0">
                <a:solidFill>
                  <a:srgbClr val="FF0000"/>
                </a:solidFill>
              </a:rPr>
              <a:t>Nicel Araştırma Teknikleri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649220" name="Rectangle 4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200722" y="1115123"/>
            <a:ext cx="11697629" cy="541949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(</a:t>
            </a:r>
            <a:r>
              <a:rPr lang="tr-TR" dirty="0"/>
              <a:t>v) Yönlendirici sorulardan uzak durulmalıdır.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(</a:t>
            </a:r>
            <a:r>
              <a:rPr lang="tr-TR" dirty="0"/>
              <a:t>vi) Yanıtlayıcının kapasitesini aşan sorulardan sakınılmalıdır.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50 </a:t>
            </a:r>
            <a:r>
              <a:rPr lang="tr-TR" dirty="0"/>
              <a:t>yaşındaki bir yetişkine "6 </a:t>
            </a:r>
            <a:r>
              <a:rPr lang="tr-TR" dirty="0" smtClean="0"/>
              <a:t>yaşındaki hislerini</a:t>
            </a:r>
            <a:r>
              <a:rPr lang="tr-TR" dirty="0"/>
              <a:t>" sormak ya da "NATO'nun </a:t>
            </a:r>
            <a:r>
              <a:rPr lang="tr-TR" dirty="0" err="1"/>
              <a:t>Kosava</a:t>
            </a:r>
            <a:r>
              <a:rPr lang="tr-TR" dirty="0"/>
              <a:t> harekatı Birleşmiş Milletlerin ilgili hükümlerine göre yasal mıdır</a:t>
            </a:r>
            <a:r>
              <a:rPr lang="tr-TR" dirty="0" smtClean="0"/>
              <a:t>?« demek </a:t>
            </a:r>
            <a:r>
              <a:rPr lang="tr-TR" dirty="0"/>
              <a:t>gibi....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5244008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857130" y="178420"/>
            <a:ext cx="7740352" cy="93670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tr-TR" altLang="tr-TR" b="1" dirty="0" smtClean="0">
                <a:solidFill>
                  <a:srgbClr val="FF0000"/>
                </a:solidFill>
              </a:rPr>
              <a:t>Nicel Araştırma Teknikleri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649220" name="Rectangle 4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200722" y="1115123"/>
            <a:ext cx="11697629" cy="541949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(</a:t>
            </a:r>
            <a:r>
              <a:rPr lang="tr-TR" dirty="0"/>
              <a:t>vii) Yanlış ifadelerden ya da yanlış anlaşılmaya açık ifadelerden kaçınılmalıdır.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(</a:t>
            </a:r>
            <a:r>
              <a:rPr lang="tr-TR" dirty="0"/>
              <a:t>viii) Uzun ve karmaşık ifadelerin yer aldığı sorulara yer verilmemelidir.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7725299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857130" y="178420"/>
            <a:ext cx="7740352" cy="93670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0000"/>
          </a:bodyPr>
          <a:lstStyle/>
          <a:p>
            <a:pPr algn="ctr"/>
            <a:r>
              <a:rPr lang="tr-TR" altLang="tr-TR" b="1" dirty="0" smtClean="0">
                <a:solidFill>
                  <a:srgbClr val="FF0000"/>
                </a:solidFill>
              </a:rPr>
              <a:t>Nicel- Nitel Veri Toplama Teknikleri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649220" name="Rectangle 4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200722" y="1115123"/>
            <a:ext cx="11697629" cy="541949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lnSpcReduction="10000"/>
          </a:bodyPr>
          <a:lstStyle/>
          <a:p>
            <a:pPr marL="0" indent="0">
              <a:buNone/>
            </a:pPr>
            <a:endParaRPr lang="tr-TR" dirty="0" smtClean="0"/>
          </a:p>
          <a:p>
            <a:pPr>
              <a:buFontTx/>
              <a:buChar char="-"/>
            </a:pPr>
            <a:r>
              <a:rPr lang="tr-TR" b="1" dirty="0" smtClean="0"/>
              <a:t>Anket</a:t>
            </a:r>
          </a:p>
          <a:p>
            <a:pPr marL="0" indent="0">
              <a:buNone/>
            </a:pPr>
            <a:r>
              <a:rPr lang="tr-TR" dirty="0" smtClean="0"/>
              <a:t>	Bireylerin </a:t>
            </a:r>
            <a:r>
              <a:rPr lang="tr-TR" dirty="0"/>
              <a:t>demografik özelliklerini, tercihlerini belirlemek için ya da bir </a:t>
            </a:r>
            <a:r>
              <a:rPr lang="tr-TR" dirty="0" smtClean="0"/>
              <a:t>	konu</a:t>
            </a:r>
            <a:r>
              <a:rPr lang="tr-TR" dirty="0"/>
              <a:t>, durum, olay hakkında bilgi toplamaya yönelik çeşitli soruların bir </a:t>
            </a:r>
            <a:r>
              <a:rPr lang="tr-TR" dirty="0" smtClean="0"/>
              <a:t>	araya </a:t>
            </a:r>
            <a:r>
              <a:rPr lang="tr-TR" dirty="0"/>
              <a:t>getirilmesiyle oluşturulan veri toplama aracıdır. </a:t>
            </a:r>
            <a:endParaRPr lang="tr-TR" dirty="0" smtClean="0"/>
          </a:p>
          <a:p>
            <a:pPr>
              <a:buFontTx/>
              <a:buChar char="-"/>
            </a:pPr>
            <a:r>
              <a:rPr lang="tr-TR" b="1" dirty="0" smtClean="0"/>
              <a:t>Ölçek</a:t>
            </a:r>
          </a:p>
          <a:p>
            <a:pPr marL="0" indent="0">
              <a:buNone/>
            </a:pPr>
            <a:r>
              <a:rPr lang="tr-TR" dirty="0" smtClean="0"/>
              <a:t>	Belirli </a:t>
            </a:r>
            <a:r>
              <a:rPr lang="tr-TR" dirty="0"/>
              <a:t>bir </a:t>
            </a:r>
            <a:r>
              <a:rPr lang="tr-TR" dirty="0" smtClean="0"/>
              <a:t>psikolojik ya da davranışsal </a:t>
            </a:r>
            <a:r>
              <a:rPr lang="tr-TR" dirty="0"/>
              <a:t>yapıyı ölçmek için geliştirilen o </a:t>
            </a:r>
            <a:r>
              <a:rPr lang="tr-TR" dirty="0" smtClean="0"/>
              <a:t>	psikolojik ya da davranışsal </a:t>
            </a:r>
            <a:r>
              <a:rPr lang="tr-TR" dirty="0"/>
              <a:t>özelliğe ilişkin toplam puan elde edilen ölçme </a:t>
            </a:r>
            <a:r>
              <a:rPr lang="tr-TR" dirty="0" smtClean="0"/>
              <a:t>	aracıdır</a:t>
            </a:r>
            <a:r>
              <a:rPr lang="tr-TR" dirty="0"/>
              <a:t>.</a:t>
            </a:r>
            <a:endParaRPr lang="tr-TR" b="1" dirty="0" smtClean="0"/>
          </a:p>
          <a:p>
            <a:pPr>
              <a:buFontTx/>
              <a:buChar char="-"/>
            </a:pPr>
            <a:r>
              <a:rPr lang="tr-TR" b="1" dirty="0" smtClean="0"/>
              <a:t>Test</a:t>
            </a:r>
          </a:p>
          <a:p>
            <a:pPr marL="0" indent="0">
              <a:buNone/>
            </a:pPr>
            <a:r>
              <a:rPr lang="tr-TR" dirty="0" smtClean="0"/>
              <a:t>	Genel </a:t>
            </a:r>
            <a:r>
              <a:rPr lang="tr-TR" dirty="0"/>
              <a:t>olarak bireylerin bilişsel niteliklerini belirlemede kullanılan ölçme </a:t>
            </a:r>
            <a:r>
              <a:rPr lang="tr-TR" dirty="0" smtClean="0"/>
              <a:t>	aracıdır.</a:t>
            </a:r>
            <a:endParaRPr lang="tr-TR" b="1" dirty="0" smtClean="0"/>
          </a:p>
        </p:txBody>
      </p:sp>
    </p:spTree>
    <p:extLst>
      <p:ext uri="{BB962C8B-B14F-4D97-AF65-F5344CB8AC3E}">
        <p14:creationId xmlns:p14="http://schemas.microsoft.com/office/powerpoint/2010/main" val="655508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857130" y="178420"/>
            <a:ext cx="7740352" cy="93670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0000"/>
          </a:bodyPr>
          <a:lstStyle/>
          <a:p>
            <a:pPr algn="ctr"/>
            <a:r>
              <a:rPr lang="tr-TR" altLang="tr-TR" b="1" dirty="0" smtClean="0">
                <a:solidFill>
                  <a:srgbClr val="FF0000"/>
                </a:solidFill>
              </a:rPr>
              <a:t>Nicel- Nitel Veri Toplama Teknikleri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649220" name="Rectangle 4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200722" y="1115123"/>
            <a:ext cx="11697629" cy="541949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>
              <a:buFontTx/>
              <a:buChar char="-"/>
            </a:pPr>
            <a:r>
              <a:rPr lang="tr-TR" dirty="0" smtClean="0"/>
              <a:t>Görüşme</a:t>
            </a:r>
          </a:p>
          <a:p>
            <a:pPr>
              <a:buFontTx/>
              <a:buChar char="-"/>
            </a:pPr>
            <a:r>
              <a:rPr lang="tr-TR" dirty="0" smtClean="0"/>
              <a:t>Gözlem</a:t>
            </a:r>
          </a:p>
          <a:p>
            <a:pPr>
              <a:buFontTx/>
              <a:buChar char="-"/>
            </a:pPr>
            <a:r>
              <a:rPr lang="tr-TR" dirty="0" smtClean="0"/>
              <a:t>Katılımlı Gözlem</a:t>
            </a:r>
          </a:p>
          <a:p>
            <a:pPr>
              <a:buFontTx/>
              <a:buChar char="-"/>
            </a:pPr>
            <a:r>
              <a:rPr lang="tr-TR" dirty="0" smtClean="0"/>
              <a:t>Sistematik olmayan gözlem</a:t>
            </a:r>
          </a:p>
          <a:p>
            <a:pPr>
              <a:buFontTx/>
              <a:buChar char="-"/>
            </a:pPr>
            <a:r>
              <a:rPr lang="tr-TR" dirty="0" smtClean="0"/>
              <a:t>Belge inceleme</a:t>
            </a:r>
          </a:p>
          <a:p>
            <a:pPr>
              <a:buFontTx/>
              <a:buChar char="-"/>
            </a:pPr>
            <a:r>
              <a:rPr lang="tr-TR" dirty="0" err="1" smtClean="0"/>
              <a:t>Etnografik</a:t>
            </a:r>
            <a:r>
              <a:rPr lang="tr-TR" dirty="0" smtClean="0"/>
              <a:t> teknikler</a:t>
            </a:r>
          </a:p>
          <a:p>
            <a:pPr>
              <a:buFontTx/>
              <a:buChar char="-"/>
            </a:pPr>
            <a:r>
              <a:rPr lang="tr-TR" dirty="0" smtClean="0"/>
              <a:t>Odak Grup uygulamaları</a:t>
            </a:r>
          </a:p>
        </p:txBody>
      </p:sp>
    </p:spTree>
    <p:extLst>
      <p:ext uri="{BB962C8B-B14F-4D97-AF65-F5344CB8AC3E}">
        <p14:creationId xmlns:p14="http://schemas.microsoft.com/office/powerpoint/2010/main" val="689372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168209" y="178420"/>
            <a:ext cx="7740352" cy="93670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0000"/>
          </a:bodyPr>
          <a:lstStyle/>
          <a:p>
            <a:pPr algn="ctr"/>
            <a:r>
              <a:rPr lang="tr-TR" altLang="tr-TR" b="1" dirty="0" smtClean="0">
                <a:solidFill>
                  <a:srgbClr val="FF0000"/>
                </a:solidFill>
              </a:rPr>
              <a:t>Nicel- Nitel Veri Toplama Teknikleri</a:t>
            </a:r>
            <a:endParaRPr lang="tr-TR" b="1" dirty="0">
              <a:solidFill>
                <a:srgbClr val="FF0000"/>
              </a:solidFill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2751" y="1115122"/>
            <a:ext cx="9311269" cy="5303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295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857130" y="178420"/>
            <a:ext cx="7740352" cy="93670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tr-TR" altLang="tr-TR" b="1" dirty="0" smtClean="0">
                <a:solidFill>
                  <a:srgbClr val="FF0000"/>
                </a:solidFill>
              </a:rPr>
              <a:t>Nicel Araştırma Teknikleri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649220" name="Rectangle 4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200722" y="1115123"/>
            <a:ext cx="11697629" cy="541949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lnSpcReduction="10000"/>
          </a:bodyPr>
          <a:lstStyle/>
          <a:p>
            <a:pPr marL="0" indent="0">
              <a:buNone/>
            </a:pPr>
            <a:r>
              <a:rPr lang="tr-TR" b="1" dirty="0" smtClean="0"/>
              <a:t>Anket</a:t>
            </a:r>
          </a:p>
          <a:p>
            <a:pPr marL="0" indent="0">
              <a:buNone/>
            </a:pPr>
            <a:r>
              <a:rPr lang="tr-TR" dirty="0" smtClean="0"/>
              <a:t>Kişilerin ya da grupların belirli bir olgu/konu/ilişki hakkındaki görüşlerini ve tutumlarını ortaya çıkarmak üzere hazırlanan, yapılandırılmış sorulardan oluşan soru listeleridir.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Ankette araştırmacı ile görüşülen kişi arasındaki tek iletişim kanalı bu sorulardır. </a:t>
            </a:r>
            <a:r>
              <a:rPr lang="tr-TR" dirty="0"/>
              <a:t>Bu nedenle sorular, her türlü yanlış anlamaları önleyecek </a:t>
            </a:r>
            <a:r>
              <a:rPr lang="tr-TR" dirty="0" smtClean="0"/>
              <a:t>nitelikte, açık ve anlaşılır olmalıdır.</a:t>
            </a:r>
            <a:r>
              <a:rPr lang="tr-TR" dirty="0"/>
              <a:t> 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0399456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857130" y="178420"/>
            <a:ext cx="7740352" cy="93670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tr-TR" altLang="tr-TR" b="1" dirty="0" smtClean="0">
                <a:solidFill>
                  <a:srgbClr val="FF0000"/>
                </a:solidFill>
              </a:rPr>
              <a:t>Nicel Araştırma Teknikleri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649220" name="Rectangle 4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200722" y="1115123"/>
            <a:ext cx="11697629" cy="541949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Anket</a:t>
            </a:r>
          </a:p>
          <a:p>
            <a:pPr marL="0" indent="0">
              <a:buNone/>
            </a:pPr>
            <a:r>
              <a:rPr lang="tr-TR" dirty="0" smtClean="0"/>
              <a:t>Anket formunun 3 önemli boyutu vardır: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-anketin kapsamı</a:t>
            </a:r>
          </a:p>
          <a:p>
            <a:pPr marL="0" indent="0">
              <a:buNone/>
            </a:pPr>
            <a:r>
              <a:rPr lang="tr-TR" dirty="0" smtClean="0"/>
              <a:t>-soru türleri</a:t>
            </a:r>
          </a:p>
          <a:p>
            <a:pPr marL="0" indent="0">
              <a:buNone/>
            </a:pPr>
            <a:r>
              <a:rPr lang="tr-TR" dirty="0" smtClean="0"/>
              <a:t>-soruların dili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539486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857130" y="178420"/>
            <a:ext cx="7740352" cy="93670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tr-TR" altLang="tr-TR" b="1" dirty="0" smtClean="0">
                <a:solidFill>
                  <a:srgbClr val="FF0000"/>
                </a:solidFill>
              </a:rPr>
              <a:t>Nicel Araştırma Teknikleri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649220" name="Rectangle 4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200722" y="1115123"/>
            <a:ext cx="11697629" cy="541949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lnSpcReduction="10000"/>
          </a:bodyPr>
          <a:lstStyle/>
          <a:p>
            <a:pPr marL="0" indent="0">
              <a:buNone/>
            </a:pPr>
            <a:r>
              <a:rPr lang="tr-TR" b="1" dirty="0" smtClean="0"/>
              <a:t>Anketin Kapsamı</a:t>
            </a:r>
          </a:p>
          <a:p>
            <a:pPr marL="0" indent="0">
              <a:buNone/>
            </a:pPr>
            <a:r>
              <a:rPr lang="tr-TR" dirty="0" smtClean="0"/>
              <a:t>Altın </a:t>
            </a:r>
            <a:r>
              <a:rPr lang="tr-TR" dirty="0"/>
              <a:t>kural, </a:t>
            </a:r>
            <a:r>
              <a:rPr lang="tr-TR" dirty="0" smtClean="0"/>
              <a:t>ne azı </a:t>
            </a:r>
            <a:r>
              <a:rPr lang="tr-TR" dirty="0"/>
              <a:t>ne de çoğu; sadece </a:t>
            </a:r>
            <a:r>
              <a:rPr lang="tr-TR" dirty="0" smtClean="0"/>
              <a:t>sorunsalların </a:t>
            </a:r>
            <a:r>
              <a:rPr lang="tr-TR" dirty="0"/>
              <a:t>kapsamı içinde olan </a:t>
            </a:r>
            <a:r>
              <a:rPr lang="tr-TR" dirty="0" smtClean="0"/>
              <a:t>ve analiz </a:t>
            </a:r>
            <a:r>
              <a:rPr lang="tr-TR" dirty="0"/>
              <a:t>ve raporda </a:t>
            </a:r>
            <a:r>
              <a:rPr lang="tr-TR" dirty="0" smtClean="0"/>
              <a:t>kullanılacak soruların sorulmasıdır.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Gereğinden az soru, gerçekçi ve doğru analiz yapmayı engeller.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Gereğinden fazla soru, anketi hantallaştırır. Sorunsalın kaybolmasına ve araştırmanın odağının kaymasına neden olur.</a:t>
            </a:r>
          </a:p>
          <a:p>
            <a:pPr marL="0" indent="0">
              <a:buNone/>
            </a:pPr>
            <a:r>
              <a:rPr lang="tr-TR" dirty="0" smtClean="0"/>
              <a:t>Görüşülen kişilerin sıkılmasına ve cevap vermekten kaçınmasına neden olur.</a:t>
            </a: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9958246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857130" y="178420"/>
            <a:ext cx="7740352" cy="93670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tr-TR" altLang="tr-TR" b="1" dirty="0" smtClean="0">
                <a:solidFill>
                  <a:srgbClr val="FF0000"/>
                </a:solidFill>
              </a:rPr>
              <a:t>Nicel Araştırma Teknikleri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649220" name="Rectangle 4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200722" y="1115123"/>
            <a:ext cx="11697629" cy="541949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Anketteki Soru Türleri</a:t>
            </a:r>
          </a:p>
          <a:p>
            <a:pPr marL="0" indent="0">
              <a:buNone/>
            </a:pPr>
            <a:endParaRPr lang="tr-TR" i="1" dirty="0"/>
          </a:p>
          <a:p>
            <a:pPr marL="0" indent="0">
              <a:buNone/>
            </a:pPr>
            <a:r>
              <a:rPr lang="tr-TR" dirty="0" smtClean="0"/>
              <a:t>Anket </a:t>
            </a:r>
            <a:r>
              <a:rPr lang="tr-TR" dirty="0"/>
              <a:t>formunun en temel özelliği yapılandırılmış </a:t>
            </a:r>
            <a:r>
              <a:rPr lang="tr-TR" dirty="0" smtClean="0"/>
              <a:t>soruları </a:t>
            </a:r>
            <a:r>
              <a:rPr lang="tr-TR" dirty="0"/>
              <a:t>içermesidir.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Yapılandırılmış soru, kategorileri/göstergeleri/ölçümleri </a:t>
            </a:r>
            <a:r>
              <a:rPr lang="tr-TR" dirty="0"/>
              <a:t>önceden hazırlanmış soru demektir.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İki temel soru türü vardır:</a:t>
            </a:r>
          </a:p>
          <a:p>
            <a:pPr marL="0" indent="0">
              <a:buNone/>
            </a:pPr>
            <a:r>
              <a:rPr lang="tr-TR" dirty="0" smtClean="0"/>
              <a:t>-Kapalı uçlu sorular</a:t>
            </a:r>
          </a:p>
          <a:p>
            <a:pPr marL="0" indent="0">
              <a:buNone/>
            </a:pPr>
            <a:r>
              <a:rPr lang="tr-TR" dirty="0" smtClean="0"/>
              <a:t>-Açık uçlu sorular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9093733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857130" y="178420"/>
            <a:ext cx="7740352" cy="93670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tr-TR" altLang="tr-TR" b="1" dirty="0" smtClean="0">
                <a:solidFill>
                  <a:srgbClr val="FF0000"/>
                </a:solidFill>
              </a:rPr>
              <a:t>Nicel Araştırma Teknikleri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649220" name="Rectangle 4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200722" y="1115123"/>
            <a:ext cx="11697629" cy="541949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K</a:t>
            </a:r>
            <a:r>
              <a:rPr lang="tr-TR" dirty="0" smtClean="0"/>
              <a:t>apalı </a:t>
            </a:r>
            <a:r>
              <a:rPr lang="tr-TR" dirty="0"/>
              <a:t>uçlu sorularda, cevap </a:t>
            </a:r>
            <a:r>
              <a:rPr lang="tr-TR" dirty="0" smtClean="0"/>
              <a:t>seçenekleri önceden </a:t>
            </a:r>
            <a:r>
              <a:rPr lang="tr-TR" dirty="0"/>
              <a:t>geliştirilip sorularla birlikte </a:t>
            </a:r>
            <a:r>
              <a:rPr lang="tr-TR" dirty="0" smtClean="0"/>
              <a:t>verilir.</a:t>
            </a:r>
          </a:p>
          <a:p>
            <a:pPr marL="0" indent="0">
              <a:buNone/>
            </a:pPr>
            <a:r>
              <a:rPr lang="tr-TR" dirty="0" smtClean="0"/>
              <a:t>“</a:t>
            </a:r>
            <a:r>
              <a:rPr lang="tr-TR" dirty="0"/>
              <a:t>Medeni durumunuz nedir?” sorusu için: ( )1.Evli ( ) 2.Bekar, ( ) 3. </a:t>
            </a:r>
            <a:r>
              <a:rPr lang="tr-TR" dirty="0" smtClean="0"/>
              <a:t>Boşanmış  </a:t>
            </a:r>
            <a:r>
              <a:rPr lang="tr-TR" dirty="0"/>
              <a:t>gibi.</a:t>
            </a:r>
          </a:p>
          <a:p>
            <a:pPr marL="0" indent="0">
              <a:buNone/>
            </a:pPr>
            <a:r>
              <a:rPr lang="tr-TR" dirty="0" smtClean="0"/>
              <a:t>Anket </a:t>
            </a:r>
            <a:r>
              <a:rPr lang="tr-TR" dirty="0"/>
              <a:t>formu, yaygın </a:t>
            </a:r>
            <a:r>
              <a:rPr lang="tr-TR" dirty="0" smtClean="0"/>
              <a:t>olarak kapalı-uçlu </a:t>
            </a:r>
            <a:r>
              <a:rPr lang="tr-TR" dirty="0"/>
              <a:t>(kategorileri ön verili) soru türünü ihtiva eder. </a:t>
            </a:r>
            <a:r>
              <a:rPr lang="tr-TR" dirty="0" smtClean="0"/>
              <a:t>Ancak açık uçlu soru türü </a:t>
            </a:r>
            <a:r>
              <a:rPr lang="tr-TR" dirty="0"/>
              <a:t>de </a:t>
            </a:r>
            <a:r>
              <a:rPr lang="tr-TR" dirty="0" smtClean="0"/>
              <a:t>kullanılır</a:t>
            </a:r>
            <a:r>
              <a:rPr lang="tr-TR" dirty="0"/>
              <a:t>.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Soru </a:t>
            </a:r>
            <a:r>
              <a:rPr lang="tr-TR" dirty="0"/>
              <a:t>türü, açık uçlu olmakla birlikte, dili ve kapsamı gevşek ve genel değil, </a:t>
            </a:r>
            <a:r>
              <a:rPr lang="tr-TR" dirty="0" smtClean="0"/>
              <a:t>gene yapılandırılmış </a:t>
            </a:r>
            <a:r>
              <a:rPr lang="tr-TR" dirty="0"/>
              <a:t>(somut, belirli ve sınırlandırılmış) olmak durumundadır.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2123922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516</Words>
  <Application>Microsoft Office PowerPoint</Application>
  <PresentationFormat>Geniş ekran</PresentationFormat>
  <Paragraphs>122</Paragraphs>
  <Slides>14</Slides>
  <Notes>14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Teması</vt:lpstr>
      <vt:lpstr>Nicel- Nitel Araştırma</vt:lpstr>
      <vt:lpstr>Nicel- Nitel Veri Toplama Teknikleri</vt:lpstr>
      <vt:lpstr>Nicel- Nitel Veri Toplama Teknikleri</vt:lpstr>
      <vt:lpstr>Nicel- Nitel Veri Toplama Teknikleri</vt:lpstr>
      <vt:lpstr>Nicel Araştırma Teknikleri</vt:lpstr>
      <vt:lpstr>Nicel Araştırma Teknikleri</vt:lpstr>
      <vt:lpstr>Nicel Araştırma Teknikleri</vt:lpstr>
      <vt:lpstr>Nicel Araştırma Teknikleri</vt:lpstr>
      <vt:lpstr>Nicel Araştırma Teknikleri</vt:lpstr>
      <vt:lpstr>Nicel Araştırma Teknikleri</vt:lpstr>
      <vt:lpstr>Nicel Araştırma Teknikleri</vt:lpstr>
      <vt:lpstr>Nicel Araştırma Teknikleri</vt:lpstr>
      <vt:lpstr>Nicel Araştırma Teknikleri</vt:lpstr>
      <vt:lpstr>Nicel Araştırma Teknikleri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Nicel- Nitel Araştırma</dc:title>
  <dc:creator>Asus</dc:creator>
  <cp:lastModifiedBy>Asus</cp:lastModifiedBy>
  <cp:revision>1</cp:revision>
  <dcterms:created xsi:type="dcterms:W3CDTF">2020-01-31T22:30:50Z</dcterms:created>
  <dcterms:modified xsi:type="dcterms:W3CDTF">2020-01-31T22:31:07Z</dcterms:modified>
</cp:coreProperties>
</file>