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icrosoft%20Office%20PowerPoint'te%20Grafik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 sz="3200" dirty="0"/>
              <a:t>Kişi</a:t>
            </a:r>
            <a:r>
              <a:rPr lang="tr-TR" sz="3200" baseline="0" dirty="0"/>
              <a:t> Başı Gelir </a:t>
            </a:r>
            <a:r>
              <a:rPr lang="tr-TR" sz="1050" baseline="0" dirty="0"/>
              <a:t>(1990 </a:t>
            </a:r>
            <a:r>
              <a:rPr lang="tr-TR" sz="1050" baseline="0" dirty="0" err="1"/>
              <a:t>Geary-Khamis</a:t>
            </a:r>
            <a:r>
              <a:rPr lang="tr-TR" sz="1050" baseline="0" dirty="0"/>
              <a:t> $)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v>Çin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PerCapitaGDPUpdate!$CJ$172:$CJ$232</c:f>
              <c:numCache>
                <c:formatCode>#,##0</c:formatCode>
                <c:ptCount val="61"/>
                <c:pt idx="0">
                  <c:v>448.02172581220333</c:v>
                </c:pt>
                <c:pt idx="1">
                  <c:v>491.01851187486545</c:v>
                </c:pt>
                <c:pt idx="2">
                  <c:v>537.61403385421261</c:v>
                </c:pt>
                <c:pt idx="3">
                  <c:v>552.17668002545633</c:v>
                </c:pt>
                <c:pt idx="4">
                  <c:v>556.93672204397706</c:v>
                </c:pt>
                <c:pt idx="5">
                  <c:v>576.5302182681487</c:v>
                </c:pt>
                <c:pt idx="6">
                  <c:v>616.11192907082443</c:v>
                </c:pt>
                <c:pt idx="7">
                  <c:v>635.99139013002662</c:v>
                </c:pt>
                <c:pt idx="8">
                  <c:v>690.37482682342488</c:v>
                </c:pt>
                <c:pt idx="9">
                  <c:v>686.38974181875528</c:v>
                </c:pt>
                <c:pt idx="10">
                  <c:v>662.14040505494177</c:v>
                </c:pt>
                <c:pt idx="11">
                  <c:v>552.89325034452463</c:v>
                </c:pt>
                <c:pt idx="12">
                  <c:v>550.43783889331132</c:v>
                </c:pt>
                <c:pt idx="13">
                  <c:v>590.29069298804848</c:v>
                </c:pt>
                <c:pt idx="14">
                  <c:v>644.81817986554108</c:v>
                </c:pt>
                <c:pt idx="15">
                  <c:v>701.59329404280015</c:v>
                </c:pt>
                <c:pt idx="16">
                  <c:v>746.31629045417446</c:v>
                </c:pt>
                <c:pt idx="17">
                  <c:v>706.92068120071553</c:v>
                </c:pt>
                <c:pt idx="18">
                  <c:v>674.91446204697161</c:v>
                </c:pt>
                <c:pt idx="19">
                  <c:v>712.97383876134563</c:v>
                </c:pt>
                <c:pt idx="20">
                  <c:v>778.35185716991612</c:v>
                </c:pt>
                <c:pt idx="21">
                  <c:v>794.96139007615</c:v>
                </c:pt>
                <c:pt idx="22">
                  <c:v>798.33184459937593</c:v>
                </c:pt>
                <c:pt idx="23">
                  <c:v>838.39490214753857</c:v>
                </c:pt>
                <c:pt idx="24">
                  <c:v>835.14633198200704</c:v>
                </c:pt>
                <c:pt idx="25">
                  <c:v>871.18109548829921</c:v>
                </c:pt>
                <c:pt idx="26">
                  <c:v>852.67088219967025</c:v>
                </c:pt>
                <c:pt idx="27">
                  <c:v>893.62714702874018</c:v>
                </c:pt>
                <c:pt idx="28">
                  <c:v>977.95150418599269</c:v>
                </c:pt>
                <c:pt idx="29">
                  <c:v>1039.4094973710148</c:v>
                </c:pt>
                <c:pt idx="30">
                  <c:v>1061.0526530341865</c:v>
                </c:pt>
                <c:pt idx="31">
                  <c:v>1110.1934777599683</c:v>
                </c:pt>
                <c:pt idx="32">
                  <c:v>1186.0537189049878</c:v>
                </c:pt>
                <c:pt idx="33">
                  <c:v>1257.7436655174299</c:v>
                </c:pt>
                <c:pt idx="34">
                  <c:v>1395.8594748390515</c:v>
                </c:pt>
                <c:pt idx="35">
                  <c:v>1519.1534099558528</c:v>
                </c:pt>
                <c:pt idx="36">
                  <c:v>1597.0059711845822</c:v>
                </c:pt>
                <c:pt idx="37">
                  <c:v>1737.0536929158188</c:v>
                </c:pt>
                <c:pt idx="38">
                  <c:v>1830.037308352169</c:v>
                </c:pt>
                <c:pt idx="39">
                  <c:v>1834.1867429490901</c:v>
                </c:pt>
                <c:pt idx="40">
                  <c:v>1870.9302888956424</c:v>
                </c:pt>
                <c:pt idx="41">
                  <c:v>1967.1822589895548</c:v>
                </c:pt>
                <c:pt idx="42">
                  <c:v>2132.1759358610097</c:v>
                </c:pt>
                <c:pt idx="43">
                  <c:v>2311.8224092868541</c:v>
                </c:pt>
                <c:pt idx="44">
                  <c:v>2514.6601668855174</c:v>
                </c:pt>
                <c:pt idx="45">
                  <c:v>2863.4848176751561</c:v>
                </c:pt>
                <c:pt idx="46">
                  <c:v>2891.9888300275143</c:v>
                </c:pt>
                <c:pt idx="47">
                  <c:v>3013.3504054630807</c:v>
                </c:pt>
                <c:pt idx="48">
                  <c:v>2993.1936856598772</c:v>
                </c:pt>
                <c:pt idx="49">
                  <c:v>3162.2338323747645</c:v>
                </c:pt>
                <c:pt idx="50">
                  <c:v>3420.8657223526802</c:v>
                </c:pt>
                <c:pt idx="51">
                  <c:v>3758.9314777686045</c:v>
                </c:pt>
                <c:pt idx="52">
                  <c:v>4197.1454233052182</c:v>
                </c:pt>
                <c:pt idx="53">
                  <c:v>4802.8430611611302</c:v>
                </c:pt>
                <c:pt idx="54">
                  <c:v>5168.7086009683089</c:v>
                </c:pt>
                <c:pt idx="55">
                  <c:v>5575.3727794311671</c:v>
                </c:pt>
                <c:pt idx="56">
                  <c:v>6047.5622034751595</c:v>
                </c:pt>
                <c:pt idx="57">
                  <c:v>6303.0241637168656</c:v>
                </c:pt>
                <c:pt idx="58">
                  <c:v>6724.7797002685711</c:v>
                </c:pt>
                <c:pt idx="59">
                  <c:v>7308.2031370235145</c:v>
                </c:pt>
                <c:pt idx="60">
                  <c:v>8031.944674384381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24-409A-BC62-90EECDC7A561}"/>
            </c:ext>
          </c:extLst>
        </c:ser>
        <c:ser>
          <c:idx val="2"/>
          <c:order val="1"/>
          <c:tx>
            <c:v>Hindistan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PerCapitaGDPUpdate!$CK$172:$CK$232</c:f>
              <c:numCache>
                <c:formatCode>#,##0</c:formatCode>
                <c:ptCount val="61"/>
                <c:pt idx="0">
                  <c:v>619.0027855153204</c:v>
                </c:pt>
                <c:pt idx="1">
                  <c:v>622.90958904109607</c:v>
                </c:pt>
                <c:pt idx="2">
                  <c:v>629.43010752688178</c:v>
                </c:pt>
                <c:pt idx="3">
                  <c:v>656.89445910290237</c:v>
                </c:pt>
                <c:pt idx="4">
                  <c:v>671.66321243523305</c:v>
                </c:pt>
                <c:pt idx="5">
                  <c:v>675.6412213740457</c:v>
                </c:pt>
                <c:pt idx="6">
                  <c:v>700.69326683291752</c:v>
                </c:pt>
                <c:pt idx="7">
                  <c:v>679.52078239608818</c:v>
                </c:pt>
                <c:pt idx="8">
                  <c:v>715.63875598086133</c:v>
                </c:pt>
                <c:pt idx="9">
                  <c:v>717.13380281690149</c:v>
                </c:pt>
                <c:pt idx="10">
                  <c:v>753.24884792626744</c:v>
                </c:pt>
                <c:pt idx="11">
                  <c:v>758.43243243243239</c:v>
                </c:pt>
                <c:pt idx="12">
                  <c:v>758.15859030837021</c:v>
                </c:pt>
                <c:pt idx="13">
                  <c:v>778.96982758620697</c:v>
                </c:pt>
                <c:pt idx="14">
                  <c:v>821.22784810126586</c:v>
                </c:pt>
                <c:pt idx="15">
                  <c:v>770.7505154639174</c:v>
                </c:pt>
                <c:pt idx="16">
                  <c:v>762.03434343434344</c:v>
                </c:pt>
                <c:pt idx="17">
                  <c:v>807.01383399209487</c:v>
                </c:pt>
                <c:pt idx="18">
                  <c:v>808.70077220077246</c:v>
                </c:pt>
                <c:pt idx="19">
                  <c:v>844.74858223062392</c:v>
                </c:pt>
                <c:pt idx="20">
                  <c:v>867.99260628465788</c:v>
                </c:pt>
                <c:pt idx="21">
                  <c:v>856.20577617328536</c:v>
                </c:pt>
                <c:pt idx="22">
                  <c:v>833.80246913580231</c:v>
                </c:pt>
                <c:pt idx="23">
                  <c:v>853.15862068965521</c:v>
                </c:pt>
                <c:pt idx="24">
                  <c:v>843.41652613827978</c:v>
                </c:pt>
                <c:pt idx="25">
                  <c:v>897.33607907742999</c:v>
                </c:pt>
                <c:pt idx="26">
                  <c:v>889.35806451612905</c:v>
                </c:pt>
                <c:pt idx="27">
                  <c:v>936.64668769716081</c:v>
                </c:pt>
                <c:pt idx="28">
                  <c:v>965.5787037037037</c:v>
                </c:pt>
                <c:pt idx="29">
                  <c:v>895.34638554216872</c:v>
                </c:pt>
                <c:pt idx="30">
                  <c:v>938.44182621502216</c:v>
                </c:pt>
                <c:pt idx="31">
                  <c:v>976.70809248554917</c:v>
                </c:pt>
                <c:pt idx="32">
                  <c:v>985.4590395480227</c:v>
                </c:pt>
                <c:pt idx="33">
                  <c:v>1042.7966804979253</c:v>
                </c:pt>
                <c:pt idx="34">
                  <c:v>1059.5967523680652</c:v>
                </c:pt>
                <c:pt idx="35">
                  <c:v>1078.6013245033107</c:v>
                </c:pt>
                <c:pt idx="36">
                  <c:v>1101.1543450064846</c:v>
                </c:pt>
                <c:pt idx="37">
                  <c:v>1124.5609137055842</c:v>
                </c:pt>
                <c:pt idx="38">
                  <c:v>1215.9279503105593</c:v>
                </c:pt>
                <c:pt idx="39">
                  <c:v>1269.9659367396596</c:v>
                </c:pt>
                <c:pt idx="40">
                  <c:v>1308.820023837902</c:v>
                </c:pt>
                <c:pt idx="41">
                  <c:v>1304.6468413679361</c:v>
                </c:pt>
                <c:pt idx="42">
                  <c:v>1350.3218538931528</c:v>
                </c:pt>
                <c:pt idx="43">
                  <c:v>1401.4739141391028</c:v>
                </c:pt>
                <c:pt idx="44">
                  <c:v>1464.236075971841</c:v>
                </c:pt>
                <c:pt idx="45">
                  <c:v>1542.5449784913899</c:v>
                </c:pt>
                <c:pt idx="46">
                  <c:v>1635.406946887317</c:v>
                </c:pt>
                <c:pt idx="47">
                  <c:v>1674.9891948509285</c:v>
                </c:pt>
                <c:pt idx="48">
                  <c:v>1755.0520712415896</c:v>
                </c:pt>
                <c:pt idx="49">
                  <c:v>1835.2974169696809</c:v>
                </c:pt>
                <c:pt idx="50">
                  <c:v>1882.3768379204162</c:v>
                </c:pt>
                <c:pt idx="51">
                  <c:v>1956.7832033715376</c:v>
                </c:pt>
                <c:pt idx="52">
                  <c:v>1996.5153492720431</c:v>
                </c:pt>
                <c:pt idx="53">
                  <c:v>2129.7305352982121</c:v>
                </c:pt>
                <c:pt idx="54">
                  <c:v>2273.195248529109</c:v>
                </c:pt>
                <c:pt idx="55">
                  <c:v>2423.7881402351759</c:v>
                </c:pt>
                <c:pt idx="56">
                  <c:v>2612.3634765776096</c:v>
                </c:pt>
                <c:pt idx="57">
                  <c:v>2810.0081779609268</c:v>
                </c:pt>
                <c:pt idx="58">
                  <c:v>2951.6124707751596</c:v>
                </c:pt>
                <c:pt idx="59">
                  <c:v>3154.1236851959147</c:v>
                </c:pt>
                <c:pt idx="60">
                  <c:v>3371.6009977016383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24-409A-BC62-90EECDC7A561}"/>
            </c:ext>
          </c:extLst>
        </c:ser>
        <c:ser>
          <c:idx val="3"/>
          <c:order val="2"/>
          <c:tx>
            <c:v>G.Kore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PerCapitaGDPUpdate!$CO$172:$CO$232</c:f>
              <c:numCache>
                <c:formatCode>#,##0</c:formatCode>
                <c:ptCount val="61"/>
                <c:pt idx="0">
                  <c:v>853.8902207071161</c:v>
                </c:pt>
                <c:pt idx="1">
                  <c:v>787.02104105303908</c:v>
                </c:pt>
                <c:pt idx="2">
                  <c:v>835.27584176704806</c:v>
                </c:pt>
                <c:pt idx="3">
                  <c:v>1071.676293551747</c:v>
                </c:pt>
                <c:pt idx="4">
                  <c:v>1123.9561752110981</c:v>
                </c:pt>
                <c:pt idx="5">
                  <c:v>1168.8564416374027</c:v>
                </c:pt>
                <c:pt idx="6">
                  <c:v>1148.8692323460134</c:v>
                </c:pt>
                <c:pt idx="7">
                  <c:v>1205.6669086668617</c:v>
                </c:pt>
                <c:pt idx="8">
                  <c:v>1233.8292933462151</c:v>
                </c:pt>
                <c:pt idx="9">
                  <c:v>1242.7593101345201</c:v>
                </c:pt>
                <c:pt idx="10">
                  <c:v>1226.3891343415585</c:v>
                </c:pt>
                <c:pt idx="11">
                  <c:v>1246.5915890322115</c:v>
                </c:pt>
                <c:pt idx="12">
                  <c:v>1245.1785666230148</c:v>
                </c:pt>
                <c:pt idx="13">
                  <c:v>1315.5188819239761</c:v>
                </c:pt>
                <c:pt idx="14">
                  <c:v>1389.6512292738703</c:v>
                </c:pt>
                <c:pt idx="15">
                  <c:v>1436.3351332520465</c:v>
                </c:pt>
                <c:pt idx="16">
                  <c:v>1569.3368664220684</c:v>
                </c:pt>
                <c:pt idx="17">
                  <c:v>1644.6516876306796</c:v>
                </c:pt>
                <c:pt idx="18">
                  <c:v>1812.0500680978012</c:v>
                </c:pt>
                <c:pt idx="19">
                  <c:v>2040.007608419985</c:v>
                </c:pt>
                <c:pt idx="20">
                  <c:v>2167.3335194317806</c:v>
                </c:pt>
                <c:pt idx="21">
                  <c:v>2332.3601861144061</c:v>
                </c:pt>
                <c:pt idx="22">
                  <c:v>2456.469183703925</c:v>
                </c:pt>
                <c:pt idx="23">
                  <c:v>2824.259677750711</c:v>
                </c:pt>
                <c:pt idx="24">
                  <c:v>3015.2484722702643</c:v>
                </c:pt>
                <c:pt idx="25">
                  <c:v>3161.7017658229638</c:v>
                </c:pt>
                <c:pt idx="26">
                  <c:v>3476.4082543223649</c:v>
                </c:pt>
                <c:pt idx="27">
                  <c:v>3774.5910637830716</c:v>
                </c:pt>
                <c:pt idx="28">
                  <c:v>4063.9131256922128</c:v>
                </c:pt>
                <c:pt idx="29">
                  <c:v>4294.0267490808346</c:v>
                </c:pt>
                <c:pt idx="30">
                  <c:v>4114.1013534781241</c:v>
                </c:pt>
                <c:pt idx="31">
                  <c:v>4301.8619425147854</c:v>
                </c:pt>
                <c:pt idx="32">
                  <c:v>4557.2903422672025</c:v>
                </c:pt>
                <c:pt idx="33">
                  <c:v>5006.9656727637193</c:v>
                </c:pt>
                <c:pt idx="34">
                  <c:v>5374.6225808048321</c:v>
                </c:pt>
                <c:pt idx="35">
                  <c:v>5670.3916090770981</c:v>
                </c:pt>
                <c:pt idx="36">
                  <c:v>6262.968894065124</c:v>
                </c:pt>
                <c:pt idx="37">
                  <c:v>6915.9098553649501</c:v>
                </c:pt>
                <c:pt idx="38">
                  <c:v>7620.5895648449959</c:v>
                </c:pt>
                <c:pt idx="39">
                  <c:v>8027.3033522580026</c:v>
                </c:pt>
                <c:pt idx="40">
                  <c:v>8704.4251090531598</c:v>
                </c:pt>
                <c:pt idx="41">
                  <c:v>9446.1098327153886</c:v>
                </c:pt>
                <c:pt idx="42">
                  <c:v>9877.3810870787111</c:v>
                </c:pt>
                <c:pt idx="43">
                  <c:v>10391.169665136738</c:v>
                </c:pt>
                <c:pt idx="44">
                  <c:v>11198.570403118145</c:v>
                </c:pt>
                <c:pt idx="45">
                  <c:v>12094.237278816492</c:v>
                </c:pt>
                <c:pt idx="46">
                  <c:v>12859.8523312125</c:v>
                </c:pt>
                <c:pt idx="47">
                  <c:v>13500.533860695868</c:v>
                </c:pt>
                <c:pt idx="48">
                  <c:v>12634.336991357375</c:v>
                </c:pt>
                <c:pt idx="49">
                  <c:v>13889.584304067812</c:v>
                </c:pt>
                <c:pt idx="50">
                  <c:v>14997.535378758315</c:v>
                </c:pt>
                <c:pt idx="51">
                  <c:v>15481.418912832114</c:v>
                </c:pt>
                <c:pt idx="52">
                  <c:v>16497.609053470176</c:v>
                </c:pt>
                <c:pt idx="53">
                  <c:v>16881.93814795549</c:v>
                </c:pt>
                <c:pt idx="54">
                  <c:v>17588.931298108717</c:v>
                </c:pt>
                <c:pt idx="55">
                  <c:v>18227.318896551955</c:v>
                </c:pt>
                <c:pt idx="56">
                  <c:v>19124.084544036225</c:v>
                </c:pt>
                <c:pt idx="57">
                  <c:v>20047.792804789213</c:v>
                </c:pt>
                <c:pt idx="58">
                  <c:v>20453.78021508746</c:v>
                </c:pt>
                <c:pt idx="59">
                  <c:v>20464.318042621813</c:v>
                </c:pt>
                <c:pt idx="60">
                  <c:v>21700.855764045082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24-409A-BC62-90EECDC7A561}"/>
            </c:ext>
          </c:extLst>
        </c:ser>
        <c:ser>
          <c:idx val="4"/>
          <c:order val="3"/>
          <c:tx>
            <c:v>Türkiye</c:v>
          </c:tx>
          <c:cat>
            <c:numRef>
              <c:f>PerCapitaGDPUpdate!$A$172:$A$232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PerCapitaGDPUpdate!$DT$172:$DT$232</c:f>
              <c:numCache>
                <c:formatCode>#,##0</c:formatCode>
                <c:ptCount val="61"/>
                <c:pt idx="0">
                  <c:v>1622.9327657763681</c:v>
                </c:pt>
                <c:pt idx="1">
                  <c:v>1784.4110944987976</c:v>
                </c:pt>
                <c:pt idx="2">
                  <c:v>1947.0961014589302</c:v>
                </c:pt>
                <c:pt idx="3">
                  <c:v>2108.0557268175639</c:v>
                </c:pt>
                <c:pt idx="4">
                  <c:v>1992.7277816733742</c:v>
                </c:pt>
                <c:pt idx="5">
                  <c:v>2092.7271807811367</c:v>
                </c:pt>
                <c:pt idx="6">
                  <c:v>2097.2051133167279</c:v>
                </c:pt>
                <c:pt idx="7">
                  <c:v>2193.9594807965536</c:v>
                </c:pt>
                <c:pt idx="8">
                  <c:v>2221.8622157186296</c:v>
                </c:pt>
                <c:pt idx="9">
                  <c:v>2251.8067550620231</c:v>
                </c:pt>
                <c:pt idx="10">
                  <c:v>2247.4652092442311</c:v>
                </c:pt>
                <c:pt idx="11">
                  <c:v>2221.152370225866</c:v>
                </c:pt>
                <c:pt idx="12">
                  <c:v>2296.9116304020708</c:v>
                </c:pt>
                <c:pt idx="13">
                  <c:v>2453.8810741840966</c:v>
                </c:pt>
                <c:pt idx="14">
                  <c:v>2496.2403963626643</c:v>
                </c:pt>
                <c:pt idx="15">
                  <c:v>2504.1064804866037</c:v>
                </c:pt>
                <c:pt idx="16">
                  <c:v>2734.7653410004441</c:v>
                </c:pt>
                <c:pt idx="17">
                  <c:v>2794.7716038849953</c:v>
                </c:pt>
                <c:pt idx="18">
                  <c:v>2916.7482200006152</c:v>
                </c:pt>
                <c:pt idx="19">
                  <c:v>3002.0615229635009</c:v>
                </c:pt>
                <c:pt idx="20">
                  <c:v>3078.1873743616252</c:v>
                </c:pt>
                <c:pt idx="21">
                  <c:v>3281.7418847104386</c:v>
                </c:pt>
                <c:pt idx="22">
                  <c:v>3412.1345416564009</c:v>
                </c:pt>
                <c:pt idx="23">
                  <c:v>3476.5203588811619</c:v>
                </c:pt>
                <c:pt idx="24">
                  <c:v>3665.355746072586</c:v>
                </c:pt>
                <c:pt idx="25">
                  <c:v>3894.7887181673095</c:v>
                </c:pt>
                <c:pt idx="26">
                  <c:v>4137.7810362211676</c:v>
                </c:pt>
                <c:pt idx="27">
                  <c:v>4224.1431022307042</c:v>
                </c:pt>
                <c:pt idx="28">
                  <c:v>4254.5149845291944</c:v>
                </c:pt>
                <c:pt idx="29">
                  <c:v>4133.003202072171</c:v>
                </c:pt>
                <c:pt idx="30">
                  <c:v>4021.6015934834631</c:v>
                </c:pt>
                <c:pt idx="31">
                  <c:v>4086.5034431970748</c:v>
                </c:pt>
                <c:pt idx="32">
                  <c:v>4181.9954178502248</c:v>
                </c:pt>
                <c:pt idx="33">
                  <c:v>4229.5185669743105</c:v>
                </c:pt>
                <c:pt idx="34">
                  <c:v>4366.7360878392983</c:v>
                </c:pt>
                <c:pt idx="35">
                  <c:v>4485.4391766043236</c:v>
                </c:pt>
                <c:pt idx="36">
                  <c:v>4695.2713239400146</c:v>
                </c:pt>
                <c:pt idx="37">
                  <c:v>4998.0217932366832</c:v>
                </c:pt>
                <c:pt idx="38">
                  <c:v>5086.1429354815809</c:v>
                </c:pt>
                <c:pt idx="39">
                  <c:v>5041.4981428346455</c:v>
                </c:pt>
                <c:pt idx="40">
                  <c:v>5399.4223548938944</c:v>
                </c:pt>
                <c:pt idx="41">
                  <c:v>5346.4579412779449</c:v>
                </c:pt>
                <c:pt idx="42">
                  <c:v>5562.1156534085749</c:v>
                </c:pt>
                <c:pt idx="43">
                  <c:v>5901.9609023532084</c:v>
                </c:pt>
                <c:pt idx="44">
                  <c:v>5482.1934151936621</c:v>
                </c:pt>
                <c:pt idx="45">
                  <c:v>5774.6256668735896</c:v>
                </c:pt>
                <c:pt idx="46">
                  <c:v>6073.4886016331893</c:v>
                </c:pt>
                <c:pt idx="47">
                  <c:v>6420.7223380436944</c:v>
                </c:pt>
                <c:pt idx="48">
                  <c:v>6509.6117997127221</c:v>
                </c:pt>
                <c:pt idx="49">
                  <c:v>6188.3013855767194</c:v>
                </c:pt>
                <c:pt idx="50">
                  <c:v>6501.9979414608497</c:v>
                </c:pt>
                <c:pt idx="51">
                  <c:v>6035.1354946794763</c:v>
                </c:pt>
                <c:pt idx="52">
                  <c:v>6308.077946960696</c:v>
                </c:pt>
                <c:pt idx="53">
                  <c:v>6539.5415134862997</c:v>
                </c:pt>
                <c:pt idx="54">
                  <c:v>7045.477852372609</c:v>
                </c:pt>
                <c:pt idx="55">
                  <c:v>7525.9864592210033</c:v>
                </c:pt>
                <c:pt idx="56">
                  <c:v>7929.9644413675924</c:v>
                </c:pt>
                <c:pt idx="57">
                  <c:v>8184.5369613459488</c:v>
                </c:pt>
                <c:pt idx="58">
                  <c:v>8126.9380202929415</c:v>
                </c:pt>
                <c:pt idx="59">
                  <c:v>7632.8603725357243</c:v>
                </c:pt>
                <c:pt idx="60">
                  <c:v>8224.8608428448279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E24-409A-BC62-90EECDC7A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858304"/>
        <c:axId val="139859840"/>
      </c:lineChart>
      <c:catAx>
        <c:axId val="13985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2200"/>
            </a:pPr>
            <a:endParaRPr lang="en-US"/>
          </a:p>
        </c:txPr>
        <c:crossAx val="139859840"/>
        <c:crosses val="autoZero"/>
        <c:auto val="1"/>
        <c:lblAlgn val="ctr"/>
        <c:lblOffset val="100"/>
        <c:noMultiLvlLbl val="0"/>
      </c:catAx>
      <c:valAx>
        <c:axId val="13985984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98583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Batı Avrupa</c:v>
          </c:tx>
          <c:cat>
            <c:numRef>
              <c:f>'[Microsoft Office PowerPoint''te Grafik]PerCapitaGDPUpdate'!$A$172:$A$232</c:f>
              <c:numCache>
                <c:formatCode>General</c:formatCode>
                <c:ptCount val="61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</c:numCache>
            </c:numRef>
          </c:cat>
          <c:val>
            <c:numRef>
              <c:f>'[Microsoft Office PowerPoint''te Grafik]PerCapitaGDPUpdate'!$N$172:$N$232</c:f>
              <c:numCache>
                <c:formatCode>#,##0</c:formatCode>
                <c:ptCount val="61"/>
                <c:pt idx="0">
                  <c:v>4943.7965354769422</c:v>
                </c:pt>
                <c:pt idx="1">
                  <c:v>5205.0756188714213</c:v>
                </c:pt>
                <c:pt idx="2">
                  <c:v>5338.1955809750434</c:v>
                </c:pt>
                <c:pt idx="3">
                  <c:v>5588.2921822777216</c:v>
                </c:pt>
                <c:pt idx="4">
                  <c:v>5849.7076110141024</c:v>
                </c:pt>
                <c:pt idx="5">
                  <c:v>6193.5360919422728</c:v>
                </c:pt>
                <c:pt idx="6">
                  <c:v>6424.6687735151254</c:v>
                </c:pt>
                <c:pt idx="7">
                  <c:v>6662.4462466416326</c:v>
                </c:pt>
                <c:pt idx="8">
                  <c:v>6766.6262953162295</c:v>
                </c:pt>
                <c:pt idx="9">
                  <c:v>7065.5713679233922</c:v>
                </c:pt>
                <c:pt idx="10">
                  <c:v>7497.7980608045918</c:v>
                </c:pt>
                <c:pt idx="11">
                  <c:v>7792.2534945569778</c:v>
                </c:pt>
                <c:pt idx="12">
                  <c:v>8049.6339576118835</c:v>
                </c:pt>
                <c:pt idx="13">
                  <c:v>8307.0367928965188</c:v>
                </c:pt>
                <c:pt idx="14">
                  <c:v>8716.8614701140741</c:v>
                </c:pt>
                <c:pt idx="15">
                  <c:v>9008.8265107433417</c:v>
                </c:pt>
                <c:pt idx="16">
                  <c:v>9265.8540700299491</c:v>
                </c:pt>
                <c:pt idx="17">
                  <c:v>9512.5741296690212</c:v>
                </c:pt>
                <c:pt idx="18">
                  <c:v>9929.7525201897079</c:v>
                </c:pt>
                <c:pt idx="19">
                  <c:v>10419.072327905535</c:v>
                </c:pt>
                <c:pt idx="20">
                  <c:v>10853.367502933605</c:v>
                </c:pt>
                <c:pt idx="21">
                  <c:v>11110.528643237192</c:v>
                </c:pt>
                <c:pt idx="22">
                  <c:v>11497.220615834956</c:v>
                </c:pt>
                <c:pt idx="23">
                  <c:v>12069.884837371294</c:v>
                </c:pt>
                <c:pt idx="24">
                  <c:v>12271.348967869606</c:v>
                </c:pt>
                <c:pt idx="25">
                  <c:v>12157.620902491894</c:v>
                </c:pt>
                <c:pt idx="26">
                  <c:v>12670.962788685329</c:v>
                </c:pt>
                <c:pt idx="27">
                  <c:v>12984.206171540534</c:v>
                </c:pt>
                <c:pt idx="28">
                  <c:v>13323.56145674935</c:v>
                </c:pt>
                <c:pt idx="29">
                  <c:v>13804.934559151177</c:v>
                </c:pt>
                <c:pt idx="30">
                  <c:v>13957.951450768234</c:v>
                </c:pt>
                <c:pt idx="31">
                  <c:v>13954.107542531596</c:v>
                </c:pt>
                <c:pt idx="32">
                  <c:v>14037.085881142611</c:v>
                </c:pt>
                <c:pt idx="33">
                  <c:v>14285.253025368034</c:v>
                </c:pt>
                <c:pt idx="34">
                  <c:v>14649.345356787684</c:v>
                </c:pt>
                <c:pt idx="35">
                  <c:v>14996.261600481725</c:v>
                </c:pt>
                <c:pt idx="36">
                  <c:v>15380.529876256804</c:v>
                </c:pt>
                <c:pt idx="37">
                  <c:v>15751.399611502653</c:v>
                </c:pt>
                <c:pt idx="38">
                  <c:v>16306.794215959837</c:v>
                </c:pt>
                <c:pt idx="39">
                  <c:v>16751.255542272662</c:v>
                </c:pt>
                <c:pt idx="40">
                  <c:v>16792.58332267806</c:v>
                </c:pt>
                <c:pt idx="41">
                  <c:v>16989.208554537119</c:v>
                </c:pt>
                <c:pt idx="42">
                  <c:v>17095.788083113683</c:v>
                </c:pt>
                <c:pt idx="43">
                  <c:v>16999.284891405579</c:v>
                </c:pt>
                <c:pt idx="44">
                  <c:v>17484.462406963292</c:v>
                </c:pt>
                <c:pt idx="45">
                  <c:v>17804.189612003873</c:v>
                </c:pt>
                <c:pt idx="46">
                  <c:v>18049.022239415812</c:v>
                </c:pt>
                <c:pt idx="47">
                  <c:v>18556.556254371251</c:v>
                </c:pt>
                <c:pt idx="48">
                  <c:v>19011.33224401086</c:v>
                </c:pt>
                <c:pt idx="49">
                  <c:v>19472.130501728287</c:v>
                </c:pt>
                <c:pt idx="50">
                  <c:v>20130.82527994625</c:v>
                </c:pt>
                <c:pt idx="51">
                  <c:v>20425.368195247822</c:v>
                </c:pt>
                <c:pt idx="52">
                  <c:v>20554.288712192782</c:v>
                </c:pt>
                <c:pt idx="53">
                  <c:v>20702.258638592157</c:v>
                </c:pt>
                <c:pt idx="54">
                  <c:v>21087.556733916401</c:v>
                </c:pt>
                <c:pt idx="55">
                  <c:v>21377.145897051974</c:v>
                </c:pt>
                <c:pt idx="56">
                  <c:v>21911.345298552875</c:v>
                </c:pt>
                <c:pt idx="57">
                  <c:v>22433.475386031922</c:v>
                </c:pt>
                <c:pt idx="58">
                  <c:v>22359.460577869351</c:v>
                </c:pt>
                <c:pt idx="59">
                  <c:v>21329.375363728341</c:v>
                </c:pt>
                <c:pt idx="60">
                  <c:v>21792.97025611921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30-4ABB-BFF7-F8175638A8E4}"/>
            </c:ext>
          </c:extLst>
        </c:ser>
        <c:ser>
          <c:idx val="1"/>
          <c:order val="1"/>
          <c:tx>
            <c:v>Latin Amerika</c:v>
          </c:tx>
          <c:val>
            <c:numRef>
              <c:f>'[Microsoft Office PowerPoint''te Grafik]PerCapitaGDPUpdate'!$BQ$172:$BQ$232</c:f>
              <c:numCache>
                <c:formatCode>#,##0</c:formatCode>
                <c:ptCount val="61"/>
                <c:pt idx="0">
                  <c:v>2695.7693090483508</c:v>
                </c:pt>
                <c:pt idx="1">
                  <c:v>2773.1201121479562</c:v>
                </c:pt>
                <c:pt idx="2">
                  <c:v>2773.9556264358953</c:v>
                </c:pt>
                <c:pt idx="3">
                  <c:v>2814.3744936587141</c:v>
                </c:pt>
                <c:pt idx="4">
                  <c:v>2909.3002380659846</c:v>
                </c:pt>
                <c:pt idx="5">
                  <c:v>3026.3952404542993</c:v>
                </c:pt>
                <c:pt idx="6">
                  <c:v>3060.0269057092037</c:v>
                </c:pt>
                <c:pt idx="7">
                  <c:v>3203.2915943266794</c:v>
                </c:pt>
                <c:pt idx="8">
                  <c:v>3283.0410873671067</c:v>
                </c:pt>
                <c:pt idx="9">
                  <c:v>3258.9227793943141</c:v>
                </c:pt>
                <c:pt idx="10">
                  <c:v>3387.214636219881</c:v>
                </c:pt>
                <c:pt idx="11">
                  <c:v>3457.2623665807509</c:v>
                </c:pt>
                <c:pt idx="12">
                  <c:v>3489.1673290393669</c:v>
                </c:pt>
                <c:pt idx="13">
                  <c:v>3484.7059929493253</c:v>
                </c:pt>
                <c:pt idx="14">
                  <c:v>3629.4090052709425</c:v>
                </c:pt>
                <c:pt idx="15">
                  <c:v>3709.0005266206617</c:v>
                </c:pt>
                <c:pt idx="16">
                  <c:v>3785.4586420480209</c:v>
                </c:pt>
                <c:pt idx="17">
                  <c:v>3842.7319352129612</c:v>
                </c:pt>
                <c:pt idx="18">
                  <c:v>3974.2818678178687</c:v>
                </c:pt>
                <c:pt idx="19">
                  <c:v>4127.4846281348564</c:v>
                </c:pt>
                <c:pt idx="20">
                  <c:v>4308.9470487685685</c:v>
                </c:pt>
                <c:pt idx="21">
                  <c:v>4450.6771966599799</c:v>
                </c:pt>
                <c:pt idx="22">
                  <c:v>4619.7631667494225</c:v>
                </c:pt>
                <c:pt idx="23">
                  <c:v>4874.2899893057438</c:v>
                </c:pt>
                <c:pt idx="24">
                  <c:v>5043.0920261779238</c:v>
                </c:pt>
                <c:pt idx="25">
                  <c:v>5085.0170452548164</c:v>
                </c:pt>
                <c:pt idx="26">
                  <c:v>5239.9848998693215</c:v>
                </c:pt>
                <c:pt idx="27">
                  <c:v>5356.5068926117183</c:v>
                </c:pt>
                <c:pt idx="28">
                  <c:v>5453.0700571694815</c:v>
                </c:pt>
                <c:pt idx="29">
                  <c:v>5694.2131686719003</c:v>
                </c:pt>
                <c:pt idx="30">
                  <c:v>5891.2852801912486</c:v>
                </c:pt>
                <c:pt idx="31">
                  <c:v>5781.3460632053802</c:v>
                </c:pt>
                <c:pt idx="32">
                  <c:v>5585.3755340516145</c:v>
                </c:pt>
                <c:pt idx="33">
                  <c:v>5303.0255734780831</c:v>
                </c:pt>
                <c:pt idx="34">
                  <c:v>5395.7831626193547</c:v>
                </c:pt>
                <c:pt idx="35">
                  <c:v>5461.3701354853019</c:v>
                </c:pt>
                <c:pt idx="36">
                  <c:v>5588.2236911300379</c:v>
                </c:pt>
                <c:pt idx="37">
                  <c:v>5665.101968910074</c:v>
                </c:pt>
                <c:pt idx="38">
                  <c:v>5591.2652893293525</c:v>
                </c:pt>
                <c:pt idx="39">
                  <c:v>5541.0229951900246</c:v>
                </c:pt>
                <c:pt idx="40">
                  <c:v>5460.9237722641692</c:v>
                </c:pt>
                <c:pt idx="41">
                  <c:v>5579.5126097915099</c:v>
                </c:pt>
                <c:pt idx="42">
                  <c:v>5653.143941365548</c:v>
                </c:pt>
                <c:pt idx="43">
                  <c:v>5780.0019694613311</c:v>
                </c:pt>
                <c:pt idx="44">
                  <c:v>5967.3768736837128</c:v>
                </c:pt>
                <c:pt idx="45">
                  <c:v>5938.1209951598203</c:v>
                </c:pt>
                <c:pt idx="46">
                  <c:v>6043.5726939782171</c:v>
                </c:pt>
                <c:pt idx="47">
                  <c:v>6268.8605611470402</c:v>
                </c:pt>
                <c:pt idx="48">
                  <c:v>6307.5912874485812</c:v>
                </c:pt>
                <c:pt idx="49">
                  <c:v>6210.3116985121324</c:v>
                </c:pt>
                <c:pt idx="50">
                  <c:v>6376.9342635374451</c:v>
                </c:pt>
                <c:pt idx="51">
                  <c:v>6325.5921308600318</c:v>
                </c:pt>
                <c:pt idx="52">
                  <c:v>6226.3764704837431</c:v>
                </c:pt>
                <c:pt idx="53">
                  <c:v>6258.6548938219203</c:v>
                </c:pt>
                <c:pt idx="54">
                  <c:v>6569.7952283308823</c:v>
                </c:pt>
                <c:pt idx="55">
                  <c:v>6798.5069555603886</c:v>
                </c:pt>
                <c:pt idx="56">
                  <c:v>7094.7234163340017</c:v>
                </c:pt>
                <c:pt idx="57">
                  <c:v>7429.291228866151</c:v>
                </c:pt>
                <c:pt idx="58">
                  <c:v>7639.1762333770703</c:v>
                </c:pt>
                <c:pt idx="59">
                  <c:v>7398.1990751591702</c:v>
                </c:pt>
                <c:pt idx="60">
                  <c:v>7769.9479425716727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30-4ABB-BFF7-F8175638A8E4}"/>
            </c:ext>
          </c:extLst>
        </c:ser>
        <c:ser>
          <c:idx val="2"/>
          <c:order val="2"/>
          <c:tx>
            <c:v>Türkiye</c:v>
          </c:tx>
          <c:val>
            <c:numRef>
              <c:f>'[Microsoft Office PowerPoint''te Grafik]PerCapitaGDPUpdate'!$DT$172:$DT$232</c:f>
              <c:numCache>
                <c:formatCode>#,##0</c:formatCode>
                <c:ptCount val="61"/>
                <c:pt idx="0">
                  <c:v>1622.9327657763681</c:v>
                </c:pt>
                <c:pt idx="1">
                  <c:v>1784.4110944987979</c:v>
                </c:pt>
                <c:pt idx="2">
                  <c:v>1947.0961014589302</c:v>
                </c:pt>
                <c:pt idx="3">
                  <c:v>2108.0557268175648</c:v>
                </c:pt>
                <c:pt idx="4">
                  <c:v>1992.7277816733745</c:v>
                </c:pt>
                <c:pt idx="5">
                  <c:v>2092.7271807811367</c:v>
                </c:pt>
                <c:pt idx="6">
                  <c:v>2097.2051133167279</c:v>
                </c:pt>
                <c:pt idx="7">
                  <c:v>2193.9594807965536</c:v>
                </c:pt>
                <c:pt idx="8">
                  <c:v>2221.8622157186292</c:v>
                </c:pt>
                <c:pt idx="9">
                  <c:v>2251.8067550620231</c:v>
                </c:pt>
                <c:pt idx="10">
                  <c:v>2247.4652092442311</c:v>
                </c:pt>
                <c:pt idx="11">
                  <c:v>2221.152370225866</c:v>
                </c:pt>
                <c:pt idx="12">
                  <c:v>2296.9116304020713</c:v>
                </c:pt>
                <c:pt idx="13">
                  <c:v>2453.8810741840966</c:v>
                </c:pt>
                <c:pt idx="14">
                  <c:v>2496.2403963626643</c:v>
                </c:pt>
                <c:pt idx="15">
                  <c:v>2504.1064804866032</c:v>
                </c:pt>
                <c:pt idx="16">
                  <c:v>2734.7653410004441</c:v>
                </c:pt>
                <c:pt idx="17">
                  <c:v>2794.7716038849958</c:v>
                </c:pt>
                <c:pt idx="18">
                  <c:v>2916.7482200006143</c:v>
                </c:pt>
                <c:pt idx="19">
                  <c:v>3002.0615229635014</c:v>
                </c:pt>
                <c:pt idx="20">
                  <c:v>3078.1873743616247</c:v>
                </c:pt>
                <c:pt idx="21">
                  <c:v>3281.7418847104382</c:v>
                </c:pt>
                <c:pt idx="22">
                  <c:v>3412.1345416564009</c:v>
                </c:pt>
                <c:pt idx="23">
                  <c:v>3476.5203588811623</c:v>
                </c:pt>
                <c:pt idx="24">
                  <c:v>3665.355746072587</c:v>
                </c:pt>
                <c:pt idx="25">
                  <c:v>3894.7887181673091</c:v>
                </c:pt>
                <c:pt idx="26">
                  <c:v>4137.7810362211685</c:v>
                </c:pt>
                <c:pt idx="27">
                  <c:v>4224.1431022307033</c:v>
                </c:pt>
                <c:pt idx="28">
                  <c:v>4254.5149845291944</c:v>
                </c:pt>
                <c:pt idx="29">
                  <c:v>4133.003202072171</c:v>
                </c:pt>
                <c:pt idx="30">
                  <c:v>4021.6015934834636</c:v>
                </c:pt>
                <c:pt idx="31">
                  <c:v>4086.5034431970748</c:v>
                </c:pt>
                <c:pt idx="32">
                  <c:v>4181.9954178502239</c:v>
                </c:pt>
                <c:pt idx="33">
                  <c:v>4229.5185669743114</c:v>
                </c:pt>
                <c:pt idx="34">
                  <c:v>4366.7360878392974</c:v>
                </c:pt>
                <c:pt idx="35">
                  <c:v>4485.4391766043236</c:v>
                </c:pt>
                <c:pt idx="36">
                  <c:v>4695.2713239400136</c:v>
                </c:pt>
                <c:pt idx="37">
                  <c:v>4998.0217932366822</c:v>
                </c:pt>
                <c:pt idx="38">
                  <c:v>5086.1429354815828</c:v>
                </c:pt>
                <c:pt idx="39">
                  <c:v>5041.4981428346446</c:v>
                </c:pt>
                <c:pt idx="40">
                  <c:v>5399.4223548938944</c:v>
                </c:pt>
                <c:pt idx="41">
                  <c:v>5346.4579412779449</c:v>
                </c:pt>
                <c:pt idx="42">
                  <c:v>5562.1156534085758</c:v>
                </c:pt>
                <c:pt idx="43">
                  <c:v>5901.9609023532084</c:v>
                </c:pt>
                <c:pt idx="44">
                  <c:v>5482.1934151936621</c:v>
                </c:pt>
                <c:pt idx="45">
                  <c:v>5774.6256668735923</c:v>
                </c:pt>
                <c:pt idx="46">
                  <c:v>6073.4886016331893</c:v>
                </c:pt>
                <c:pt idx="47">
                  <c:v>6420.7223380436944</c:v>
                </c:pt>
                <c:pt idx="48">
                  <c:v>6509.6117997127221</c:v>
                </c:pt>
                <c:pt idx="49">
                  <c:v>6188.3013855767194</c:v>
                </c:pt>
                <c:pt idx="50">
                  <c:v>6501.9979414608506</c:v>
                </c:pt>
                <c:pt idx="51">
                  <c:v>6035.1354946794772</c:v>
                </c:pt>
                <c:pt idx="52">
                  <c:v>6308.077946960696</c:v>
                </c:pt>
                <c:pt idx="53">
                  <c:v>6539.5415134863006</c:v>
                </c:pt>
                <c:pt idx="54">
                  <c:v>7045.4778523726072</c:v>
                </c:pt>
                <c:pt idx="55">
                  <c:v>7525.9864592210024</c:v>
                </c:pt>
                <c:pt idx="56">
                  <c:v>7929.9644413675924</c:v>
                </c:pt>
                <c:pt idx="57">
                  <c:v>8184.5369613459497</c:v>
                </c:pt>
                <c:pt idx="58">
                  <c:v>8126.9380202929415</c:v>
                </c:pt>
                <c:pt idx="59">
                  <c:v>7632.8603725357243</c:v>
                </c:pt>
                <c:pt idx="60">
                  <c:v>8224.8608428448279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C30-4ABB-BFF7-F8175638A8E4}"/>
            </c:ext>
          </c:extLst>
        </c:ser>
        <c:ser>
          <c:idx val="3"/>
          <c:order val="3"/>
          <c:tx>
            <c:v>ABD</c:v>
          </c:tx>
          <c:val>
            <c:numRef>
              <c:f>'[Microsoft Office PowerPoint''te Grafik]PerCapitaGDPUpdate'!$X$172:$X$232</c:f>
              <c:numCache>
                <c:formatCode>#,##0</c:formatCode>
                <c:ptCount val="61"/>
                <c:pt idx="0">
                  <c:v>9561.3478600652761</c:v>
                </c:pt>
                <c:pt idx="1">
                  <c:v>10116.246335825619</c:v>
                </c:pt>
                <c:pt idx="2">
                  <c:v>10315.544610385077</c:v>
                </c:pt>
                <c:pt idx="3">
                  <c:v>10612.608000799082</c:v>
                </c:pt>
                <c:pt idx="4">
                  <c:v>10359.108363083185</c:v>
                </c:pt>
                <c:pt idx="5">
                  <c:v>10896.854716719605</c:v>
                </c:pt>
                <c:pt idx="6">
                  <c:v>10914.282161950945</c:v>
                </c:pt>
                <c:pt idx="7">
                  <c:v>10919.986742952837</c:v>
                </c:pt>
                <c:pt idx="8">
                  <c:v>10630.528013174597</c:v>
                </c:pt>
                <c:pt idx="9">
                  <c:v>11230.169262779064</c:v>
                </c:pt>
                <c:pt idx="10">
                  <c:v>11328.4755162699</c:v>
                </c:pt>
                <c:pt idx="11">
                  <c:v>11401.734434457871</c:v>
                </c:pt>
                <c:pt idx="12">
                  <c:v>11904.984507178166</c:v>
                </c:pt>
                <c:pt idx="13">
                  <c:v>12242.340495238905</c:v>
                </c:pt>
                <c:pt idx="14">
                  <c:v>12772.56643163495</c:v>
                </c:pt>
                <c:pt idx="15">
                  <c:v>13418.701718450055</c:v>
                </c:pt>
                <c:pt idx="16">
                  <c:v>14133.526658526658</c:v>
                </c:pt>
                <c:pt idx="17">
                  <c:v>14330.030395748621</c:v>
                </c:pt>
                <c:pt idx="18">
                  <c:v>14862.938825944413</c:v>
                </c:pt>
                <c:pt idx="19">
                  <c:v>15179.408615679131</c:v>
                </c:pt>
                <c:pt idx="20">
                  <c:v>15029.846087821626</c:v>
                </c:pt>
                <c:pt idx="21">
                  <c:v>15304.298833194485</c:v>
                </c:pt>
                <c:pt idx="22">
                  <c:v>15943.867439112702</c:v>
                </c:pt>
                <c:pt idx="23">
                  <c:v>16689.343067071233</c:v>
                </c:pt>
                <c:pt idx="24">
                  <c:v>16491.269744779151</c:v>
                </c:pt>
                <c:pt idx="25">
                  <c:v>16283.632676306765</c:v>
                </c:pt>
                <c:pt idx="26">
                  <c:v>16975.086568670158</c:v>
                </c:pt>
                <c:pt idx="27">
                  <c:v>17566.50275382652</c:v>
                </c:pt>
                <c:pt idx="28">
                  <c:v>18372.972123009189</c:v>
                </c:pt>
                <c:pt idx="29">
                  <c:v>18789.39370376131</c:v>
                </c:pt>
                <c:pt idx="30">
                  <c:v>18577.366654133657</c:v>
                </c:pt>
                <c:pt idx="31">
                  <c:v>18855.554869995973</c:v>
                </c:pt>
                <c:pt idx="32">
                  <c:v>18325.120263083543</c:v>
                </c:pt>
                <c:pt idx="33">
                  <c:v>18920.156391092147</c:v>
                </c:pt>
                <c:pt idx="34">
                  <c:v>20122.66710182108</c:v>
                </c:pt>
                <c:pt idx="35">
                  <c:v>20717.32296007649</c:v>
                </c:pt>
                <c:pt idx="36">
                  <c:v>21236.085463351239</c:v>
                </c:pt>
                <c:pt idx="37">
                  <c:v>21787.693674127881</c:v>
                </c:pt>
                <c:pt idx="38">
                  <c:v>22499.44162023325</c:v>
                </c:pt>
                <c:pt idx="39">
                  <c:v>23059.27819359953</c:v>
                </c:pt>
                <c:pt idx="40">
                  <c:v>23200.560312401587</c:v>
                </c:pt>
                <c:pt idx="41">
                  <c:v>22832.79004588892</c:v>
                </c:pt>
                <c:pt idx="42">
                  <c:v>23284.981879676943</c:v>
                </c:pt>
                <c:pt idx="43">
                  <c:v>23640.112579572757</c:v>
                </c:pt>
                <c:pt idx="44">
                  <c:v>24312.788958487974</c:v>
                </c:pt>
                <c:pt idx="45">
                  <c:v>24637.329856251421</c:v>
                </c:pt>
                <c:pt idx="46">
                  <c:v>25263.101649088356</c:v>
                </c:pt>
                <c:pt idx="47">
                  <c:v>26074.239422588969</c:v>
                </c:pt>
                <c:pt idx="48">
                  <c:v>26893.45085832012</c:v>
                </c:pt>
                <c:pt idx="49">
                  <c:v>27869.812027671178</c:v>
                </c:pt>
                <c:pt idx="50">
                  <c:v>28701.934318309341</c:v>
                </c:pt>
                <c:pt idx="51">
                  <c:v>28726.094319273961</c:v>
                </c:pt>
                <c:pt idx="52">
                  <c:v>28976.930192684365</c:v>
                </c:pt>
                <c:pt idx="53">
                  <c:v>29458.922506871171</c:v>
                </c:pt>
                <c:pt idx="54">
                  <c:v>30199.800860551808</c:v>
                </c:pt>
                <c:pt idx="55">
                  <c:v>30841.645496424469</c:v>
                </c:pt>
                <c:pt idx="56">
                  <c:v>31357.539587735879</c:v>
                </c:pt>
                <c:pt idx="57">
                  <c:v>31654.926754922421</c:v>
                </c:pt>
                <c:pt idx="58">
                  <c:v>31251.266490333095</c:v>
                </c:pt>
                <c:pt idx="59">
                  <c:v>29898.644216491783</c:v>
                </c:pt>
                <c:pt idx="60">
                  <c:v>30491.344380763705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C30-4ABB-BFF7-F8175638A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243072"/>
        <c:axId val="134244608"/>
      </c:lineChart>
      <c:catAx>
        <c:axId val="13424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2200"/>
            </a:pPr>
            <a:endParaRPr lang="en-US"/>
          </a:p>
        </c:txPr>
        <c:crossAx val="134244608"/>
        <c:crosses val="autoZero"/>
        <c:auto val="1"/>
        <c:lblAlgn val="ctr"/>
        <c:lblOffset val="100"/>
        <c:noMultiLvlLbl val="0"/>
      </c:catAx>
      <c:valAx>
        <c:axId val="1342446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42430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0.4274</cdr:x>
      <cdr:y>0.7308</cdr:y>
    </cdr:from>
    <cdr:to>
      <cdr:x>0.5726</cdr:x>
      <cdr:y>0.77768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06407" y="4683481"/>
          <a:ext cx="1293223" cy="300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tr-TR" sz="1100" dirty="0" smtClean="0"/>
            <a:t>F. Kemal Kızılca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0.44085</cdr:x>
      <cdr:y>0.77349</cdr:y>
    </cdr:from>
    <cdr:to>
      <cdr:x>0.58866</cdr:x>
      <cdr:y>0.82258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7207" y="4734281"/>
          <a:ext cx="1293223" cy="300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tr-TR" sz="1100" dirty="0" smtClean="0"/>
            <a:t>F. Kemal Kızılca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400" dirty="0" smtClean="0"/>
              <a:t>Büyüme ve Sürdürülebilir Kalkınma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İnsani</a:t>
            </a:r>
            <a:r>
              <a:rPr lang="en-US" dirty="0"/>
              <a:t> </a:t>
            </a:r>
            <a:r>
              <a:rPr lang="en-US" dirty="0" err="1"/>
              <a:t>Gelişme</a:t>
            </a:r>
            <a:r>
              <a:rPr lang="en-US" dirty="0"/>
              <a:t> </a:t>
            </a:r>
            <a:r>
              <a:rPr lang="en-US" dirty="0" err="1"/>
              <a:t>İndeksi</a:t>
            </a:r>
            <a:r>
              <a:rPr lang="tr-TR" dirty="0"/>
              <a:t> </a:t>
            </a:r>
            <a:r>
              <a:rPr lang="tr-TR" dirty="0" smtClean="0"/>
              <a:t>(HDI)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75520" y="1447800"/>
            <a:ext cx="8640960" cy="5077544"/>
          </a:xfrm>
        </p:spPr>
        <p:txBody>
          <a:bodyPr>
            <a:normAutofit/>
          </a:bodyPr>
          <a:lstStyle/>
          <a:p>
            <a:r>
              <a:rPr lang="en-US" dirty="0" err="1"/>
              <a:t>Birleşmiş</a:t>
            </a:r>
            <a:r>
              <a:rPr lang="en-US" dirty="0"/>
              <a:t> </a:t>
            </a:r>
            <a:r>
              <a:rPr lang="en-US" dirty="0" err="1"/>
              <a:t>Milletler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1990’dan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hesaplanan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gelişmişliğini</a:t>
            </a:r>
            <a:r>
              <a:rPr lang="en-US" dirty="0"/>
              <a:t> </a:t>
            </a:r>
            <a:r>
              <a:rPr lang="en-US" dirty="0" err="1"/>
              <a:t>ölçen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. 0 </a:t>
            </a:r>
            <a:r>
              <a:rPr lang="en-US" dirty="0" err="1"/>
              <a:t>ve</a:t>
            </a:r>
            <a:r>
              <a:rPr lang="en-US" dirty="0"/>
              <a:t> 1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bileşeni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Hayat</a:t>
            </a:r>
            <a:r>
              <a:rPr lang="en-US" dirty="0"/>
              <a:t> </a:t>
            </a:r>
            <a:r>
              <a:rPr lang="en-US" dirty="0" err="1"/>
              <a:t>beklentisi</a:t>
            </a:r>
            <a:endParaRPr lang="en-US" dirty="0"/>
          </a:p>
          <a:p>
            <a:pPr lvl="1"/>
            <a:r>
              <a:rPr lang="en-US" dirty="0" err="1"/>
              <a:t>Yetişkin</a:t>
            </a:r>
            <a:r>
              <a:rPr lang="en-US" dirty="0"/>
              <a:t> </a:t>
            </a:r>
            <a:r>
              <a:rPr lang="en-US" dirty="0" err="1"/>
              <a:t>okur-yazarlık</a:t>
            </a:r>
            <a:r>
              <a:rPr lang="en-US" dirty="0"/>
              <a:t> </a:t>
            </a:r>
            <a:r>
              <a:rPr lang="en-US" dirty="0" err="1"/>
              <a:t>oranı</a:t>
            </a:r>
            <a:endParaRPr lang="en-US" dirty="0"/>
          </a:p>
          <a:p>
            <a:pPr lvl="1"/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süresi</a:t>
            </a:r>
            <a:endParaRPr lang="en-US" dirty="0"/>
          </a:p>
          <a:p>
            <a:pPr lvl="1"/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başı</a:t>
            </a:r>
            <a:r>
              <a:rPr lang="en-US" dirty="0"/>
              <a:t> </a:t>
            </a:r>
            <a:r>
              <a:rPr lang="en-US" dirty="0" smtClean="0"/>
              <a:t>GSYİH</a:t>
            </a:r>
            <a:endParaRPr lang="tr-TR" dirty="0" smtClean="0"/>
          </a:p>
          <a:p>
            <a:r>
              <a:rPr lang="tr-TR" dirty="0" smtClean="0"/>
              <a:t>Çok  yüksek, yüksek, orta ve düşük olmak üzere dört kategori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70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Gelir</a:t>
            </a:r>
            <a:r>
              <a:rPr lang="en-US"/>
              <a:t> ve Büyüme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” </a:t>
            </a:r>
            <a:r>
              <a:rPr lang="en-US" dirty="0" err="1"/>
              <a:t>statik</a:t>
            </a:r>
            <a:r>
              <a:rPr lang="en-US" dirty="0"/>
              <a:t> (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zaman </a:t>
            </a:r>
            <a:r>
              <a:rPr lang="en-US" dirty="0" err="1"/>
              <a:t>kesiti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tanımlanan</a:t>
            </a:r>
            <a:r>
              <a:rPr lang="en-US" dirty="0"/>
              <a:t>), “</a:t>
            </a:r>
            <a:r>
              <a:rPr lang="en-US" dirty="0" err="1"/>
              <a:t>büyüme</a:t>
            </a:r>
            <a:r>
              <a:rPr lang="en-US" dirty="0"/>
              <a:t>”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dinamik</a:t>
            </a:r>
            <a:r>
              <a:rPr lang="en-US" dirty="0"/>
              <a:t> (zaman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atıfta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)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kavramdır</a:t>
            </a:r>
            <a:r>
              <a:rPr lang="en-US" dirty="0"/>
              <a:t>. </a:t>
            </a:r>
          </a:p>
          <a:p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aldığımız</a:t>
            </a:r>
            <a:r>
              <a:rPr lang="en-US" dirty="0"/>
              <a:t> </a:t>
            </a:r>
            <a:r>
              <a:rPr lang="en-US" dirty="0" err="1"/>
              <a:t>makro-iktisat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, </a:t>
            </a:r>
            <a:r>
              <a:rPr lang="en-US" dirty="0" err="1"/>
              <a:t>büyüme</a:t>
            </a:r>
            <a:r>
              <a:rPr lang="en-US" dirty="0"/>
              <a:t> </a:t>
            </a:r>
            <a:r>
              <a:rPr lang="en-US" dirty="0" err="1"/>
              <a:t>konusuna</a:t>
            </a:r>
            <a:r>
              <a:rPr lang="en-US" dirty="0"/>
              <a:t> </a:t>
            </a:r>
            <a:r>
              <a:rPr lang="en-US" dirty="0" err="1"/>
              <a:t>neredeyse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değinmedik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62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Gelir ve Büyüme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 </a:t>
            </a:r>
            <a:r>
              <a:rPr lang="en-US" dirty="0" err="1"/>
              <a:t>zengin</a:t>
            </a:r>
            <a:r>
              <a:rPr lang="en-US" dirty="0"/>
              <a:t>, </a:t>
            </a:r>
            <a:r>
              <a:rPr lang="en-US" dirty="0" err="1"/>
              <a:t>diğerleri</a:t>
            </a:r>
            <a:r>
              <a:rPr lang="en-US" dirty="0"/>
              <a:t> </a:t>
            </a:r>
            <a:r>
              <a:rPr lang="en-US" dirty="0" err="1"/>
              <a:t>fakirdir</a:t>
            </a:r>
            <a:r>
              <a:rPr lang="en-US" dirty="0"/>
              <a:t>? </a:t>
            </a:r>
          </a:p>
          <a:p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bölgeler</a:t>
            </a:r>
            <a:r>
              <a:rPr lang="en-US" dirty="0"/>
              <a:t>, </a:t>
            </a:r>
            <a:r>
              <a:rPr lang="en-US" dirty="0" err="1"/>
              <a:t>diğerlerine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zengindir</a:t>
            </a:r>
            <a:r>
              <a:rPr lang="en-US" dirty="0"/>
              <a:t>?</a:t>
            </a:r>
          </a:p>
          <a:p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azgelişmiş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gelişmiş</a:t>
            </a:r>
            <a:r>
              <a:rPr lang="en-US" dirty="0"/>
              <a:t> </a:t>
            </a:r>
            <a:r>
              <a:rPr lang="en-US" dirty="0" err="1"/>
              <a:t>ülke</a:t>
            </a:r>
            <a:r>
              <a:rPr lang="en-US" dirty="0"/>
              <a:t> </a:t>
            </a:r>
            <a:r>
              <a:rPr lang="en-US" dirty="0" err="1"/>
              <a:t>durumuna</a:t>
            </a:r>
            <a:r>
              <a:rPr lang="en-US" dirty="0"/>
              <a:t> </a:t>
            </a:r>
            <a:r>
              <a:rPr lang="en-US" dirty="0" err="1"/>
              <a:t>yükselebilirken</a:t>
            </a:r>
            <a:r>
              <a:rPr lang="en-US" dirty="0"/>
              <a:t>, </a:t>
            </a:r>
            <a:r>
              <a:rPr lang="en-US" dirty="0" err="1"/>
              <a:t>diğerleri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yakalayamamıştır</a:t>
            </a:r>
            <a:r>
              <a:rPr lang="en-US" dirty="0"/>
              <a:t>?</a:t>
            </a:r>
          </a:p>
          <a:p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yıllık</a:t>
            </a:r>
            <a:r>
              <a:rPr lang="en-US" dirty="0"/>
              <a:t> </a:t>
            </a:r>
            <a:r>
              <a:rPr lang="en-US" dirty="0" err="1"/>
              <a:t>GSYİH’si</a:t>
            </a:r>
            <a:r>
              <a:rPr lang="en-US" dirty="0"/>
              <a:t> </a:t>
            </a:r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büyürken</a:t>
            </a:r>
            <a:r>
              <a:rPr lang="en-US" dirty="0"/>
              <a:t> </a:t>
            </a:r>
            <a:r>
              <a:rPr lang="en-US" dirty="0" err="1"/>
              <a:t>diğerlerininki</a:t>
            </a:r>
            <a:r>
              <a:rPr lang="en-US" dirty="0"/>
              <a:t> </a:t>
            </a:r>
            <a:r>
              <a:rPr lang="en-US" dirty="0" err="1"/>
              <a:t>yavaş</a:t>
            </a:r>
            <a:r>
              <a:rPr lang="en-US" dirty="0"/>
              <a:t> </a:t>
            </a:r>
            <a:r>
              <a:rPr lang="en-US" dirty="0" err="1"/>
              <a:t>büyür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1922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69193"/>
              </p:ext>
            </p:extLst>
          </p:nvPr>
        </p:nvGraphicFramePr>
        <p:xfrm>
          <a:off x="1761962" y="332656"/>
          <a:ext cx="890603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313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1 Grafik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71972"/>
              </p:ext>
            </p:extLst>
          </p:nvPr>
        </p:nvGraphicFramePr>
        <p:xfrm>
          <a:off x="1667000" y="332656"/>
          <a:ext cx="8749480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28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Kapsayıcı Kurumlar (</a:t>
            </a:r>
            <a:r>
              <a:rPr lang="tr-TR" dirty="0" err="1" smtClean="0"/>
              <a:t>inclusive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sz="3200" dirty="0"/>
              <a:t>«Bireylerin </a:t>
            </a:r>
            <a:r>
              <a:rPr lang="tr-TR" sz="3200" dirty="0"/>
              <a:t>yetenek ve becerilerini en iyi şekilde kullanmaları ve istedikleri tercihleri yapabilmeleri için büyük halk kitlelerinin ekonomik etkinliğe katılmasına olanak sağlayıp teşvik sağlayan kurumlardır» </a:t>
            </a:r>
            <a:r>
              <a:rPr lang="tr-TR" dirty="0"/>
              <a:t>(Acemoğlu ve </a:t>
            </a:r>
            <a:r>
              <a:rPr lang="tr-TR" dirty="0" err="1"/>
              <a:t>Robinson</a:t>
            </a:r>
            <a:r>
              <a:rPr lang="tr-TR" dirty="0"/>
              <a:t>, s. 75) </a:t>
            </a:r>
          </a:p>
        </p:txBody>
      </p:sp>
    </p:spTree>
    <p:extLst>
      <p:ext uri="{BB962C8B-B14F-4D97-AF65-F5344CB8AC3E}">
        <p14:creationId xmlns:p14="http://schemas.microsoft.com/office/powerpoint/2010/main" val="965506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Kapsayıcı Kurumlar (</a:t>
            </a:r>
            <a:r>
              <a:rPr lang="tr-TR" dirty="0" err="1" smtClean="0"/>
              <a:t>inclusive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tr-TR" dirty="0"/>
              <a:t>Piyasa ekonomisi </a:t>
            </a:r>
            <a:endParaRPr lang="tr-TR" dirty="0" smtClean="0"/>
          </a:p>
          <a:p>
            <a:pPr lvl="1"/>
            <a:r>
              <a:rPr lang="tr-TR" dirty="0" smtClean="0"/>
              <a:t>Özgürlük (sözleşme özgürlüğü, girişim özgürlüğü, ifade özgürlüğü, çoğulculuk…)</a:t>
            </a:r>
            <a:endParaRPr lang="tr-TR" dirty="0"/>
          </a:p>
          <a:p>
            <a:pPr lvl="1"/>
            <a:r>
              <a:rPr lang="tr-TR" dirty="0"/>
              <a:t>Özel </a:t>
            </a:r>
            <a:r>
              <a:rPr lang="tr-TR" dirty="0" smtClean="0"/>
              <a:t>mülkiyetin korunması</a:t>
            </a:r>
            <a:endParaRPr lang="tr-TR" dirty="0"/>
          </a:p>
          <a:p>
            <a:pPr lvl="1"/>
            <a:r>
              <a:rPr lang="tr-TR" dirty="0"/>
              <a:t>Sözleşmelerin bağlayıcılığı </a:t>
            </a:r>
            <a:endParaRPr lang="tr-TR" dirty="0" smtClean="0"/>
          </a:p>
          <a:p>
            <a:pPr lvl="1"/>
            <a:r>
              <a:rPr lang="tr-TR" dirty="0" smtClean="0"/>
              <a:t>Yolsuzluğun ve hırsızlığın önlenmesi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2427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Dışlayıcı Kurumlar (</a:t>
            </a:r>
            <a:r>
              <a:rPr lang="tr-TR" dirty="0" err="1" smtClean="0"/>
              <a:t>extractive</a:t>
            </a:r>
            <a:r>
              <a:rPr lang="tr-TR" dirty="0" smtClean="0"/>
              <a:t> </a:t>
            </a:r>
            <a:r>
              <a:rPr lang="tr-TR" dirty="0" err="1" smtClean="0"/>
              <a:t>institutions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640960" cy="5293568"/>
          </a:xfrm>
        </p:spPr>
        <p:txBody>
          <a:bodyPr>
            <a:normAutofit/>
          </a:bodyPr>
          <a:lstStyle/>
          <a:p>
            <a:r>
              <a:rPr lang="tr-TR" dirty="0" smtClean="0"/>
              <a:t>İktisadi ve siyasi gücü elinde bulunduran elitler, üretilen refahı sömüren kurumsal yapılar geliştirebilirler.</a:t>
            </a:r>
          </a:p>
          <a:p>
            <a:r>
              <a:rPr lang="tr-TR" dirty="0" smtClean="0"/>
              <a:t>Dışlayıcı kurumlarla büyümek mümkün mü?</a:t>
            </a:r>
          </a:p>
          <a:p>
            <a:pPr lvl="1"/>
            <a:r>
              <a:rPr lang="tr-TR" dirty="0" smtClean="0"/>
              <a:t>Elitlerin kontrolüne kaynaklar nadiren verimli alanlarda kullanılabilir (Sovyet örneği). </a:t>
            </a:r>
          </a:p>
          <a:p>
            <a:pPr lvl="1"/>
            <a:r>
              <a:rPr lang="tr-TR" dirty="0" smtClean="0"/>
              <a:t>Elitler, koltuklarını tehdit altında görmüyorlarsa, bazı kapsayıcı kurumların gelişmesine izin verebilirler (Güney Kore – General Park)</a:t>
            </a:r>
          </a:p>
          <a:p>
            <a:r>
              <a:rPr lang="tr-TR" dirty="0" smtClean="0"/>
              <a:t>Dışlayıcı kurumlara dayalı büyüme, </a:t>
            </a:r>
            <a:r>
              <a:rPr lang="tr-TR" u="sng" dirty="0" smtClean="0"/>
              <a:t>sürdürülemez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344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Milli Gelir İstatistikleri </a:t>
            </a:r>
            <a:br>
              <a:rPr lang="en-US" sz="3600"/>
            </a:br>
            <a:r>
              <a:rPr lang="en-US" sz="3600"/>
              <a:t>(Birinci haftaya dönüş)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/>
              <a:t>	</a:t>
            </a:r>
            <a:r>
              <a:rPr lang="en-US" dirty="0" err="1"/>
              <a:t>Gelişmişliği</a:t>
            </a:r>
            <a:r>
              <a:rPr lang="en-US" dirty="0"/>
              <a:t> </a:t>
            </a:r>
            <a:r>
              <a:rPr lang="en-US" dirty="0" err="1"/>
              <a:t>anlamada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rakamları</a:t>
            </a:r>
            <a:r>
              <a:rPr lang="en-US" dirty="0"/>
              <a:t> </a:t>
            </a:r>
            <a:r>
              <a:rPr lang="en-US" dirty="0" err="1"/>
              <a:t>yetersiz</a:t>
            </a:r>
            <a:r>
              <a:rPr lang="en-US" dirty="0"/>
              <a:t> </a:t>
            </a:r>
            <a:r>
              <a:rPr lang="en-US" dirty="0" err="1"/>
              <a:t>kalabilmektedir</a:t>
            </a:r>
            <a:r>
              <a:rPr lang="en-US" dirty="0"/>
              <a:t>. </a:t>
            </a:r>
          </a:p>
          <a:p>
            <a:r>
              <a:rPr lang="tr-TR" b="1" i="1" dirty="0"/>
              <a:t>Döviz kurları sorunu</a:t>
            </a:r>
            <a:r>
              <a:rPr lang="en-US" dirty="0"/>
              <a:t> </a:t>
            </a:r>
          </a:p>
          <a:p>
            <a:r>
              <a:rPr lang="tr-TR" b="1" i="1" dirty="0"/>
              <a:t>Piyasa-dışı ekonomik faaliyet derecesindeki farklılıklar</a:t>
            </a:r>
            <a:r>
              <a:rPr lang="en-US" dirty="0"/>
              <a:t> </a:t>
            </a:r>
          </a:p>
          <a:p>
            <a:r>
              <a:rPr lang="tr-TR" b="1" i="1" dirty="0"/>
              <a:t>Eşitsizlik derecesindeki farklar</a:t>
            </a:r>
            <a:r>
              <a:rPr lang="en-US" dirty="0"/>
              <a:t> </a:t>
            </a:r>
          </a:p>
          <a:p>
            <a:r>
              <a:rPr lang="tr-TR" b="1" i="1" dirty="0"/>
              <a:t>Dışsallıklar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4073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152</TotalTime>
  <Words>281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Bookman Old Style</vt:lpstr>
      <vt:lpstr>Century Gothic</vt:lpstr>
      <vt:lpstr>Wingdings</vt:lpstr>
      <vt:lpstr>Wood Type</vt:lpstr>
      <vt:lpstr>Büyüme ve Sürdürülebilir Kalkınma</vt:lpstr>
      <vt:lpstr>Gelir ve Büyüme</vt:lpstr>
      <vt:lpstr>Gelir ve Büyüme</vt:lpstr>
      <vt:lpstr>PowerPoint Presentation</vt:lpstr>
      <vt:lpstr>PowerPoint Presentation</vt:lpstr>
      <vt:lpstr>Kapsayıcı Kurumlar (inclusive institutions)</vt:lpstr>
      <vt:lpstr>Kapsayıcı Kurumlar (inclusive institutions)</vt:lpstr>
      <vt:lpstr>Dışlayıcı Kurumlar (extractive institutions)</vt:lpstr>
      <vt:lpstr>Milli Gelir İstatistikleri  (Birinci haftaya dönüş)</vt:lpstr>
      <vt:lpstr>İnsani Gelişme İndeksi (HDI)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18</cp:revision>
  <dcterms:created xsi:type="dcterms:W3CDTF">2018-02-04T07:55:43Z</dcterms:created>
  <dcterms:modified xsi:type="dcterms:W3CDTF">2018-02-04T10:28:20Z</dcterms:modified>
</cp:coreProperties>
</file>