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571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9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7116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722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486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880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606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543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318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955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31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0094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24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498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90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81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617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31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16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549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48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19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5B202-6EC5-4F34-99E2-164862A4D60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85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36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HASTALIKLARIN SPASYAL ve TEMPORAL DAĞILIMI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Spasyal dağılım:</a:t>
            </a:r>
            <a:r>
              <a:rPr lang="tr-TR" altLang="tr-TR" sz="2400">
                <a:solidFill>
                  <a:srgbClr val="FFFF00"/>
                </a:solidFill>
              </a:rPr>
              <a:t> Hastalıkların popülasyon bazındaki dağılımı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Temporal dağılım:</a:t>
            </a:r>
            <a:r>
              <a:rPr lang="tr-TR" altLang="tr-TR" sz="2400">
                <a:solidFill>
                  <a:srgbClr val="FFFF00"/>
                </a:solidFill>
              </a:rPr>
              <a:t> Hastalıkların zaman bazındaki dağılımı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u="sng">
                <a:solidFill>
                  <a:srgbClr val="FF0000"/>
                </a:solidFill>
              </a:rPr>
              <a:t>Hastalıkların Temporal Dağılımı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Hastalıkların temporal dağılımı takvim zamanı üzerinden veya absolüt zamanda gösterilebilir.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</a:t>
            </a:r>
            <a:r>
              <a:rPr lang="tr-TR" altLang="tr-TR" sz="2400">
                <a:solidFill>
                  <a:srgbClr val="FF0000"/>
                </a:solidFill>
              </a:rPr>
              <a:t>Hastalık sıklığının zaman içindeki dağılımı, dikkate alınan zaman boyutuna göre 3 başlık altında incelenir: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1- Kısa süreli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2- Periyodik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3- Uzun süreli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lvl="2" eaLnBrk="1" hangingPunct="1">
              <a:lnSpc>
                <a:spcPct val="90000"/>
              </a:lnSpc>
            </a:pPr>
            <a:endParaRPr lang="tr-TR" altLang="tr-TR" sz="2000">
              <a:solidFill>
                <a:srgbClr val="FFFF00"/>
              </a:solidFill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15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HASTALIKLARIN SPASYAL ve TEMPORAL DAĞILIMI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Kısa süreli dağılım:</a:t>
            </a:r>
            <a:r>
              <a:rPr lang="tr-TR" altLang="tr-TR" sz="2400">
                <a:solidFill>
                  <a:srgbClr val="FFFF00"/>
                </a:solidFill>
              </a:rPr>
              <a:t> Aniden ortaya çıkan hastalıklar zaman boyutunda kısa bir zaman dilimine kümelenirler. Epidemiler, kısa süreli temporal dağılım gösterirler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Periyodik (siklik) dağılım:</a:t>
            </a:r>
            <a:r>
              <a:rPr lang="tr-TR" altLang="tr-TR" sz="2400">
                <a:solidFill>
                  <a:srgbClr val="FFFF00"/>
                </a:solidFill>
              </a:rPr>
              <a:t> Bazı hastalıkların sıklığı belirli zaman periyotlarında düzenli olarak artar ve azalır, yani zaman içinde dalgalanma gösterir. Bu dalgalanmaların görüldüğü sikluslar hastalığa göre mevsimlik ve yıllık olabilir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Mevsimsel dağılım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</a:t>
            </a:r>
            <a:r>
              <a:rPr lang="tr-TR" altLang="tr-TR" sz="2000">
                <a:solidFill>
                  <a:srgbClr val="FFFF00"/>
                </a:solidFill>
              </a:rPr>
              <a:t>Vektörle bulaşan hastalıkların yaz aylarında daha fazla görülmesi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	Sığırlarda IBK hastalığının yaz aylarında daha sık görülmesi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	Afrika’da sığır vebasının kuru mevsimlerde daha sık görülmesi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	Mantar infeksiyonlarının kışın daha yüksek oranda görülmesi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	Abortif infeksiyonlar ve neonatal septisemiler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	Sığırlarda hipomagnezeminin bahar aylarında daha sık oluşması</a:t>
            </a: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40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>
              <a:solidFill>
                <a:srgbClr val="FFFF00"/>
              </a:solidFill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486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23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HASTALIKLARIN SPASYAL ve TEMPORAL DAĞILIMI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Yıllık dağılım</a:t>
            </a:r>
          </a:p>
          <a:p>
            <a:pPr lvl="1" eaLnBrk="1" hangingPunct="1"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</a:t>
            </a:r>
            <a:r>
              <a:rPr lang="tr-TR" altLang="tr-TR" sz="2000">
                <a:solidFill>
                  <a:srgbClr val="FFFF00"/>
                </a:solidFill>
              </a:rPr>
              <a:t>Şehirlerde köpeklerin Distemper hastalığı ve koyunların campylobacter infeksiyonları, 2-3 yıllık periyodlarda artış gösterir </a:t>
            </a:r>
            <a:endParaRPr lang="tr-TR" altLang="tr-TR" sz="18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400">
                <a:solidFill>
                  <a:srgbClr val="FF0000"/>
                </a:solidFill>
              </a:rPr>
              <a:t>Uzun süreli (seküler) dağılım:</a:t>
            </a:r>
            <a:r>
              <a:rPr lang="tr-TR" altLang="tr-TR" sz="2400">
                <a:solidFill>
                  <a:srgbClr val="FFFF00"/>
                </a:solidFill>
              </a:rPr>
              <a:t> Uzun süreler boyunca hastalık sıklığında meydana gelen değişikliklerdir. Hastalıkların seküler dağılımları, geçmişte tutulan kayıtlardan elde edilen bilgilerin değerlendirilmesi (retrospektif araştırma) ile hesaplanır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Türkiye’de son 50 yıl içinde tüberküloz, kuduz ve ruam gibi hastalıkların sıklığında azalma meydana gelmiştir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ABD’de 1945-1875 yılları arasında köpeklerdeki kuduz vakaları azalırken, yabani hayvanlarda artmıştır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Son yıllarda kanser ve solunum sistemi infeksiyonlarında kademeli bir artış meydana gelmiştir</a:t>
            </a: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589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2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HASTALIKLARIN SPASYAL ve TEMPORAL DAĞILIMI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Hastalıkların seküler dağılımındaki değişikliklerin nedenleri mantıklı varsayımlarla açıklanabilir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Kanser ve solunum sistemi infeksiyonlarındaki artış, çevre kirlenmesine bağlanabilir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Bazı infeksiyöz hastalıkların sıklığında görülen azalma, aşılamalar ve hastalık eradikasyon programları ile ilişkili görünmektedir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İnfeksiyöz etkenlerin virülenslerindeki değişiklikler, uzun vadede hastalıkların seküler dağılımlarına etki eder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Teşhis yöntemlerinde son yıllarda meydana gelen gelişmeler, daha önce teşhis edilemeyen veya yanlış tanımlanan birçok hastalığın ortaya çıkarılmasına neden olmuştur (enterik campylobacter infeksiyonları, Lyme hastalığı)</a:t>
            </a:r>
          </a:p>
          <a:p>
            <a:pPr lvl="1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  <a:p>
            <a:pPr lvl="1" eaLnBrk="1" hangingPunct="1"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Absolüt zamanda hastalık dağılımı</a:t>
            </a:r>
          </a:p>
          <a:p>
            <a:pPr lvl="1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</p:txBody>
      </p:sp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82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HASTALIKLARIN SPASYAL ve TEMPORAL DAĞILIMI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 b="1" u="sng">
                <a:solidFill>
                  <a:srgbClr val="FF0000"/>
                </a:solidFill>
              </a:rPr>
              <a:t>Hastalıkların Spasyal Dağılımı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- Hastalıkların spasyal dağılımını etkileyen faktörler arasında popülasyon yapısı, bulaşma yolları ve ekolojik faktörler yer alır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- Bir hastalığın bir bölgede görülebilmesi için, orada duyarlı hayvan popülasyonunun, hastalık vektörlerle taşınıyorsa vektörün bulunması gerekir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- Temasla geçen bir epideminin oluşabilmesi için duyarlı hayvan sayısının belirli bir yoğunlukta olması gerekir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- Epideminin oluşabilmesi için gerekli olan minimum hayvan yoğunluğuna </a:t>
            </a:r>
            <a:r>
              <a:rPr lang="tr-TR" altLang="tr-TR" sz="2400" b="1" i="1">
                <a:solidFill>
                  <a:srgbClr val="FF0000"/>
                </a:solidFill>
              </a:rPr>
              <a:t>eşik düzeyi</a:t>
            </a:r>
            <a:r>
              <a:rPr lang="tr-TR" altLang="tr-TR" sz="2400">
                <a:solidFill>
                  <a:srgbClr val="FFFF00"/>
                </a:solidFill>
              </a:rPr>
              <a:t> denir ve bu yoğunluk </a:t>
            </a:r>
            <a:r>
              <a:rPr lang="tr-TR" altLang="tr-TR" sz="2400" b="1" i="1">
                <a:solidFill>
                  <a:srgbClr val="FF0000"/>
                </a:solidFill>
              </a:rPr>
              <a:t>Kendal eşik teoremi</a:t>
            </a:r>
            <a:r>
              <a:rPr lang="tr-TR" altLang="tr-TR" sz="2400">
                <a:solidFill>
                  <a:srgbClr val="FFFF00"/>
                </a:solidFill>
              </a:rPr>
              <a:t> ile belirlenir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		- Köpeklerde parvovirus epidemisinin oluşabilmesi için km</a:t>
            </a:r>
            <a:r>
              <a:rPr lang="tr-TR" altLang="tr-TR" sz="2000" baseline="30000">
                <a:solidFill>
                  <a:srgbClr val="FFFF00"/>
                </a:solidFill>
              </a:rPr>
              <a:t>2 </a:t>
            </a:r>
            <a:r>
              <a:rPr lang="tr-TR" altLang="tr-TR" sz="2000">
                <a:solidFill>
                  <a:srgbClr val="FFFF00"/>
                </a:solidFill>
              </a:rPr>
              <a:t>en az 12 hayvanın bulunması gerekir</a:t>
            </a:r>
            <a:endParaRPr lang="tr-TR" altLang="tr-TR" sz="2400">
              <a:solidFill>
                <a:srgbClr val="FFFF00"/>
              </a:solidFill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91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EKOLOJİK YAKLAŞIM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1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Hayvanların ve bitkilerin yaşadıkları çevre ile ilişkilerini inceleyen bilim dalına </a:t>
            </a:r>
            <a:r>
              <a:rPr lang="tr-TR" altLang="tr-TR" sz="2400" b="1" i="1">
                <a:solidFill>
                  <a:srgbClr val="FF0000"/>
                </a:solidFill>
              </a:rPr>
              <a:t>ekoloji</a:t>
            </a:r>
            <a:r>
              <a:rPr lang="tr-TR" altLang="tr-TR" sz="2400">
                <a:solidFill>
                  <a:srgbClr val="FF0000"/>
                </a:solidFill>
              </a:rPr>
              <a:t> </a:t>
            </a:r>
            <a:r>
              <a:rPr lang="tr-TR" altLang="tr-TR" sz="2400">
                <a:solidFill>
                  <a:srgbClr val="FFFF00"/>
                </a:solidFill>
              </a:rPr>
              <a:t>denir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Popülasyonlarda</a:t>
            </a:r>
            <a:r>
              <a:rPr lang="tr-TR" altLang="tr-TR" sz="2800">
                <a:solidFill>
                  <a:srgbClr val="FFFF00"/>
                </a:solidFill>
              </a:rPr>
              <a:t> </a:t>
            </a:r>
            <a:r>
              <a:rPr lang="tr-TR" altLang="tr-TR" sz="2400">
                <a:solidFill>
                  <a:srgbClr val="FFFF00"/>
                </a:solidFill>
              </a:rPr>
              <a:t>hastalıklar üzerinde çalışırken konakçı ve etkenin çevre ile ilişkisinin bilinmesi gerekir</a:t>
            </a:r>
          </a:p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Bu ilişkiler hastalıkların görülme zamanlarını ve görüldüğü yerleri belirler</a:t>
            </a:r>
          </a:p>
          <a:p>
            <a:pPr eaLnBrk="1" hangingPunct="1"/>
            <a:endParaRPr lang="tr-TR" altLang="tr-TR" sz="2400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Bir bölgenin iklimi, o bölgede yaşayan hayvanların ve hastalık etkenlerinin yaşamını veya bitkilerin yaşamını dolayısıyla bitki ile beslenen vektörlerin yaşamını etkiler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Hayvanların mineral ve iz elementleri gıdalardan elde edebilmesi, o bölgede bulunan bitki örtüsü ve toprak yapısına bağlıdır</a:t>
            </a:r>
          </a:p>
          <a:p>
            <a:pPr lvl="1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896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6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Kimono</vt:lpstr>
      <vt:lpstr>HASTALIKLARIN SPASYAL ve TEMPORAL DAĞILIMI</vt:lpstr>
      <vt:lpstr>HASTALIKLARIN SPASYAL ve TEMPORAL DAĞILIMI</vt:lpstr>
      <vt:lpstr>HASTALIKLARIN SPASYAL ve TEMPORAL DAĞILIMI</vt:lpstr>
      <vt:lpstr>HASTALIKLARIN SPASYAL ve TEMPORAL DAĞILIMI</vt:lpstr>
      <vt:lpstr>HASTALIKLARIN SPASYAL ve TEMPORAL DAĞILIMI</vt:lpstr>
      <vt:lpstr>EKOLOJİK YAKLAŞIM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HASTALIKLARIN SPASYAL ve TEMPORAL DAĞILIMI</dc:title>
  <dc:creator>Windows Kullanıcısı</dc:creator>
  <cp:lastModifiedBy>Windows Kullanıcısı</cp:lastModifiedBy>
  <cp:revision>1</cp:revision>
  <dcterms:created xsi:type="dcterms:W3CDTF">2018-02-14T10:12:15Z</dcterms:created>
  <dcterms:modified xsi:type="dcterms:W3CDTF">2018-02-14T10:12:23Z</dcterms:modified>
</cp:coreProperties>
</file>