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873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341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583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7456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1191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564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8180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434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9996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6500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844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696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Örnek  problem ve çözüm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Prof.Dr.Barbaros</a:t>
            </a:r>
            <a:r>
              <a:rPr lang="tr-TR" dirty="0" smtClean="0"/>
              <a:t> Özer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160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1113394" cy="4351338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Problem 1. </a:t>
            </a:r>
            <a:r>
              <a:rPr lang="tr-TR" dirty="0" smtClean="0"/>
              <a:t>Laktozsuz UHT sütlerde zaman-bağımlı renk koyulaşması 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Çözüm aracı</a:t>
            </a:r>
            <a:r>
              <a:rPr lang="tr-TR" dirty="0" smtClean="0"/>
              <a:t>. </a:t>
            </a:r>
            <a:r>
              <a:rPr lang="tr-TR" dirty="0" smtClean="0"/>
              <a:t>Beyin fırtınası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Katılımcılar</a:t>
            </a:r>
            <a:r>
              <a:rPr lang="tr-TR" dirty="0" smtClean="0"/>
              <a:t>. Üretim mühendisleri, </a:t>
            </a:r>
            <a:r>
              <a:rPr lang="tr-TR" dirty="0" smtClean="0"/>
              <a:t>kalite </a:t>
            </a:r>
            <a:r>
              <a:rPr lang="tr-TR" dirty="0" smtClean="0"/>
              <a:t>kontrol mühendisleri, </a:t>
            </a:r>
            <a:r>
              <a:rPr lang="tr-TR" dirty="0" smtClean="0"/>
              <a:t>AR-GE mühendisleri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041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Beyin fırtınası modeli</a:t>
            </a: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1635617" y="2176530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UHT modeli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8729730" y="2695644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Ambalaj</a:t>
            </a:r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4095482" y="2862133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Dolum</a:t>
            </a:r>
            <a:endParaRPr lang="tr-TR" dirty="0"/>
          </a:p>
        </p:txBody>
      </p:sp>
      <p:sp>
        <p:nvSpPr>
          <p:cNvPr id="7" name="Metin kutusu 6"/>
          <p:cNvSpPr txBox="1"/>
          <p:nvPr/>
        </p:nvSpPr>
        <p:spPr>
          <a:xfrm>
            <a:off x="2569336" y="3184104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İnfüzyon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6224789" y="3378558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Enjeksiyon</a:t>
            </a:r>
            <a:endParaRPr lang="tr-TR" dirty="0"/>
          </a:p>
        </p:txBody>
      </p:sp>
      <p:sp>
        <p:nvSpPr>
          <p:cNvPr id="9" name="Metin kutusu 8"/>
          <p:cNvSpPr txBox="1"/>
          <p:nvPr/>
        </p:nvSpPr>
        <p:spPr>
          <a:xfrm>
            <a:off x="2670220" y="4066238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İndirekt UHT</a:t>
            </a:r>
            <a:endParaRPr lang="tr-TR" dirty="0"/>
          </a:p>
        </p:txBody>
      </p:sp>
      <p:sp>
        <p:nvSpPr>
          <p:cNvPr id="10" name="Metin kutusu 9"/>
          <p:cNvSpPr txBox="1"/>
          <p:nvPr/>
        </p:nvSpPr>
        <p:spPr>
          <a:xfrm>
            <a:off x="5859888" y="2053743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Direkt UHT</a:t>
            </a:r>
            <a:endParaRPr lang="tr-TR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358462" y="3881572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UV</a:t>
            </a:r>
            <a:r>
              <a:rPr lang="tr-TR" dirty="0" smtClean="0"/>
              <a:t> ışınım</a:t>
            </a:r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9062434" y="4443891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Oksijen varlığı</a:t>
            </a:r>
            <a:endParaRPr lang="tr-TR" dirty="0"/>
          </a:p>
        </p:txBody>
      </p:sp>
      <p:sp>
        <p:nvSpPr>
          <p:cNvPr id="13" name="Metin kutusu 12"/>
          <p:cNvSpPr txBox="1"/>
          <p:nvPr/>
        </p:nvSpPr>
        <p:spPr>
          <a:xfrm>
            <a:off x="5531476" y="4734669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Tetra</a:t>
            </a:r>
            <a:r>
              <a:rPr lang="tr-TR" dirty="0" smtClean="0"/>
              <a:t> Pak</a:t>
            </a:r>
            <a:endParaRPr lang="tr-TR" dirty="0"/>
          </a:p>
        </p:txBody>
      </p:sp>
      <p:sp>
        <p:nvSpPr>
          <p:cNvPr id="14" name="Metin kutusu 13"/>
          <p:cNvSpPr txBox="1"/>
          <p:nvPr/>
        </p:nvSpPr>
        <p:spPr>
          <a:xfrm>
            <a:off x="3101662" y="1890749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Isıl işlem öncesi</a:t>
            </a:r>
            <a:endParaRPr lang="tr-TR" dirty="0"/>
          </a:p>
        </p:txBody>
      </p:sp>
      <p:sp>
        <p:nvSpPr>
          <p:cNvPr id="15" name="Metin kutusu 14"/>
          <p:cNvSpPr txBox="1"/>
          <p:nvPr/>
        </p:nvSpPr>
        <p:spPr>
          <a:xfrm>
            <a:off x="9062434" y="1301606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Homojenizasyon</a:t>
            </a:r>
            <a:endParaRPr lang="tr-TR" dirty="0"/>
          </a:p>
        </p:txBody>
      </p:sp>
      <p:sp>
        <p:nvSpPr>
          <p:cNvPr id="16" name="Metin kutusu 15"/>
          <p:cNvSpPr txBox="1"/>
          <p:nvPr/>
        </p:nvSpPr>
        <p:spPr>
          <a:xfrm>
            <a:off x="2929944" y="5711781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H2O2</a:t>
            </a:r>
            <a:r>
              <a:rPr lang="tr-TR" dirty="0" smtClean="0"/>
              <a:t> kalıntısı</a:t>
            </a:r>
            <a:endParaRPr lang="tr-TR" dirty="0"/>
          </a:p>
        </p:txBody>
      </p:sp>
      <p:sp>
        <p:nvSpPr>
          <p:cNvPr id="17" name="Metin kutusu 16"/>
          <p:cNvSpPr txBox="1"/>
          <p:nvPr/>
        </p:nvSpPr>
        <p:spPr>
          <a:xfrm>
            <a:off x="4958367" y="6236939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Tankta katım</a:t>
            </a:r>
            <a:endParaRPr lang="tr-TR" dirty="0"/>
          </a:p>
        </p:txBody>
      </p:sp>
      <p:sp>
        <p:nvSpPr>
          <p:cNvPr id="18" name="Metin kutusu 17"/>
          <p:cNvSpPr txBox="1"/>
          <p:nvPr/>
        </p:nvSpPr>
        <p:spPr>
          <a:xfrm>
            <a:off x="225380" y="5219267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Hatta katım</a:t>
            </a:r>
            <a:endParaRPr lang="tr-TR" dirty="0"/>
          </a:p>
        </p:txBody>
      </p:sp>
      <p:sp>
        <p:nvSpPr>
          <p:cNvPr id="19" name="Metin kutusu 18"/>
          <p:cNvSpPr txBox="1"/>
          <p:nvPr/>
        </p:nvSpPr>
        <p:spPr>
          <a:xfrm>
            <a:off x="6224789" y="1372837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Katım aşaması</a:t>
            </a:r>
            <a:endParaRPr lang="tr-TR" dirty="0"/>
          </a:p>
        </p:txBody>
      </p:sp>
      <p:sp>
        <p:nvSpPr>
          <p:cNvPr id="20" name="Metin kutusu 19"/>
          <p:cNvSpPr txBox="1"/>
          <p:nvPr/>
        </p:nvSpPr>
        <p:spPr>
          <a:xfrm>
            <a:off x="8707191" y="3453394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Marka</a:t>
            </a:r>
            <a:endParaRPr lang="tr-TR" dirty="0"/>
          </a:p>
        </p:txBody>
      </p:sp>
      <p:sp>
        <p:nvSpPr>
          <p:cNvPr id="21" name="Metin kutusu 20"/>
          <p:cNvSpPr txBox="1"/>
          <p:nvPr/>
        </p:nvSpPr>
        <p:spPr>
          <a:xfrm>
            <a:off x="9589394" y="2176530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Dozaj</a:t>
            </a:r>
            <a:endParaRPr lang="tr-TR" dirty="0"/>
          </a:p>
        </p:txBody>
      </p:sp>
      <p:sp>
        <p:nvSpPr>
          <p:cNvPr id="22" name="Metin kutusu 21"/>
          <p:cNvSpPr txBox="1"/>
          <p:nvPr/>
        </p:nvSpPr>
        <p:spPr>
          <a:xfrm>
            <a:off x="7531994" y="5805704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Isıl işlem sonrası</a:t>
            </a:r>
            <a:endParaRPr lang="tr-TR" dirty="0"/>
          </a:p>
        </p:txBody>
      </p:sp>
      <p:sp>
        <p:nvSpPr>
          <p:cNvPr id="23" name="Metin kutusu 22"/>
          <p:cNvSpPr txBox="1"/>
          <p:nvPr/>
        </p:nvSpPr>
        <p:spPr>
          <a:xfrm>
            <a:off x="5530403" y="2728543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Bakteri yükü</a:t>
            </a:r>
            <a:endParaRPr lang="tr-TR" dirty="0"/>
          </a:p>
        </p:txBody>
      </p:sp>
      <p:sp>
        <p:nvSpPr>
          <p:cNvPr id="24" name="Metin kutusu 23"/>
          <p:cNvSpPr txBox="1"/>
          <p:nvPr/>
        </p:nvSpPr>
        <p:spPr>
          <a:xfrm>
            <a:off x="6965324" y="4329921"/>
            <a:ext cx="2097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Antibiyotik kalıntısı</a:t>
            </a:r>
            <a:endParaRPr lang="tr-TR" dirty="0"/>
          </a:p>
        </p:txBody>
      </p:sp>
      <p:sp>
        <p:nvSpPr>
          <p:cNvPr id="25" name="Metin kutusu 24"/>
          <p:cNvSpPr txBox="1"/>
          <p:nvPr/>
        </p:nvSpPr>
        <p:spPr>
          <a:xfrm>
            <a:off x="4649273" y="3926279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Mastitis</a:t>
            </a:r>
            <a:endParaRPr lang="tr-TR" dirty="0"/>
          </a:p>
        </p:txBody>
      </p:sp>
      <p:sp>
        <p:nvSpPr>
          <p:cNvPr id="26" name="Metin kutusu 25"/>
          <p:cNvSpPr txBox="1"/>
          <p:nvPr/>
        </p:nvSpPr>
        <p:spPr>
          <a:xfrm>
            <a:off x="627845" y="2913209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Proses</a:t>
            </a:r>
            <a:endParaRPr lang="tr-TR" dirty="0"/>
          </a:p>
        </p:txBody>
      </p:sp>
      <p:sp>
        <p:nvSpPr>
          <p:cNvPr id="27" name="Metin kutusu 26"/>
          <p:cNvSpPr txBox="1"/>
          <p:nvPr/>
        </p:nvSpPr>
        <p:spPr>
          <a:xfrm>
            <a:off x="358462" y="1740444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Enzim</a:t>
            </a:r>
            <a:endParaRPr lang="tr-TR" dirty="0"/>
          </a:p>
        </p:txBody>
      </p:sp>
      <p:sp>
        <p:nvSpPr>
          <p:cNvPr id="28" name="Metin kutusu 27"/>
          <p:cNvSpPr txBox="1"/>
          <p:nvPr/>
        </p:nvSpPr>
        <p:spPr>
          <a:xfrm>
            <a:off x="10206507" y="5536089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İndirekt UHT</a:t>
            </a:r>
            <a:endParaRPr lang="tr-TR" dirty="0"/>
          </a:p>
        </p:txBody>
      </p:sp>
      <p:sp>
        <p:nvSpPr>
          <p:cNvPr id="29" name="Metin kutusu 28"/>
          <p:cNvSpPr txBox="1"/>
          <p:nvPr/>
        </p:nvSpPr>
        <p:spPr>
          <a:xfrm>
            <a:off x="633212" y="6057443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Süt kalitesi</a:t>
            </a:r>
            <a:endParaRPr lang="tr-TR" dirty="0"/>
          </a:p>
        </p:txBody>
      </p:sp>
      <p:sp>
        <p:nvSpPr>
          <p:cNvPr id="30" name="Metin kutusu 29"/>
          <p:cNvSpPr txBox="1"/>
          <p:nvPr/>
        </p:nvSpPr>
        <p:spPr>
          <a:xfrm>
            <a:off x="1886773" y="4923361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Saflık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937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584879" y="2343955"/>
            <a:ext cx="3013656" cy="17257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UHT Sütte Renk Değişimi</a:t>
            </a:r>
            <a:endParaRPr lang="tr-TR" dirty="0"/>
          </a:p>
        </p:txBody>
      </p:sp>
      <p:sp>
        <p:nvSpPr>
          <p:cNvPr id="5" name="Oval 4"/>
          <p:cNvSpPr/>
          <p:nvPr/>
        </p:nvSpPr>
        <p:spPr>
          <a:xfrm>
            <a:off x="2482684" y="1826355"/>
            <a:ext cx="1985493" cy="113334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8348395" y="1660073"/>
            <a:ext cx="1985493" cy="113334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Oval 6"/>
          <p:cNvSpPr/>
          <p:nvPr/>
        </p:nvSpPr>
        <p:spPr>
          <a:xfrm>
            <a:off x="1977576" y="3683745"/>
            <a:ext cx="1985493" cy="113334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8" name="Oval 7"/>
          <p:cNvSpPr/>
          <p:nvPr/>
        </p:nvSpPr>
        <p:spPr>
          <a:xfrm>
            <a:off x="24333" y="2434107"/>
            <a:ext cx="1985493" cy="113334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9" name="Oval 8"/>
          <p:cNvSpPr/>
          <p:nvPr/>
        </p:nvSpPr>
        <p:spPr>
          <a:xfrm>
            <a:off x="211235" y="4974465"/>
            <a:ext cx="1985493" cy="113334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0" name="Oval 9"/>
          <p:cNvSpPr/>
          <p:nvPr/>
        </p:nvSpPr>
        <p:spPr>
          <a:xfrm>
            <a:off x="4989437" y="128867"/>
            <a:ext cx="1985493" cy="113334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2" name="Oval 11"/>
          <p:cNvSpPr/>
          <p:nvPr/>
        </p:nvSpPr>
        <p:spPr>
          <a:xfrm>
            <a:off x="708125" y="128867"/>
            <a:ext cx="1985493" cy="113334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3" name="Oval 12"/>
          <p:cNvSpPr/>
          <p:nvPr/>
        </p:nvSpPr>
        <p:spPr>
          <a:xfrm>
            <a:off x="7196651" y="4407795"/>
            <a:ext cx="1985493" cy="113334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4" name="Oval 13"/>
          <p:cNvSpPr/>
          <p:nvPr/>
        </p:nvSpPr>
        <p:spPr>
          <a:xfrm>
            <a:off x="5613042" y="5493895"/>
            <a:ext cx="1985493" cy="113334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5" name="Oval 14"/>
          <p:cNvSpPr/>
          <p:nvPr/>
        </p:nvSpPr>
        <p:spPr>
          <a:xfrm>
            <a:off x="9341141" y="5590644"/>
            <a:ext cx="1985493" cy="113334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6" name="Oval 15"/>
          <p:cNvSpPr/>
          <p:nvPr/>
        </p:nvSpPr>
        <p:spPr>
          <a:xfrm>
            <a:off x="2848781" y="609874"/>
            <a:ext cx="1985493" cy="113334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cxnSp>
        <p:nvCxnSpPr>
          <p:cNvPr id="18" name="Düz Ok Bağlayıcısı 17"/>
          <p:cNvCxnSpPr>
            <a:stCxn id="4" idx="2"/>
            <a:endCxn id="5" idx="5"/>
          </p:cNvCxnSpPr>
          <p:nvPr/>
        </p:nvCxnSpPr>
        <p:spPr>
          <a:xfrm flipH="1" flipV="1">
            <a:off x="4177408" y="2793721"/>
            <a:ext cx="407471" cy="4131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/>
          <p:nvPr/>
        </p:nvCxnSpPr>
        <p:spPr>
          <a:xfrm flipV="1">
            <a:off x="7558690" y="2434107"/>
            <a:ext cx="876427" cy="5076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Düz Ok Bağlayıcısı 21"/>
          <p:cNvCxnSpPr/>
          <p:nvPr/>
        </p:nvCxnSpPr>
        <p:spPr>
          <a:xfrm>
            <a:off x="7018366" y="3794058"/>
            <a:ext cx="580169" cy="7004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0330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up 74"/>
          <p:cNvGrpSpPr/>
          <p:nvPr/>
        </p:nvGrpSpPr>
        <p:grpSpPr>
          <a:xfrm>
            <a:off x="6910" y="128867"/>
            <a:ext cx="12007295" cy="6848596"/>
            <a:chOff x="6910" y="128867"/>
            <a:chExt cx="12007295" cy="6848596"/>
          </a:xfrm>
        </p:grpSpPr>
        <p:sp>
          <p:nvSpPr>
            <p:cNvPr id="4" name="Oval 3"/>
            <p:cNvSpPr/>
            <p:nvPr/>
          </p:nvSpPr>
          <p:spPr>
            <a:xfrm>
              <a:off x="4584879" y="2343955"/>
              <a:ext cx="3013656" cy="172576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/>
                <a:t>UHT Sütte Renk Değişimi</a:t>
              </a:r>
              <a:endParaRPr lang="tr-TR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2482684" y="1826355"/>
              <a:ext cx="1985493" cy="1133340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Proses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8348395" y="1660073"/>
              <a:ext cx="1985493" cy="113334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>
                  <a:solidFill>
                    <a:schemeClr val="tx1"/>
                  </a:solidFill>
                </a:rPr>
                <a:t>Çiğ süt kalitesi</a:t>
              </a:r>
              <a:endParaRPr lang="tr-TR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1977576" y="3683745"/>
              <a:ext cx="1985493" cy="1133340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Homojenizasyon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24333" y="2434107"/>
              <a:ext cx="1985493" cy="1133340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Enzim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211235" y="4974465"/>
              <a:ext cx="1985493" cy="1133340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>
                  <a:solidFill>
                    <a:schemeClr val="tx1"/>
                  </a:solidFill>
                </a:rPr>
                <a:t>Katım aşaması</a:t>
              </a:r>
              <a:endParaRPr lang="tr-TR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4989437" y="128867"/>
              <a:ext cx="1985493" cy="1133340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Direkt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708125" y="128867"/>
              <a:ext cx="1985493" cy="1133340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>
                  <a:solidFill>
                    <a:schemeClr val="tx1"/>
                  </a:solidFill>
                </a:rPr>
                <a:t>İndirekt</a:t>
              </a:r>
              <a:endParaRPr lang="tr-TR" dirty="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7257841" y="4407795"/>
              <a:ext cx="1985493" cy="11333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/>
                <a:t>Ambalaj</a:t>
              </a:r>
              <a:endParaRPr lang="tr-TR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5613042" y="5493895"/>
              <a:ext cx="1985493" cy="11333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/>
                <a:t>Dolum</a:t>
              </a:r>
              <a:endParaRPr lang="tr-TR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9341141" y="5590644"/>
              <a:ext cx="1985493" cy="11333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err="1" smtClean="0"/>
                <a:t>TetraPak</a:t>
              </a:r>
              <a:endParaRPr lang="tr-TR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2848780" y="330990"/>
              <a:ext cx="1985493" cy="1133340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UHT modeli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Düz Ok Bağlayıcısı 17"/>
            <p:cNvCxnSpPr>
              <a:stCxn id="4" idx="2"/>
              <a:endCxn id="5" idx="5"/>
            </p:cNvCxnSpPr>
            <p:nvPr/>
          </p:nvCxnSpPr>
          <p:spPr>
            <a:xfrm flipH="1" flipV="1">
              <a:off x="4177408" y="2793721"/>
              <a:ext cx="407471" cy="4131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Düz Ok Bağlayıcısı 18"/>
            <p:cNvCxnSpPr/>
            <p:nvPr/>
          </p:nvCxnSpPr>
          <p:spPr>
            <a:xfrm flipV="1">
              <a:off x="7558690" y="2434107"/>
              <a:ext cx="876427" cy="50766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Düz Ok Bağlayıcısı 21"/>
            <p:cNvCxnSpPr/>
            <p:nvPr/>
          </p:nvCxnSpPr>
          <p:spPr>
            <a:xfrm>
              <a:off x="7018366" y="3794058"/>
              <a:ext cx="580169" cy="70043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Düz Ok Bağlayıcısı 2"/>
            <p:cNvCxnSpPr>
              <a:stCxn id="5" idx="4"/>
              <a:endCxn id="7" idx="0"/>
            </p:cNvCxnSpPr>
            <p:nvPr/>
          </p:nvCxnSpPr>
          <p:spPr>
            <a:xfrm flipH="1">
              <a:off x="2970323" y="2959695"/>
              <a:ext cx="505108" cy="7240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Düz Ok Bağlayıcısı 19"/>
            <p:cNvCxnSpPr/>
            <p:nvPr/>
          </p:nvCxnSpPr>
          <p:spPr>
            <a:xfrm>
              <a:off x="3652331" y="4657183"/>
              <a:ext cx="189196" cy="2762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Düz Ok Bağlayıcısı 20"/>
            <p:cNvCxnSpPr/>
            <p:nvPr/>
          </p:nvCxnSpPr>
          <p:spPr>
            <a:xfrm>
              <a:off x="2802010" y="4793453"/>
              <a:ext cx="168312" cy="5877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Metin kutusu 23"/>
            <p:cNvSpPr txBox="1"/>
            <p:nvPr/>
          </p:nvSpPr>
          <p:spPr>
            <a:xfrm>
              <a:off x="2375013" y="5356469"/>
              <a:ext cx="17644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Isıl işlem öncesi</a:t>
              </a:r>
              <a:endParaRPr lang="tr-TR" dirty="0"/>
            </a:p>
          </p:txBody>
        </p:sp>
        <p:sp>
          <p:nvSpPr>
            <p:cNvPr id="25" name="Metin kutusu 24"/>
            <p:cNvSpPr txBox="1"/>
            <p:nvPr/>
          </p:nvSpPr>
          <p:spPr>
            <a:xfrm>
              <a:off x="3319080" y="4914493"/>
              <a:ext cx="17644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Isıl işlem sonrası</a:t>
              </a:r>
              <a:endParaRPr lang="tr-TR" dirty="0"/>
            </a:p>
          </p:txBody>
        </p:sp>
        <p:cxnSp>
          <p:nvCxnSpPr>
            <p:cNvPr id="26" name="Düz Ok Bağlayıcısı 25"/>
            <p:cNvCxnSpPr>
              <a:endCxn id="9" idx="7"/>
            </p:cNvCxnSpPr>
            <p:nvPr/>
          </p:nvCxnSpPr>
          <p:spPr>
            <a:xfrm flipH="1">
              <a:off x="1905959" y="4612440"/>
              <a:ext cx="286574" cy="5279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Metin kutusu 28"/>
            <p:cNvSpPr txBox="1"/>
            <p:nvPr/>
          </p:nvSpPr>
          <p:spPr>
            <a:xfrm>
              <a:off x="1458471" y="6326728"/>
              <a:ext cx="17644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Tankta katım</a:t>
              </a:r>
              <a:endParaRPr lang="tr-TR" dirty="0"/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6910" y="6354652"/>
              <a:ext cx="17644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Hatta katım</a:t>
              </a:r>
              <a:endParaRPr lang="tr-TR" dirty="0"/>
            </a:p>
          </p:txBody>
        </p:sp>
        <p:cxnSp>
          <p:nvCxnSpPr>
            <p:cNvPr id="31" name="Düz Ok Bağlayıcısı 30"/>
            <p:cNvCxnSpPr/>
            <p:nvPr/>
          </p:nvCxnSpPr>
          <p:spPr>
            <a:xfrm flipH="1">
              <a:off x="578373" y="5982708"/>
              <a:ext cx="118731" cy="3719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Düz Ok Bağlayıcısı 32"/>
            <p:cNvCxnSpPr/>
            <p:nvPr/>
          </p:nvCxnSpPr>
          <p:spPr>
            <a:xfrm>
              <a:off x="1702690" y="6030580"/>
              <a:ext cx="189196" cy="2762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Düz Ok Bağlayıcısı 33"/>
            <p:cNvCxnSpPr/>
            <p:nvPr/>
          </p:nvCxnSpPr>
          <p:spPr>
            <a:xfrm flipH="1">
              <a:off x="1917501" y="2593543"/>
              <a:ext cx="600743" cy="1783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Metin kutusu 36"/>
            <p:cNvSpPr txBox="1"/>
            <p:nvPr/>
          </p:nvSpPr>
          <p:spPr>
            <a:xfrm>
              <a:off x="24333" y="1817928"/>
              <a:ext cx="17644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Marka</a:t>
              </a:r>
              <a:endParaRPr lang="tr-TR" dirty="0"/>
            </a:p>
          </p:txBody>
        </p:sp>
        <p:sp>
          <p:nvSpPr>
            <p:cNvPr id="38" name="Metin kutusu 37"/>
            <p:cNvSpPr txBox="1"/>
            <p:nvPr/>
          </p:nvSpPr>
          <p:spPr>
            <a:xfrm>
              <a:off x="1203981" y="1936564"/>
              <a:ext cx="17644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Dozaj</a:t>
              </a:r>
              <a:endParaRPr lang="tr-TR" dirty="0"/>
            </a:p>
          </p:txBody>
        </p:sp>
        <p:cxnSp>
          <p:nvCxnSpPr>
            <p:cNvPr id="40" name="Düz Ok Bağlayıcısı 39"/>
            <p:cNvCxnSpPr/>
            <p:nvPr/>
          </p:nvCxnSpPr>
          <p:spPr>
            <a:xfrm flipH="1" flipV="1">
              <a:off x="434715" y="2121231"/>
              <a:ext cx="171947" cy="42805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Düz Ok Bağlayıcısı 41"/>
            <p:cNvCxnSpPr/>
            <p:nvPr/>
          </p:nvCxnSpPr>
          <p:spPr>
            <a:xfrm flipV="1">
              <a:off x="1232241" y="2180918"/>
              <a:ext cx="258017" cy="2675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Düz Ok Bağlayıcısı 43"/>
            <p:cNvCxnSpPr/>
            <p:nvPr/>
          </p:nvCxnSpPr>
          <p:spPr>
            <a:xfrm flipV="1">
              <a:off x="3656989" y="1494310"/>
              <a:ext cx="94598" cy="3257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Düz Ok Bağlayıcısı 47"/>
            <p:cNvCxnSpPr>
              <a:stCxn id="16" idx="3"/>
              <a:endCxn id="12" idx="5"/>
            </p:cNvCxnSpPr>
            <p:nvPr/>
          </p:nvCxnSpPr>
          <p:spPr>
            <a:xfrm flipH="1" flipV="1">
              <a:off x="2402849" y="1096233"/>
              <a:ext cx="736700" cy="20212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Düz Ok Bağlayıcısı 49"/>
            <p:cNvCxnSpPr>
              <a:stCxn id="16" idx="5"/>
              <a:endCxn id="10" idx="3"/>
            </p:cNvCxnSpPr>
            <p:nvPr/>
          </p:nvCxnSpPr>
          <p:spPr>
            <a:xfrm flipV="1">
              <a:off x="4543504" y="1096233"/>
              <a:ext cx="736702" cy="20212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Düz Ok Bağlayıcısı 50"/>
            <p:cNvCxnSpPr/>
            <p:nvPr/>
          </p:nvCxnSpPr>
          <p:spPr>
            <a:xfrm>
              <a:off x="6929960" y="472769"/>
              <a:ext cx="333520" cy="1486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Düz Ok Bağlayıcısı 51"/>
            <p:cNvCxnSpPr/>
            <p:nvPr/>
          </p:nvCxnSpPr>
          <p:spPr>
            <a:xfrm>
              <a:off x="6844702" y="960832"/>
              <a:ext cx="212204" cy="4054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Metin kutusu 52"/>
            <p:cNvSpPr txBox="1"/>
            <p:nvPr/>
          </p:nvSpPr>
          <p:spPr>
            <a:xfrm>
              <a:off x="6567081" y="1268772"/>
              <a:ext cx="17644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Enjeksiyon</a:t>
              </a:r>
              <a:endParaRPr lang="tr-TR" dirty="0"/>
            </a:p>
          </p:txBody>
        </p:sp>
        <p:sp>
          <p:nvSpPr>
            <p:cNvPr id="54" name="Metin kutusu 53"/>
            <p:cNvSpPr txBox="1"/>
            <p:nvPr/>
          </p:nvSpPr>
          <p:spPr>
            <a:xfrm>
              <a:off x="7307194" y="302971"/>
              <a:ext cx="17644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 smtClean="0"/>
                <a:t>İnfüzyon</a:t>
              </a:r>
              <a:endParaRPr lang="tr-TR" dirty="0"/>
            </a:p>
          </p:txBody>
        </p:sp>
        <p:sp>
          <p:nvSpPr>
            <p:cNvPr id="58" name="Metin kutusu 57"/>
            <p:cNvSpPr txBox="1"/>
            <p:nvPr/>
          </p:nvSpPr>
          <p:spPr>
            <a:xfrm>
              <a:off x="9779356" y="3053005"/>
              <a:ext cx="22348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Antibiyotik kalıntısı</a:t>
              </a:r>
              <a:endParaRPr lang="tr-TR" dirty="0"/>
            </a:p>
          </p:txBody>
        </p:sp>
        <p:sp>
          <p:nvSpPr>
            <p:cNvPr id="59" name="Metin kutusu 58"/>
            <p:cNvSpPr txBox="1"/>
            <p:nvPr/>
          </p:nvSpPr>
          <p:spPr>
            <a:xfrm>
              <a:off x="10896781" y="2159289"/>
              <a:ext cx="10242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 smtClean="0"/>
                <a:t>Mastitis</a:t>
              </a:r>
              <a:endParaRPr lang="tr-TR" dirty="0"/>
            </a:p>
          </p:txBody>
        </p:sp>
        <p:sp>
          <p:nvSpPr>
            <p:cNvPr id="60" name="Metin kutusu 59"/>
            <p:cNvSpPr txBox="1"/>
            <p:nvPr/>
          </p:nvSpPr>
          <p:spPr>
            <a:xfrm>
              <a:off x="9562228" y="1087948"/>
              <a:ext cx="17644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Bakteri yükü</a:t>
              </a:r>
              <a:endParaRPr lang="tr-TR" dirty="0"/>
            </a:p>
          </p:txBody>
        </p:sp>
        <p:cxnSp>
          <p:nvCxnSpPr>
            <p:cNvPr id="61" name="Düz Ok Bağlayıcısı 60"/>
            <p:cNvCxnSpPr/>
            <p:nvPr/>
          </p:nvCxnSpPr>
          <p:spPr>
            <a:xfrm flipV="1">
              <a:off x="9618362" y="1430397"/>
              <a:ext cx="445933" cy="27626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Düz Ok Bağlayıcısı 62"/>
            <p:cNvCxnSpPr/>
            <p:nvPr/>
          </p:nvCxnSpPr>
          <p:spPr>
            <a:xfrm>
              <a:off x="10320326" y="2293563"/>
              <a:ext cx="474956" cy="5039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Düz Ok Bağlayıcısı 64"/>
            <p:cNvCxnSpPr/>
            <p:nvPr/>
          </p:nvCxnSpPr>
          <p:spPr>
            <a:xfrm>
              <a:off x="9928985" y="2682696"/>
              <a:ext cx="212204" cy="4054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Düz Ok Bağlayıcısı 65"/>
            <p:cNvCxnSpPr/>
            <p:nvPr/>
          </p:nvCxnSpPr>
          <p:spPr>
            <a:xfrm flipH="1">
              <a:off x="7232816" y="5428725"/>
              <a:ext cx="394072" cy="1800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Düz Ok Bağlayıcısı 67"/>
            <p:cNvCxnSpPr/>
            <p:nvPr/>
          </p:nvCxnSpPr>
          <p:spPr>
            <a:xfrm>
              <a:off x="9186384" y="5282277"/>
              <a:ext cx="654944" cy="32644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Metin kutusu 69"/>
            <p:cNvSpPr txBox="1"/>
            <p:nvPr/>
          </p:nvSpPr>
          <p:spPr>
            <a:xfrm>
              <a:off x="7230246" y="6608131"/>
              <a:ext cx="17644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 smtClean="0"/>
                <a:t>UV</a:t>
              </a:r>
              <a:r>
                <a:rPr lang="tr-TR" dirty="0" smtClean="0"/>
                <a:t> ışınım</a:t>
              </a:r>
              <a:endParaRPr lang="tr-TR" dirty="0"/>
            </a:p>
          </p:txBody>
        </p:sp>
        <p:sp>
          <p:nvSpPr>
            <p:cNvPr id="71" name="Metin kutusu 70"/>
            <p:cNvSpPr txBox="1"/>
            <p:nvPr/>
          </p:nvSpPr>
          <p:spPr>
            <a:xfrm>
              <a:off x="4900357" y="6539318"/>
              <a:ext cx="17644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 smtClean="0"/>
                <a:t>H2O2</a:t>
              </a:r>
              <a:r>
                <a:rPr lang="tr-TR" dirty="0" smtClean="0"/>
                <a:t> kalıntısı</a:t>
              </a:r>
              <a:endParaRPr lang="tr-TR" dirty="0"/>
            </a:p>
          </p:txBody>
        </p:sp>
        <p:cxnSp>
          <p:nvCxnSpPr>
            <p:cNvPr id="72" name="Düz Ok Bağlayıcısı 71"/>
            <p:cNvCxnSpPr/>
            <p:nvPr/>
          </p:nvCxnSpPr>
          <p:spPr>
            <a:xfrm flipH="1">
              <a:off x="5471821" y="6354652"/>
              <a:ext cx="325164" cy="1846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Düz Ok Bağlayıcısı 72"/>
            <p:cNvCxnSpPr/>
            <p:nvPr/>
          </p:nvCxnSpPr>
          <p:spPr>
            <a:xfrm>
              <a:off x="7474465" y="6311983"/>
              <a:ext cx="189196" cy="2762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44539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up 74"/>
          <p:cNvGrpSpPr/>
          <p:nvPr/>
        </p:nvGrpSpPr>
        <p:grpSpPr>
          <a:xfrm>
            <a:off x="6910" y="128867"/>
            <a:ext cx="12007295" cy="6848596"/>
            <a:chOff x="6910" y="128867"/>
            <a:chExt cx="12007295" cy="6848596"/>
          </a:xfrm>
        </p:grpSpPr>
        <p:sp>
          <p:nvSpPr>
            <p:cNvPr id="4" name="Oval 3"/>
            <p:cNvSpPr/>
            <p:nvPr/>
          </p:nvSpPr>
          <p:spPr>
            <a:xfrm>
              <a:off x="4584879" y="2343955"/>
              <a:ext cx="3013656" cy="172576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/>
                <a:t>UHT Sütte Renk Değişimi</a:t>
              </a:r>
              <a:endParaRPr lang="tr-TR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2482684" y="1826355"/>
              <a:ext cx="1985493" cy="1133340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Proses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8348395" y="1660073"/>
              <a:ext cx="1985493" cy="113334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trike="sngStrike" dirty="0" smtClean="0">
                  <a:solidFill>
                    <a:schemeClr val="tx1"/>
                  </a:solidFill>
                </a:rPr>
                <a:t>Çiğ süt kalitesi</a:t>
              </a:r>
              <a:endParaRPr lang="tr-TR" strike="sngStrike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2968713" y="3607536"/>
              <a:ext cx="1985493" cy="1133340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strike="sngStrike" dirty="0" smtClean="0">
                  <a:solidFill>
                    <a:schemeClr val="tx1"/>
                  </a:solidFill>
                </a:rPr>
                <a:t>Homojenizasyon</a:t>
              </a:r>
              <a:endParaRPr lang="tr-TR" b="1" strike="sngStrike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24333" y="2434107"/>
              <a:ext cx="1985493" cy="1133340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Enzim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211235" y="4974465"/>
              <a:ext cx="1985493" cy="1133340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>
                  <a:solidFill>
                    <a:schemeClr val="tx1"/>
                  </a:solidFill>
                </a:rPr>
                <a:t>Katım aşaması</a:t>
              </a:r>
              <a:endParaRPr lang="tr-TR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4989437" y="128867"/>
              <a:ext cx="1985493" cy="1133340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Direkt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708125" y="128867"/>
              <a:ext cx="1985493" cy="1133340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İndirekt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7257841" y="4407795"/>
              <a:ext cx="1985493" cy="11333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/>
                <a:t>Ambalaj</a:t>
              </a:r>
              <a:endParaRPr lang="tr-TR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5613042" y="5493895"/>
              <a:ext cx="1985493" cy="11333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/>
                <a:t>Dolum</a:t>
              </a:r>
              <a:endParaRPr lang="tr-TR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9341141" y="5590644"/>
              <a:ext cx="1985493" cy="11333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trike="sngStrike" dirty="0" err="1" smtClean="0"/>
                <a:t>TetraPak</a:t>
              </a:r>
              <a:endParaRPr lang="tr-TR" strike="sngStrike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2848780" y="330990"/>
              <a:ext cx="1985493" cy="1133340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UHT modeli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Düz Ok Bağlayıcısı 17"/>
            <p:cNvCxnSpPr>
              <a:stCxn id="4" idx="2"/>
              <a:endCxn id="5" idx="5"/>
            </p:cNvCxnSpPr>
            <p:nvPr/>
          </p:nvCxnSpPr>
          <p:spPr>
            <a:xfrm flipH="1" flipV="1">
              <a:off x="4177408" y="2793721"/>
              <a:ext cx="407471" cy="4131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Düz Ok Bağlayıcısı 18"/>
            <p:cNvCxnSpPr/>
            <p:nvPr/>
          </p:nvCxnSpPr>
          <p:spPr>
            <a:xfrm flipV="1">
              <a:off x="7558690" y="2434107"/>
              <a:ext cx="876427" cy="50766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Düz Ok Bağlayıcısı 21"/>
            <p:cNvCxnSpPr/>
            <p:nvPr/>
          </p:nvCxnSpPr>
          <p:spPr>
            <a:xfrm>
              <a:off x="7018366" y="3794058"/>
              <a:ext cx="580169" cy="70043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Düz Ok Bağlayıcısı 2"/>
            <p:cNvCxnSpPr>
              <a:stCxn id="5" idx="4"/>
              <a:endCxn id="7" idx="0"/>
            </p:cNvCxnSpPr>
            <p:nvPr/>
          </p:nvCxnSpPr>
          <p:spPr>
            <a:xfrm>
              <a:off x="3475431" y="2959695"/>
              <a:ext cx="486029" cy="64784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Düz Ok Bağlayıcısı 19"/>
            <p:cNvCxnSpPr/>
            <p:nvPr/>
          </p:nvCxnSpPr>
          <p:spPr>
            <a:xfrm>
              <a:off x="4643468" y="4580974"/>
              <a:ext cx="189196" cy="2762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Düz Ok Bağlayıcısı 20"/>
            <p:cNvCxnSpPr/>
            <p:nvPr/>
          </p:nvCxnSpPr>
          <p:spPr>
            <a:xfrm>
              <a:off x="3793147" y="4717244"/>
              <a:ext cx="168312" cy="5877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Metin kutusu 23"/>
            <p:cNvSpPr txBox="1"/>
            <p:nvPr/>
          </p:nvSpPr>
          <p:spPr>
            <a:xfrm>
              <a:off x="3366150" y="5280260"/>
              <a:ext cx="17644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trike="sngStrike" dirty="0" smtClean="0"/>
                <a:t>Isıl işlem öncesi</a:t>
              </a:r>
              <a:endParaRPr lang="tr-TR" strike="sngStrike" dirty="0"/>
            </a:p>
          </p:txBody>
        </p:sp>
        <p:sp>
          <p:nvSpPr>
            <p:cNvPr id="25" name="Metin kutusu 24"/>
            <p:cNvSpPr txBox="1"/>
            <p:nvPr/>
          </p:nvSpPr>
          <p:spPr>
            <a:xfrm>
              <a:off x="4310217" y="4838284"/>
              <a:ext cx="17644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trike="sngStrike" dirty="0" smtClean="0"/>
                <a:t>Isıl işlem sonrası</a:t>
              </a:r>
              <a:endParaRPr lang="tr-TR" strike="sngStrike" dirty="0"/>
            </a:p>
          </p:txBody>
        </p:sp>
        <p:cxnSp>
          <p:nvCxnSpPr>
            <p:cNvPr id="26" name="Düz Ok Bağlayıcısı 25"/>
            <p:cNvCxnSpPr/>
            <p:nvPr/>
          </p:nvCxnSpPr>
          <p:spPr>
            <a:xfrm>
              <a:off x="1011415" y="3589488"/>
              <a:ext cx="5664" cy="138497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Metin kutusu 28"/>
            <p:cNvSpPr txBox="1"/>
            <p:nvPr/>
          </p:nvSpPr>
          <p:spPr>
            <a:xfrm>
              <a:off x="1458471" y="6326728"/>
              <a:ext cx="17644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Tankta katım</a:t>
              </a:r>
              <a:endParaRPr lang="tr-TR" dirty="0"/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6910" y="6354652"/>
              <a:ext cx="17644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Hatta katım</a:t>
              </a:r>
              <a:endParaRPr lang="tr-TR" dirty="0"/>
            </a:p>
          </p:txBody>
        </p:sp>
        <p:cxnSp>
          <p:nvCxnSpPr>
            <p:cNvPr id="31" name="Düz Ok Bağlayıcısı 30"/>
            <p:cNvCxnSpPr/>
            <p:nvPr/>
          </p:nvCxnSpPr>
          <p:spPr>
            <a:xfrm flipH="1">
              <a:off x="578373" y="5982708"/>
              <a:ext cx="118731" cy="3719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Düz Ok Bağlayıcısı 32"/>
            <p:cNvCxnSpPr/>
            <p:nvPr/>
          </p:nvCxnSpPr>
          <p:spPr>
            <a:xfrm>
              <a:off x="1702690" y="6030580"/>
              <a:ext cx="189196" cy="2762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Düz Ok Bağlayıcısı 33"/>
            <p:cNvCxnSpPr/>
            <p:nvPr/>
          </p:nvCxnSpPr>
          <p:spPr>
            <a:xfrm flipH="1">
              <a:off x="1917501" y="2593543"/>
              <a:ext cx="600743" cy="1783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Metin kutusu 36"/>
            <p:cNvSpPr txBox="1"/>
            <p:nvPr/>
          </p:nvSpPr>
          <p:spPr>
            <a:xfrm>
              <a:off x="24333" y="1817928"/>
              <a:ext cx="17644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Marka</a:t>
              </a:r>
              <a:endParaRPr lang="tr-TR" dirty="0"/>
            </a:p>
          </p:txBody>
        </p:sp>
        <p:sp>
          <p:nvSpPr>
            <p:cNvPr id="38" name="Metin kutusu 37"/>
            <p:cNvSpPr txBox="1"/>
            <p:nvPr/>
          </p:nvSpPr>
          <p:spPr>
            <a:xfrm>
              <a:off x="1284085" y="1845852"/>
              <a:ext cx="831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Dozaj</a:t>
              </a:r>
              <a:endParaRPr lang="tr-TR" dirty="0"/>
            </a:p>
          </p:txBody>
        </p:sp>
        <p:cxnSp>
          <p:nvCxnSpPr>
            <p:cNvPr id="40" name="Düz Ok Bağlayıcısı 39"/>
            <p:cNvCxnSpPr/>
            <p:nvPr/>
          </p:nvCxnSpPr>
          <p:spPr>
            <a:xfrm flipH="1" flipV="1">
              <a:off x="434715" y="2121231"/>
              <a:ext cx="171947" cy="42805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Düz Ok Bağlayıcısı 41"/>
            <p:cNvCxnSpPr/>
            <p:nvPr/>
          </p:nvCxnSpPr>
          <p:spPr>
            <a:xfrm flipV="1">
              <a:off x="1232241" y="2180918"/>
              <a:ext cx="258017" cy="2675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Düz Ok Bağlayıcısı 43"/>
            <p:cNvCxnSpPr/>
            <p:nvPr/>
          </p:nvCxnSpPr>
          <p:spPr>
            <a:xfrm flipV="1">
              <a:off x="3656989" y="1494310"/>
              <a:ext cx="94598" cy="3257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Düz Ok Bağlayıcısı 47"/>
            <p:cNvCxnSpPr>
              <a:stCxn id="16" idx="3"/>
              <a:endCxn id="12" idx="5"/>
            </p:cNvCxnSpPr>
            <p:nvPr/>
          </p:nvCxnSpPr>
          <p:spPr>
            <a:xfrm flipH="1" flipV="1">
              <a:off x="2402849" y="1096233"/>
              <a:ext cx="736700" cy="20212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Düz Ok Bağlayıcısı 49"/>
            <p:cNvCxnSpPr>
              <a:stCxn id="16" idx="5"/>
              <a:endCxn id="10" idx="3"/>
            </p:cNvCxnSpPr>
            <p:nvPr/>
          </p:nvCxnSpPr>
          <p:spPr>
            <a:xfrm flipV="1">
              <a:off x="4543504" y="1096233"/>
              <a:ext cx="736702" cy="20212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Düz Ok Bağlayıcısı 50"/>
            <p:cNvCxnSpPr/>
            <p:nvPr/>
          </p:nvCxnSpPr>
          <p:spPr>
            <a:xfrm>
              <a:off x="6929960" y="472769"/>
              <a:ext cx="333520" cy="1486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Düz Ok Bağlayıcısı 51"/>
            <p:cNvCxnSpPr/>
            <p:nvPr/>
          </p:nvCxnSpPr>
          <p:spPr>
            <a:xfrm>
              <a:off x="6844702" y="960832"/>
              <a:ext cx="212204" cy="4054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Metin kutusu 52"/>
            <p:cNvSpPr txBox="1"/>
            <p:nvPr/>
          </p:nvSpPr>
          <p:spPr>
            <a:xfrm>
              <a:off x="6567081" y="1268772"/>
              <a:ext cx="17644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Enjeksiyon</a:t>
              </a:r>
              <a:endParaRPr lang="tr-TR" dirty="0"/>
            </a:p>
          </p:txBody>
        </p:sp>
        <p:sp>
          <p:nvSpPr>
            <p:cNvPr id="54" name="Metin kutusu 53"/>
            <p:cNvSpPr txBox="1"/>
            <p:nvPr/>
          </p:nvSpPr>
          <p:spPr>
            <a:xfrm>
              <a:off x="7307194" y="302971"/>
              <a:ext cx="17644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 smtClean="0"/>
                <a:t>İnfüzyon</a:t>
              </a:r>
              <a:endParaRPr lang="tr-TR" dirty="0"/>
            </a:p>
          </p:txBody>
        </p:sp>
        <p:sp>
          <p:nvSpPr>
            <p:cNvPr id="58" name="Metin kutusu 57"/>
            <p:cNvSpPr txBox="1"/>
            <p:nvPr/>
          </p:nvSpPr>
          <p:spPr>
            <a:xfrm>
              <a:off x="9779356" y="3053005"/>
              <a:ext cx="22348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trike="sngStrike" dirty="0" smtClean="0"/>
                <a:t>Antibiyotik kalıntısı</a:t>
              </a:r>
              <a:endParaRPr lang="tr-TR" strike="sngStrike" dirty="0"/>
            </a:p>
          </p:txBody>
        </p:sp>
        <p:sp>
          <p:nvSpPr>
            <p:cNvPr id="59" name="Metin kutusu 58"/>
            <p:cNvSpPr txBox="1"/>
            <p:nvPr/>
          </p:nvSpPr>
          <p:spPr>
            <a:xfrm>
              <a:off x="10896781" y="2159289"/>
              <a:ext cx="10242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trike="sngStrike" dirty="0" err="1" smtClean="0"/>
                <a:t>Mastitis</a:t>
              </a:r>
              <a:endParaRPr lang="tr-TR" strike="sngStrike" dirty="0"/>
            </a:p>
          </p:txBody>
        </p:sp>
        <p:sp>
          <p:nvSpPr>
            <p:cNvPr id="60" name="Metin kutusu 59"/>
            <p:cNvSpPr txBox="1"/>
            <p:nvPr/>
          </p:nvSpPr>
          <p:spPr>
            <a:xfrm>
              <a:off x="9562228" y="1087948"/>
              <a:ext cx="17644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trike="sngStrike" dirty="0" smtClean="0"/>
                <a:t>Bakteri yükü</a:t>
              </a:r>
              <a:endParaRPr lang="tr-TR" strike="sngStrike" dirty="0"/>
            </a:p>
          </p:txBody>
        </p:sp>
        <p:cxnSp>
          <p:nvCxnSpPr>
            <p:cNvPr id="61" name="Düz Ok Bağlayıcısı 60"/>
            <p:cNvCxnSpPr/>
            <p:nvPr/>
          </p:nvCxnSpPr>
          <p:spPr>
            <a:xfrm flipV="1">
              <a:off x="9618362" y="1430397"/>
              <a:ext cx="445933" cy="27626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Düz Ok Bağlayıcısı 62"/>
            <p:cNvCxnSpPr/>
            <p:nvPr/>
          </p:nvCxnSpPr>
          <p:spPr>
            <a:xfrm>
              <a:off x="10320326" y="2293563"/>
              <a:ext cx="474956" cy="5039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Düz Ok Bağlayıcısı 64"/>
            <p:cNvCxnSpPr/>
            <p:nvPr/>
          </p:nvCxnSpPr>
          <p:spPr>
            <a:xfrm>
              <a:off x="9928985" y="2682696"/>
              <a:ext cx="212204" cy="4054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Düz Ok Bağlayıcısı 65"/>
            <p:cNvCxnSpPr/>
            <p:nvPr/>
          </p:nvCxnSpPr>
          <p:spPr>
            <a:xfrm flipH="1">
              <a:off x="7232816" y="5428725"/>
              <a:ext cx="394072" cy="1800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Düz Ok Bağlayıcısı 67"/>
            <p:cNvCxnSpPr/>
            <p:nvPr/>
          </p:nvCxnSpPr>
          <p:spPr>
            <a:xfrm>
              <a:off x="9186384" y="5282277"/>
              <a:ext cx="654944" cy="32644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Metin kutusu 69"/>
            <p:cNvSpPr txBox="1"/>
            <p:nvPr/>
          </p:nvSpPr>
          <p:spPr>
            <a:xfrm>
              <a:off x="7230246" y="6608131"/>
              <a:ext cx="17644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trike="sngStrike" dirty="0" err="1" smtClean="0"/>
                <a:t>UV</a:t>
              </a:r>
              <a:r>
                <a:rPr lang="tr-TR" strike="sngStrike" dirty="0" smtClean="0"/>
                <a:t> ışınım</a:t>
              </a:r>
              <a:endParaRPr lang="tr-TR" strike="sngStrike" dirty="0"/>
            </a:p>
          </p:txBody>
        </p:sp>
        <p:sp>
          <p:nvSpPr>
            <p:cNvPr id="71" name="Metin kutusu 70"/>
            <p:cNvSpPr txBox="1"/>
            <p:nvPr/>
          </p:nvSpPr>
          <p:spPr>
            <a:xfrm>
              <a:off x="4900357" y="6539318"/>
              <a:ext cx="17644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 smtClean="0"/>
                <a:t>H2O2</a:t>
              </a:r>
              <a:r>
                <a:rPr lang="tr-TR" dirty="0" smtClean="0"/>
                <a:t> kalıntısı</a:t>
              </a:r>
              <a:endParaRPr lang="tr-TR" dirty="0"/>
            </a:p>
          </p:txBody>
        </p:sp>
        <p:cxnSp>
          <p:nvCxnSpPr>
            <p:cNvPr id="72" name="Düz Ok Bağlayıcısı 71"/>
            <p:cNvCxnSpPr/>
            <p:nvPr/>
          </p:nvCxnSpPr>
          <p:spPr>
            <a:xfrm flipH="1">
              <a:off x="5471821" y="6354652"/>
              <a:ext cx="325164" cy="1846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Düz Ok Bağlayıcısı 72"/>
            <p:cNvCxnSpPr/>
            <p:nvPr/>
          </p:nvCxnSpPr>
          <p:spPr>
            <a:xfrm>
              <a:off x="7474465" y="6311983"/>
              <a:ext cx="189196" cy="2762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Metin kutusu 54"/>
          <p:cNvSpPr txBox="1"/>
          <p:nvPr/>
        </p:nvSpPr>
        <p:spPr>
          <a:xfrm>
            <a:off x="6910" y="3794058"/>
            <a:ext cx="831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Saflık</a:t>
            </a:r>
            <a:endParaRPr lang="tr-TR" dirty="0"/>
          </a:p>
        </p:txBody>
      </p:sp>
      <p:cxnSp>
        <p:nvCxnSpPr>
          <p:cNvPr id="119" name="Düz Ok Bağlayıcısı 118"/>
          <p:cNvCxnSpPr>
            <a:endCxn id="55" idx="0"/>
          </p:cNvCxnSpPr>
          <p:nvPr/>
        </p:nvCxnSpPr>
        <p:spPr>
          <a:xfrm flipH="1">
            <a:off x="422786" y="3439624"/>
            <a:ext cx="49016" cy="3544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Yuvarlatılmış Dikdörtgen 22"/>
          <p:cNvSpPr/>
          <p:nvPr/>
        </p:nvSpPr>
        <p:spPr>
          <a:xfrm>
            <a:off x="211235" y="0"/>
            <a:ext cx="8423099" cy="1568528"/>
          </a:xfrm>
          <a:prstGeom prst="round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0" name="Yuvarlatılmış Dikdörtgen 119"/>
          <p:cNvSpPr/>
          <p:nvPr/>
        </p:nvSpPr>
        <p:spPr>
          <a:xfrm>
            <a:off x="-20637" y="1756885"/>
            <a:ext cx="2796074" cy="4997079"/>
          </a:xfrm>
          <a:prstGeom prst="round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6182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168</Words>
  <Application>Microsoft Office PowerPoint</Application>
  <PresentationFormat>Geniş ekran</PresentationFormat>
  <Paragraphs>87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Örnek  problem ve çözüm</vt:lpstr>
      <vt:lpstr>PowerPoint Sunusu</vt:lpstr>
      <vt:lpstr>Beyin fırtınası modeli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Örnek  problem ve çözüm</dc:title>
  <dc:creator>süt</dc:creator>
  <cp:lastModifiedBy>süt</cp:lastModifiedBy>
  <cp:revision>5</cp:revision>
  <dcterms:created xsi:type="dcterms:W3CDTF">2021-03-23T16:38:13Z</dcterms:created>
  <dcterms:modified xsi:type="dcterms:W3CDTF">2021-03-23T17:08:45Z</dcterms:modified>
</cp:coreProperties>
</file>