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73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58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45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19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56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18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43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99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50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84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96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Örnek  problem ve çözüm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6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394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Problem 1. </a:t>
            </a:r>
            <a:r>
              <a:rPr lang="tr-TR" dirty="0" smtClean="0"/>
              <a:t>Laktozsuz UHT sütlerde zaman-bağımlı renk koyulaşması 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Çözüm aracı</a:t>
            </a:r>
            <a:r>
              <a:rPr lang="tr-TR" dirty="0" smtClean="0"/>
              <a:t>. </a:t>
            </a:r>
            <a:r>
              <a:rPr lang="tr-TR" dirty="0" smtClean="0"/>
              <a:t>Beyin fırtınası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Katılımcılar</a:t>
            </a:r>
            <a:r>
              <a:rPr lang="tr-TR" dirty="0" smtClean="0"/>
              <a:t>. Üretim mühendisleri, </a:t>
            </a:r>
            <a:r>
              <a:rPr lang="tr-TR" dirty="0" smtClean="0"/>
              <a:t>kalite </a:t>
            </a:r>
            <a:r>
              <a:rPr lang="tr-TR" dirty="0" smtClean="0"/>
              <a:t>kontrol mühendisleri, </a:t>
            </a:r>
            <a:r>
              <a:rPr lang="tr-TR" dirty="0" smtClean="0"/>
              <a:t>AR-GE mühendisleri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04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Beyin fırtınası modeli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635617" y="2176530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UHT modeli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729730" y="269564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Ambalaj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4095482" y="2862133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Dolum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2569336" y="318410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İnfüzyon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6224789" y="3378558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Enjeksiyon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670220" y="4066238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İndirekt UHT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5859888" y="2053743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Direkt UHT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58462" y="3881572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UV</a:t>
            </a:r>
            <a:r>
              <a:rPr lang="tr-TR" dirty="0" smtClean="0"/>
              <a:t> ışınım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9062434" y="4443891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Oksijen varlığı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5531476" y="473466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Tetra</a:t>
            </a:r>
            <a:r>
              <a:rPr lang="tr-TR" dirty="0" smtClean="0"/>
              <a:t> Pak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101662" y="189074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Isıl işlem öncesi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9062434" y="1301606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Homojenizasyon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2929944" y="5711781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H2O2</a:t>
            </a:r>
            <a:r>
              <a:rPr lang="tr-TR" dirty="0" smtClean="0"/>
              <a:t> kalıntısı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4958367" y="623693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Tankta katım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225380" y="5219267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Hatta katım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6224789" y="1372837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Katım aşaması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8707191" y="345339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Marka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9589394" y="2176530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Dozaj</a:t>
            </a:r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7531994" y="580570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Isıl işlem sonrası</a:t>
            </a:r>
            <a:endParaRPr lang="tr-TR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5530403" y="2728543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Bakteri yükü</a:t>
            </a:r>
            <a:endParaRPr lang="tr-TR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6965324" y="4329921"/>
            <a:ext cx="209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Antibiyotik kalıntısı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4649273" y="392627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Mastitis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627845" y="291320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Proses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358462" y="174044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Enzim</a:t>
            </a:r>
            <a:endParaRPr lang="tr-TR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10206507" y="553608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İndirekt UHT</a:t>
            </a:r>
            <a:endParaRPr lang="tr-TR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633212" y="6057443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Süt kalitesi</a:t>
            </a:r>
            <a:endParaRPr lang="tr-TR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1886773" y="4923361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Saflık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3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84879" y="2343955"/>
            <a:ext cx="3013656" cy="1725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UHT Sütte Renk Değişimi</a:t>
            </a:r>
            <a:endParaRPr lang="tr-TR" dirty="0"/>
          </a:p>
        </p:txBody>
      </p:sp>
      <p:sp>
        <p:nvSpPr>
          <p:cNvPr id="5" name="Oval 4"/>
          <p:cNvSpPr/>
          <p:nvPr/>
        </p:nvSpPr>
        <p:spPr>
          <a:xfrm>
            <a:off x="2482684" y="1826355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8348395" y="1660073"/>
            <a:ext cx="1985493" cy="11333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1977576" y="3683745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Oval 7"/>
          <p:cNvSpPr/>
          <p:nvPr/>
        </p:nvSpPr>
        <p:spPr>
          <a:xfrm>
            <a:off x="24333" y="2434107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Oval 8"/>
          <p:cNvSpPr/>
          <p:nvPr/>
        </p:nvSpPr>
        <p:spPr>
          <a:xfrm>
            <a:off x="211235" y="4974465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Oval 9"/>
          <p:cNvSpPr/>
          <p:nvPr/>
        </p:nvSpPr>
        <p:spPr>
          <a:xfrm>
            <a:off x="4989437" y="128867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Oval 11"/>
          <p:cNvSpPr/>
          <p:nvPr/>
        </p:nvSpPr>
        <p:spPr>
          <a:xfrm>
            <a:off x="708125" y="128867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3" name="Oval 12"/>
          <p:cNvSpPr/>
          <p:nvPr/>
        </p:nvSpPr>
        <p:spPr>
          <a:xfrm>
            <a:off x="7196651" y="4407795"/>
            <a:ext cx="1985493" cy="1133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Oval 13"/>
          <p:cNvSpPr/>
          <p:nvPr/>
        </p:nvSpPr>
        <p:spPr>
          <a:xfrm>
            <a:off x="5613042" y="5493895"/>
            <a:ext cx="1985493" cy="1133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5" name="Oval 14"/>
          <p:cNvSpPr/>
          <p:nvPr/>
        </p:nvSpPr>
        <p:spPr>
          <a:xfrm>
            <a:off x="9341141" y="5590644"/>
            <a:ext cx="1985493" cy="1133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6" name="Oval 15"/>
          <p:cNvSpPr/>
          <p:nvPr/>
        </p:nvSpPr>
        <p:spPr>
          <a:xfrm>
            <a:off x="2848781" y="609874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18" name="Düz Ok Bağlayıcısı 17"/>
          <p:cNvCxnSpPr>
            <a:stCxn id="4" idx="2"/>
            <a:endCxn id="5" idx="5"/>
          </p:cNvCxnSpPr>
          <p:nvPr/>
        </p:nvCxnSpPr>
        <p:spPr>
          <a:xfrm flipH="1" flipV="1">
            <a:off x="4177408" y="2793721"/>
            <a:ext cx="407471" cy="413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V="1">
            <a:off x="7558690" y="2434107"/>
            <a:ext cx="876427" cy="507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>
            <a:off x="7018366" y="3794058"/>
            <a:ext cx="580169" cy="700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33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 74"/>
          <p:cNvGrpSpPr/>
          <p:nvPr/>
        </p:nvGrpSpPr>
        <p:grpSpPr>
          <a:xfrm>
            <a:off x="6910" y="128867"/>
            <a:ext cx="12007295" cy="6848596"/>
            <a:chOff x="6910" y="128867"/>
            <a:chExt cx="12007295" cy="6848596"/>
          </a:xfrm>
        </p:grpSpPr>
        <p:sp>
          <p:nvSpPr>
            <p:cNvPr id="4" name="Oval 3"/>
            <p:cNvSpPr/>
            <p:nvPr/>
          </p:nvSpPr>
          <p:spPr>
            <a:xfrm>
              <a:off x="4584879" y="2343955"/>
              <a:ext cx="3013656" cy="17257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UHT Sütte Renk Değişimi</a:t>
              </a:r>
              <a:endParaRPr lang="tr-TR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482684" y="1826355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Proses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8348395" y="1660073"/>
              <a:ext cx="1985493" cy="11333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Çiğ süt kalitesi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977576" y="3683745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Homojenizasyon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333" y="2434107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Enzim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1235" y="4974465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Katım aşaması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989437" y="128867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Direkt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08125" y="128867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İndirekt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257841" y="4407795"/>
              <a:ext cx="1985493" cy="11333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Ambalaj</a:t>
              </a:r>
              <a:endParaRPr lang="tr-TR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613042" y="5493895"/>
              <a:ext cx="1985493" cy="11333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Dolum</a:t>
              </a:r>
              <a:endParaRPr lang="tr-TR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9341141" y="5590644"/>
              <a:ext cx="1985493" cy="11333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err="1" smtClean="0"/>
                <a:t>TetraPak</a:t>
              </a:r>
              <a:endParaRPr lang="tr-TR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848780" y="330990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UHT modeli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Düz Ok Bağlayıcısı 17"/>
            <p:cNvCxnSpPr>
              <a:stCxn id="4" idx="2"/>
              <a:endCxn id="5" idx="5"/>
            </p:cNvCxnSpPr>
            <p:nvPr/>
          </p:nvCxnSpPr>
          <p:spPr>
            <a:xfrm flipH="1" flipV="1">
              <a:off x="4177408" y="2793721"/>
              <a:ext cx="407471" cy="413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Ok Bağlayıcısı 18"/>
            <p:cNvCxnSpPr/>
            <p:nvPr/>
          </p:nvCxnSpPr>
          <p:spPr>
            <a:xfrm flipV="1">
              <a:off x="7558690" y="2434107"/>
              <a:ext cx="876427" cy="5076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Ok Bağlayıcısı 21"/>
            <p:cNvCxnSpPr/>
            <p:nvPr/>
          </p:nvCxnSpPr>
          <p:spPr>
            <a:xfrm>
              <a:off x="7018366" y="3794058"/>
              <a:ext cx="580169" cy="7004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Düz Ok Bağlayıcısı 2"/>
            <p:cNvCxnSpPr>
              <a:stCxn id="5" idx="4"/>
              <a:endCxn id="7" idx="0"/>
            </p:cNvCxnSpPr>
            <p:nvPr/>
          </p:nvCxnSpPr>
          <p:spPr>
            <a:xfrm flipH="1">
              <a:off x="2970323" y="2959695"/>
              <a:ext cx="505108" cy="724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Ok Bağlayıcısı 19"/>
            <p:cNvCxnSpPr/>
            <p:nvPr/>
          </p:nvCxnSpPr>
          <p:spPr>
            <a:xfrm>
              <a:off x="3652331" y="4657183"/>
              <a:ext cx="189196" cy="27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Ok Bağlayıcısı 20"/>
            <p:cNvCxnSpPr/>
            <p:nvPr/>
          </p:nvCxnSpPr>
          <p:spPr>
            <a:xfrm>
              <a:off x="2802010" y="4793453"/>
              <a:ext cx="168312" cy="587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/>
            <p:cNvSpPr txBox="1"/>
            <p:nvPr/>
          </p:nvSpPr>
          <p:spPr>
            <a:xfrm>
              <a:off x="2375013" y="5356469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Isıl işlem öncesi</a:t>
              </a:r>
              <a:endParaRPr lang="tr-TR" dirty="0"/>
            </a:p>
          </p:txBody>
        </p:sp>
        <p:sp>
          <p:nvSpPr>
            <p:cNvPr id="25" name="Metin kutusu 24"/>
            <p:cNvSpPr txBox="1"/>
            <p:nvPr/>
          </p:nvSpPr>
          <p:spPr>
            <a:xfrm>
              <a:off x="3319080" y="4914493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Isıl işlem sonrası</a:t>
              </a:r>
              <a:endParaRPr lang="tr-TR" dirty="0"/>
            </a:p>
          </p:txBody>
        </p:sp>
        <p:cxnSp>
          <p:nvCxnSpPr>
            <p:cNvPr id="26" name="Düz Ok Bağlayıcısı 25"/>
            <p:cNvCxnSpPr>
              <a:endCxn id="9" idx="7"/>
            </p:cNvCxnSpPr>
            <p:nvPr/>
          </p:nvCxnSpPr>
          <p:spPr>
            <a:xfrm flipH="1">
              <a:off x="1905959" y="4612440"/>
              <a:ext cx="286574" cy="5279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Metin kutusu 28"/>
            <p:cNvSpPr txBox="1"/>
            <p:nvPr/>
          </p:nvSpPr>
          <p:spPr>
            <a:xfrm>
              <a:off x="1458471" y="6326728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Tankta katım</a:t>
              </a:r>
              <a:endParaRPr lang="tr-TR" dirty="0"/>
            </a:p>
          </p:txBody>
        </p:sp>
        <p:sp>
          <p:nvSpPr>
            <p:cNvPr id="30" name="Metin kutusu 29"/>
            <p:cNvSpPr txBox="1"/>
            <p:nvPr/>
          </p:nvSpPr>
          <p:spPr>
            <a:xfrm>
              <a:off x="6910" y="6354652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Hatta katım</a:t>
              </a:r>
              <a:endParaRPr lang="tr-TR" dirty="0"/>
            </a:p>
          </p:txBody>
        </p:sp>
        <p:cxnSp>
          <p:nvCxnSpPr>
            <p:cNvPr id="31" name="Düz Ok Bağlayıcısı 30"/>
            <p:cNvCxnSpPr/>
            <p:nvPr/>
          </p:nvCxnSpPr>
          <p:spPr>
            <a:xfrm flipH="1">
              <a:off x="578373" y="5982708"/>
              <a:ext cx="118731" cy="3719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Düz Ok Bağlayıcısı 32"/>
            <p:cNvCxnSpPr/>
            <p:nvPr/>
          </p:nvCxnSpPr>
          <p:spPr>
            <a:xfrm>
              <a:off x="1702690" y="6030580"/>
              <a:ext cx="189196" cy="27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Düz Ok Bağlayıcısı 33"/>
            <p:cNvCxnSpPr/>
            <p:nvPr/>
          </p:nvCxnSpPr>
          <p:spPr>
            <a:xfrm flipH="1">
              <a:off x="1917501" y="2593543"/>
              <a:ext cx="600743" cy="1783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Metin kutusu 36"/>
            <p:cNvSpPr txBox="1"/>
            <p:nvPr/>
          </p:nvSpPr>
          <p:spPr>
            <a:xfrm>
              <a:off x="24333" y="1817928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Marka</a:t>
              </a:r>
              <a:endParaRPr lang="tr-TR" dirty="0"/>
            </a:p>
          </p:txBody>
        </p:sp>
        <p:sp>
          <p:nvSpPr>
            <p:cNvPr id="38" name="Metin kutusu 37"/>
            <p:cNvSpPr txBox="1"/>
            <p:nvPr/>
          </p:nvSpPr>
          <p:spPr>
            <a:xfrm>
              <a:off x="1203981" y="1936564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Dozaj</a:t>
              </a:r>
              <a:endParaRPr lang="tr-TR" dirty="0"/>
            </a:p>
          </p:txBody>
        </p:sp>
        <p:cxnSp>
          <p:nvCxnSpPr>
            <p:cNvPr id="40" name="Düz Ok Bağlayıcısı 39"/>
            <p:cNvCxnSpPr/>
            <p:nvPr/>
          </p:nvCxnSpPr>
          <p:spPr>
            <a:xfrm flipH="1" flipV="1">
              <a:off x="434715" y="2121231"/>
              <a:ext cx="171947" cy="4280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Düz Ok Bağlayıcısı 41"/>
            <p:cNvCxnSpPr/>
            <p:nvPr/>
          </p:nvCxnSpPr>
          <p:spPr>
            <a:xfrm flipV="1">
              <a:off x="1232241" y="2180918"/>
              <a:ext cx="258017" cy="2675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Düz Ok Bağlayıcısı 43"/>
            <p:cNvCxnSpPr/>
            <p:nvPr/>
          </p:nvCxnSpPr>
          <p:spPr>
            <a:xfrm flipV="1">
              <a:off x="3656989" y="1494310"/>
              <a:ext cx="94598" cy="3257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Düz Ok Bağlayıcısı 47"/>
            <p:cNvCxnSpPr>
              <a:stCxn id="16" idx="3"/>
              <a:endCxn id="12" idx="5"/>
            </p:cNvCxnSpPr>
            <p:nvPr/>
          </p:nvCxnSpPr>
          <p:spPr>
            <a:xfrm flipH="1" flipV="1">
              <a:off x="2402849" y="1096233"/>
              <a:ext cx="736700" cy="2021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Düz Ok Bağlayıcısı 49"/>
            <p:cNvCxnSpPr>
              <a:stCxn id="16" idx="5"/>
              <a:endCxn id="10" idx="3"/>
            </p:cNvCxnSpPr>
            <p:nvPr/>
          </p:nvCxnSpPr>
          <p:spPr>
            <a:xfrm flipV="1">
              <a:off x="4543504" y="1096233"/>
              <a:ext cx="736702" cy="2021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Düz Ok Bağlayıcısı 50"/>
            <p:cNvCxnSpPr/>
            <p:nvPr/>
          </p:nvCxnSpPr>
          <p:spPr>
            <a:xfrm>
              <a:off x="6929960" y="472769"/>
              <a:ext cx="333520" cy="148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Düz Ok Bağlayıcısı 51"/>
            <p:cNvCxnSpPr/>
            <p:nvPr/>
          </p:nvCxnSpPr>
          <p:spPr>
            <a:xfrm>
              <a:off x="6844702" y="960832"/>
              <a:ext cx="212204" cy="405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Metin kutusu 52"/>
            <p:cNvSpPr txBox="1"/>
            <p:nvPr/>
          </p:nvSpPr>
          <p:spPr>
            <a:xfrm>
              <a:off x="6567081" y="1268772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Enjeksiyon</a:t>
              </a:r>
              <a:endParaRPr lang="tr-TR" dirty="0"/>
            </a:p>
          </p:txBody>
        </p:sp>
        <p:sp>
          <p:nvSpPr>
            <p:cNvPr id="54" name="Metin kutusu 53"/>
            <p:cNvSpPr txBox="1"/>
            <p:nvPr/>
          </p:nvSpPr>
          <p:spPr>
            <a:xfrm>
              <a:off x="7307194" y="302971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İnfüzyon</a:t>
              </a:r>
              <a:endParaRPr lang="tr-TR" dirty="0"/>
            </a:p>
          </p:txBody>
        </p:sp>
        <p:sp>
          <p:nvSpPr>
            <p:cNvPr id="58" name="Metin kutusu 57"/>
            <p:cNvSpPr txBox="1"/>
            <p:nvPr/>
          </p:nvSpPr>
          <p:spPr>
            <a:xfrm>
              <a:off x="9779356" y="3053005"/>
              <a:ext cx="223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Antibiyotik kalıntısı</a:t>
              </a:r>
              <a:endParaRPr lang="tr-TR" dirty="0"/>
            </a:p>
          </p:txBody>
        </p:sp>
        <p:sp>
          <p:nvSpPr>
            <p:cNvPr id="59" name="Metin kutusu 58"/>
            <p:cNvSpPr txBox="1"/>
            <p:nvPr/>
          </p:nvSpPr>
          <p:spPr>
            <a:xfrm>
              <a:off x="10896781" y="2159289"/>
              <a:ext cx="1024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Mastitis</a:t>
              </a:r>
              <a:endParaRPr lang="tr-TR" dirty="0"/>
            </a:p>
          </p:txBody>
        </p:sp>
        <p:sp>
          <p:nvSpPr>
            <p:cNvPr id="60" name="Metin kutusu 59"/>
            <p:cNvSpPr txBox="1"/>
            <p:nvPr/>
          </p:nvSpPr>
          <p:spPr>
            <a:xfrm>
              <a:off x="9562228" y="1087948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Bakteri yükü</a:t>
              </a:r>
              <a:endParaRPr lang="tr-TR" dirty="0"/>
            </a:p>
          </p:txBody>
        </p:sp>
        <p:cxnSp>
          <p:nvCxnSpPr>
            <p:cNvPr id="61" name="Düz Ok Bağlayıcısı 60"/>
            <p:cNvCxnSpPr/>
            <p:nvPr/>
          </p:nvCxnSpPr>
          <p:spPr>
            <a:xfrm flipV="1">
              <a:off x="9618362" y="1430397"/>
              <a:ext cx="445933" cy="2762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Düz Ok Bağlayıcısı 62"/>
            <p:cNvCxnSpPr/>
            <p:nvPr/>
          </p:nvCxnSpPr>
          <p:spPr>
            <a:xfrm>
              <a:off x="10320326" y="2293563"/>
              <a:ext cx="474956" cy="503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Düz Ok Bağlayıcısı 64"/>
            <p:cNvCxnSpPr/>
            <p:nvPr/>
          </p:nvCxnSpPr>
          <p:spPr>
            <a:xfrm>
              <a:off x="9928985" y="2682696"/>
              <a:ext cx="212204" cy="405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Düz Ok Bağlayıcısı 65"/>
            <p:cNvCxnSpPr/>
            <p:nvPr/>
          </p:nvCxnSpPr>
          <p:spPr>
            <a:xfrm flipH="1">
              <a:off x="7232816" y="5428725"/>
              <a:ext cx="394072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Düz Ok Bağlayıcısı 67"/>
            <p:cNvCxnSpPr/>
            <p:nvPr/>
          </p:nvCxnSpPr>
          <p:spPr>
            <a:xfrm>
              <a:off x="9186384" y="5282277"/>
              <a:ext cx="654944" cy="3264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Metin kutusu 69"/>
            <p:cNvSpPr txBox="1"/>
            <p:nvPr/>
          </p:nvSpPr>
          <p:spPr>
            <a:xfrm>
              <a:off x="7230246" y="6608131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UV</a:t>
              </a:r>
              <a:r>
                <a:rPr lang="tr-TR" dirty="0" smtClean="0"/>
                <a:t> ışınım</a:t>
              </a:r>
              <a:endParaRPr lang="tr-TR" dirty="0"/>
            </a:p>
          </p:txBody>
        </p:sp>
        <p:sp>
          <p:nvSpPr>
            <p:cNvPr id="71" name="Metin kutusu 70"/>
            <p:cNvSpPr txBox="1"/>
            <p:nvPr/>
          </p:nvSpPr>
          <p:spPr>
            <a:xfrm>
              <a:off x="4900357" y="6539318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H2O2</a:t>
              </a:r>
              <a:r>
                <a:rPr lang="tr-TR" dirty="0" smtClean="0"/>
                <a:t> kalıntısı</a:t>
              </a:r>
              <a:endParaRPr lang="tr-TR" dirty="0"/>
            </a:p>
          </p:txBody>
        </p:sp>
        <p:cxnSp>
          <p:nvCxnSpPr>
            <p:cNvPr id="72" name="Düz Ok Bağlayıcısı 71"/>
            <p:cNvCxnSpPr/>
            <p:nvPr/>
          </p:nvCxnSpPr>
          <p:spPr>
            <a:xfrm flipH="1">
              <a:off x="5471821" y="6354652"/>
              <a:ext cx="325164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Düz Ok Bağlayıcısı 72"/>
            <p:cNvCxnSpPr/>
            <p:nvPr/>
          </p:nvCxnSpPr>
          <p:spPr>
            <a:xfrm>
              <a:off x="7474465" y="6311983"/>
              <a:ext cx="189196" cy="27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453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 74"/>
          <p:cNvGrpSpPr/>
          <p:nvPr/>
        </p:nvGrpSpPr>
        <p:grpSpPr>
          <a:xfrm>
            <a:off x="6910" y="128867"/>
            <a:ext cx="12007295" cy="6848596"/>
            <a:chOff x="6910" y="128867"/>
            <a:chExt cx="12007295" cy="6848596"/>
          </a:xfrm>
        </p:grpSpPr>
        <p:sp>
          <p:nvSpPr>
            <p:cNvPr id="4" name="Oval 3"/>
            <p:cNvSpPr/>
            <p:nvPr/>
          </p:nvSpPr>
          <p:spPr>
            <a:xfrm>
              <a:off x="4584879" y="2343955"/>
              <a:ext cx="3013656" cy="17257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UHT Sütte Renk Değişimi</a:t>
              </a:r>
              <a:endParaRPr lang="tr-TR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482684" y="1826355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Proses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8348395" y="1660073"/>
              <a:ext cx="1985493" cy="11333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trike="sngStrike" dirty="0" smtClean="0">
                  <a:solidFill>
                    <a:schemeClr val="tx1"/>
                  </a:solidFill>
                </a:rPr>
                <a:t>Çiğ süt kalitesi</a:t>
              </a:r>
              <a:endParaRPr lang="tr-TR" strike="sngStrike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968713" y="3607536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strike="sngStrike" dirty="0" smtClean="0">
                  <a:solidFill>
                    <a:schemeClr val="tx1"/>
                  </a:solidFill>
                </a:rPr>
                <a:t>Homojenizasyon</a:t>
              </a:r>
              <a:endParaRPr lang="tr-TR" b="1" strike="sngStrike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333" y="2434107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Enzim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1235" y="4974465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Katım aşaması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989437" y="128867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Direkt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08125" y="128867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İndirekt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257841" y="4407795"/>
              <a:ext cx="1985493" cy="11333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Ambalaj</a:t>
              </a:r>
              <a:endParaRPr lang="tr-TR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613042" y="5493895"/>
              <a:ext cx="1985493" cy="11333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Dolum</a:t>
              </a:r>
              <a:endParaRPr lang="tr-TR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9341141" y="5590644"/>
              <a:ext cx="1985493" cy="11333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trike="sngStrike" dirty="0" err="1" smtClean="0"/>
                <a:t>TetraPak</a:t>
              </a:r>
              <a:endParaRPr lang="tr-TR" strike="sngStrike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848780" y="330990"/>
              <a:ext cx="1985493" cy="11333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UHT modeli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Düz Ok Bağlayıcısı 17"/>
            <p:cNvCxnSpPr>
              <a:stCxn id="4" idx="2"/>
              <a:endCxn id="5" idx="5"/>
            </p:cNvCxnSpPr>
            <p:nvPr/>
          </p:nvCxnSpPr>
          <p:spPr>
            <a:xfrm flipH="1" flipV="1">
              <a:off x="4177408" y="2793721"/>
              <a:ext cx="407471" cy="4131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Ok Bağlayıcısı 18"/>
            <p:cNvCxnSpPr/>
            <p:nvPr/>
          </p:nvCxnSpPr>
          <p:spPr>
            <a:xfrm flipV="1">
              <a:off x="7558690" y="2434107"/>
              <a:ext cx="876427" cy="5076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Ok Bağlayıcısı 21"/>
            <p:cNvCxnSpPr/>
            <p:nvPr/>
          </p:nvCxnSpPr>
          <p:spPr>
            <a:xfrm>
              <a:off x="7018366" y="3794058"/>
              <a:ext cx="580169" cy="7004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Düz Ok Bağlayıcısı 2"/>
            <p:cNvCxnSpPr>
              <a:stCxn id="5" idx="4"/>
              <a:endCxn id="7" idx="0"/>
            </p:cNvCxnSpPr>
            <p:nvPr/>
          </p:nvCxnSpPr>
          <p:spPr>
            <a:xfrm>
              <a:off x="3475431" y="2959695"/>
              <a:ext cx="486029" cy="6478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Ok Bağlayıcısı 19"/>
            <p:cNvCxnSpPr/>
            <p:nvPr/>
          </p:nvCxnSpPr>
          <p:spPr>
            <a:xfrm>
              <a:off x="4643468" y="4580974"/>
              <a:ext cx="189196" cy="27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Ok Bağlayıcısı 20"/>
            <p:cNvCxnSpPr/>
            <p:nvPr/>
          </p:nvCxnSpPr>
          <p:spPr>
            <a:xfrm>
              <a:off x="3793147" y="4717244"/>
              <a:ext cx="168312" cy="587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/>
            <p:cNvSpPr txBox="1"/>
            <p:nvPr/>
          </p:nvSpPr>
          <p:spPr>
            <a:xfrm>
              <a:off x="3366150" y="5280260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trike="sngStrike" dirty="0" smtClean="0"/>
                <a:t>Isıl işlem öncesi</a:t>
              </a:r>
              <a:endParaRPr lang="tr-TR" strike="sngStrike" dirty="0"/>
            </a:p>
          </p:txBody>
        </p:sp>
        <p:sp>
          <p:nvSpPr>
            <p:cNvPr id="25" name="Metin kutusu 24"/>
            <p:cNvSpPr txBox="1"/>
            <p:nvPr/>
          </p:nvSpPr>
          <p:spPr>
            <a:xfrm>
              <a:off x="4310217" y="4838284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trike="sngStrike" dirty="0" smtClean="0"/>
                <a:t>Isıl işlem sonrası</a:t>
              </a:r>
              <a:endParaRPr lang="tr-TR" strike="sngStrike" dirty="0"/>
            </a:p>
          </p:txBody>
        </p:sp>
        <p:cxnSp>
          <p:nvCxnSpPr>
            <p:cNvPr id="26" name="Düz Ok Bağlayıcısı 25"/>
            <p:cNvCxnSpPr/>
            <p:nvPr/>
          </p:nvCxnSpPr>
          <p:spPr>
            <a:xfrm>
              <a:off x="1011415" y="3589488"/>
              <a:ext cx="5664" cy="13849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Metin kutusu 28"/>
            <p:cNvSpPr txBox="1"/>
            <p:nvPr/>
          </p:nvSpPr>
          <p:spPr>
            <a:xfrm>
              <a:off x="1458471" y="6326728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Tankta katım</a:t>
              </a:r>
              <a:endParaRPr lang="tr-TR" dirty="0"/>
            </a:p>
          </p:txBody>
        </p:sp>
        <p:sp>
          <p:nvSpPr>
            <p:cNvPr id="30" name="Metin kutusu 29"/>
            <p:cNvSpPr txBox="1"/>
            <p:nvPr/>
          </p:nvSpPr>
          <p:spPr>
            <a:xfrm>
              <a:off x="6910" y="6354652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Hatta katım</a:t>
              </a:r>
              <a:endParaRPr lang="tr-TR" dirty="0"/>
            </a:p>
          </p:txBody>
        </p:sp>
        <p:cxnSp>
          <p:nvCxnSpPr>
            <p:cNvPr id="31" name="Düz Ok Bağlayıcısı 30"/>
            <p:cNvCxnSpPr/>
            <p:nvPr/>
          </p:nvCxnSpPr>
          <p:spPr>
            <a:xfrm flipH="1">
              <a:off x="578373" y="5982708"/>
              <a:ext cx="118731" cy="3719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Düz Ok Bağlayıcısı 32"/>
            <p:cNvCxnSpPr/>
            <p:nvPr/>
          </p:nvCxnSpPr>
          <p:spPr>
            <a:xfrm>
              <a:off x="1702690" y="6030580"/>
              <a:ext cx="189196" cy="27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Düz Ok Bağlayıcısı 33"/>
            <p:cNvCxnSpPr/>
            <p:nvPr/>
          </p:nvCxnSpPr>
          <p:spPr>
            <a:xfrm flipH="1">
              <a:off x="1917501" y="2593543"/>
              <a:ext cx="600743" cy="1783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Metin kutusu 36"/>
            <p:cNvSpPr txBox="1"/>
            <p:nvPr/>
          </p:nvSpPr>
          <p:spPr>
            <a:xfrm>
              <a:off x="24333" y="1817928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Marka</a:t>
              </a:r>
              <a:endParaRPr lang="tr-TR" dirty="0"/>
            </a:p>
          </p:txBody>
        </p:sp>
        <p:sp>
          <p:nvSpPr>
            <p:cNvPr id="38" name="Metin kutusu 37"/>
            <p:cNvSpPr txBox="1"/>
            <p:nvPr/>
          </p:nvSpPr>
          <p:spPr>
            <a:xfrm>
              <a:off x="1284085" y="1845852"/>
              <a:ext cx="831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Dozaj</a:t>
              </a:r>
              <a:endParaRPr lang="tr-TR" dirty="0"/>
            </a:p>
          </p:txBody>
        </p:sp>
        <p:cxnSp>
          <p:nvCxnSpPr>
            <p:cNvPr id="40" name="Düz Ok Bağlayıcısı 39"/>
            <p:cNvCxnSpPr/>
            <p:nvPr/>
          </p:nvCxnSpPr>
          <p:spPr>
            <a:xfrm flipH="1" flipV="1">
              <a:off x="434715" y="2121231"/>
              <a:ext cx="171947" cy="4280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Düz Ok Bağlayıcısı 41"/>
            <p:cNvCxnSpPr/>
            <p:nvPr/>
          </p:nvCxnSpPr>
          <p:spPr>
            <a:xfrm flipV="1">
              <a:off x="1232241" y="2180918"/>
              <a:ext cx="258017" cy="2675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Düz Ok Bağlayıcısı 43"/>
            <p:cNvCxnSpPr/>
            <p:nvPr/>
          </p:nvCxnSpPr>
          <p:spPr>
            <a:xfrm flipV="1">
              <a:off x="3656989" y="1494310"/>
              <a:ext cx="94598" cy="3257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Düz Ok Bağlayıcısı 47"/>
            <p:cNvCxnSpPr>
              <a:stCxn id="16" idx="3"/>
              <a:endCxn id="12" idx="5"/>
            </p:cNvCxnSpPr>
            <p:nvPr/>
          </p:nvCxnSpPr>
          <p:spPr>
            <a:xfrm flipH="1" flipV="1">
              <a:off x="2402849" y="1096233"/>
              <a:ext cx="736700" cy="2021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Düz Ok Bağlayıcısı 49"/>
            <p:cNvCxnSpPr>
              <a:stCxn id="16" idx="5"/>
              <a:endCxn id="10" idx="3"/>
            </p:cNvCxnSpPr>
            <p:nvPr/>
          </p:nvCxnSpPr>
          <p:spPr>
            <a:xfrm flipV="1">
              <a:off x="4543504" y="1096233"/>
              <a:ext cx="736702" cy="2021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Düz Ok Bağlayıcısı 50"/>
            <p:cNvCxnSpPr/>
            <p:nvPr/>
          </p:nvCxnSpPr>
          <p:spPr>
            <a:xfrm>
              <a:off x="6929960" y="472769"/>
              <a:ext cx="333520" cy="148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Düz Ok Bağlayıcısı 51"/>
            <p:cNvCxnSpPr/>
            <p:nvPr/>
          </p:nvCxnSpPr>
          <p:spPr>
            <a:xfrm>
              <a:off x="6844702" y="960832"/>
              <a:ext cx="212204" cy="405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Metin kutusu 52"/>
            <p:cNvSpPr txBox="1"/>
            <p:nvPr/>
          </p:nvSpPr>
          <p:spPr>
            <a:xfrm>
              <a:off x="6567081" y="1268772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Enjeksiyon</a:t>
              </a:r>
              <a:endParaRPr lang="tr-TR" dirty="0"/>
            </a:p>
          </p:txBody>
        </p:sp>
        <p:sp>
          <p:nvSpPr>
            <p:cNvPr id="54" name="Metin kutusu 53"/>
            <p:cNvSpPr txBox="1"/>
            <p:nvPr/>
          </p:nvSpPr>
          <p:spPr>
            <a:xfrm>
              <a:off x="7307194" y="302971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İnfüzyon</a:t>
              </a:r>
              <a:endParaRPr lang="tr-TR" dirty="0"/>
            </a:p>
          </p:txBody>
        </p:sp>
        <p:sp>
          <p:nvSpPr>
            <p:cNvPr id="58" name="Metin kutusu 57"/>
            <p:cNvSpPr txBox="1"/>
            <p:nvPr/>
          </p:nvSpPr>
          <p:spPr>
            <a:xfrm>
              <a:off x="9779356" y="3053005"/>
              <a:ext cx="223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trike="sngStrike" dirty="0" smtClean="0"/>
                <a:t>Antibiyotik kalıntısı</a:t>
              </a:r>
              <a:endParaRPr lang="tr-TR" strike="sngStrike" dirty="0"/>
            </a:p>
          </p:txBody>
        </p:sp>
        <p:sp>
          <p:nvSpPr>
            <p:cNvPr id="59" name="Metin kutusu 58"/>
            <p:cNvSpPr txBox="1"/>
            <p:nvPr/>
          </p:nvSpPr>
          <p:spPr>
            <a:xfrm>
              <a:off x="10896781" y="2159289"/>
              <a:ext cx="1024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trike="sngStrike" dirty="0" err="1" smtClean="0"/>
                <a:t>Mastitis</a:t>
              </a:r>
              <a:endParaRPr lang="tr-TR" strike="sngStrike" dirty="0"/>
            </a:p>
          </p:txBody>
        </p:sp>
        <p:sp>
          <p:nvSpPr>
            <p:cNvPr id="60" name="Metin kutusu 59"/>
            <p:cNvSpPr txBox="1"/>
            <p:nvPr/>
          </p:nvSpPr>
          <p:spPr>
            <a:xfrm>
              <a:off x="9562228" y="1087948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trike="sngStrike" dirty="0" smtClean="0"/>
                <a:t>Bakteri yükü</a:t>
              </a:r>
              <a:endParaRPr lang="tr-TR" strike="sngStrike" dirty="0"/>
            </a:p>
          </p:txBody>
        </p:sp>
        <p:cxnSp>
          <p:nvCxnSpPr>
            <p:cNvPr id="61" name="Düz Ok Bağlayıcısı 60"/>
            <p:cNvCxnSpPr/>
            <p:nvPr/>
          </p:nvCxnSpPr>
          <p:spPr>
            <a:xfrm flipV="1">
              <a:off x="9618362" y="1430397"/>
              <a:ext cx="445933" cy="2762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Düz Ok Bağlayıcısı 62"/>
            <p:cNvCxnSpPr/>
            <p:nvPr/>
          </p:nvCxnSpPr>
          <p:spPr>
            <a:xfrm>
              <a:off x="10320326" y="2293563"/>
              <a:ext cx="474956" cy="503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Düz Ok Bağlayıcısı 64"/>
            <p:cNvCxnSpPr/>
            <p:nvPr/>
          </p:nvCxnSpPr>
          <p:spPr>
            <a:xfrm>
              <a:off x="9928985" y="2682696"/>
              <a:ext cx="212204" cy="405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Düz Ok Bağlayıcısı 65"/>
            <p:cNvCxnSpPr/>
            <p:nvPr/>
          </p:nvCxnSpPr>
          <p:spPr>
            <a:xfrm flipH="1">
              <a:off x="7232816" y="5428725"/>
              <a:ext cx="394072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Düz Ok Bağlayıcısı 67"/>
            <p:cNvCxnSpPr/>
            <p:nvPr/>
          </p:nvCxnSpPr>
          <p:spPr>
            <a:xfrm>
              <a:off x="9186384" y="5282277"/>
              <a:ext cx="654944" cy="3264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Metin kutusu 69"/>
            <p:cNvSpPr txBox="1"/>
            <p:nvPr/>
          </p:nvSpPr>
          <p:spPr>
            <a:xfrm>
              <a:off x="7230246" y="6608131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trike="sngStrike" dirty="0" err="1" smtClean="0"/>
                <a:t>UV</a:t>
              </a:r>
              <a:r>
                <a:rPr lang="tr-TR" strike="sngStrike" dirty="0" smtClean="0"/>
                <a:t> ışınım</a:t>
              </a:r>
              <a:endParaRPr lang="tr-TR" strike="sngStrike" dirty="0"/>
            </a:p>
          </p:txBody>
        </p:sp>
        <p:sp>
          <p:nvSpPr>
            <p:cNvPr id="71" name="Metin kutusu 70"/>
            <p:cNvSpPr txBox="1"/>
            <p:nvPr/>
          </p:nvSpPr>
          <p:spPr>
            <a:xfrm>
              <a:off x="4900357" y="6539318"/>
              <a:ext cx="1764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H2O2</a:t>
              </a:r>
              <a:r>
                <a:rPr lang="tr-TR" dirty="0" smtClean="0"/>
                <a:t> kalıntısı</a:t>
              </a:r>
              <a:endParaRPr lang="tr-TR" dirty="0"/>
            </a:p>
          </p:txBody>
        </p:sp>
        <p:cxnSp>
          <p:nvCxnSpPr>
            <p:cNvPr id="72" name="Düz Ok Bağlayıcısı 71"/>
            <p:cNvCxnSpPr/>
            <p:nvPr/>
          </p:nvCxnSpPr>
          <p:spPr>
            <a:xfrm flipH="1">
              <a:off x="5471821" y="6354652"/>
              <a:ext cx="325164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Düz Ok Bağlayıcısı 72"/>
            <p:cNvCxnSpPr/>
            <p:nvPr/>
          </p:nvCxnSpPr>
          <p:spPr>
            <a:xfrm>
              <a:off x="7474465" y="6311983"/>
              <a:ext cx="189196" cy="27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Metin kutusu 54"/>
          <p:cNvSpPr txBox="1"/>
          <p:nvPr/>
        </p:nvSpPr>
        <p:spPr>
          <a:xfrm>
            <a:off x="6910" y="3794058"/>
            <a:ext cx="831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Saflık</a:t>
            </a:r>
            <a:endParaRPr lang="tr-TR" dirty="0"/>
          </a:p>
        </p:txBody>
      </p:sp>
      <p:cxnSp>
        <p:nvCxnSpPr>
          <p:cNvPr id="119" name="Düz Ok Bağlayıcısı 118"/>
          <p:cNvCxnSpPr>
            <a:endCxn id="55" idx="0"/>
          </p:cNvCxnSpPr>
          <p:nvPr/>
        </p:nvCxnSpPr>
        <p:spPr>
          <a:xfrm flipH="1">
            <a:off x="422786" y="3439624"/>
            <a:ext cx="49016" cy="354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Yuvarlatılmış Dikdörtgen 22"/>
          <p:cNvSpPr/>
          <p:nvPr/>
        </p:nvSpPr>
        <p:spPr>
          <a:xfrm>
            <a:off x="211235" y="0"/>
            <a:ext cx="8423099" cy="1568528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0" name="Yuvarlatılmış Dikdörtgen 119"/>
          <p:cNvSpPr/>
          <p:nvPr/>
        </p:nvSpPr>
        <p:spPr>
          <a:xfrm>
            <a:off x="-20637" y="1756885"/>
            <a:ext cx="2796074" cy="4997079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18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168</Words>
  <Application>Microsoft Office PowerPoint</Application>
  <PresentationFormat>Geniş ekran</PresentationFormat>
  <Paragraphs>87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Örnek  problem ve çözüm</vt:lpstr>
      <vt:lpstr>PowerPoint Sunusu</vt:lpstr>
      <vt:lpstr>Beyin fırtınası modeli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  problem ve çözüm</dc:title>
  <dc:creator>süt</dc:creator>
  <cp:lastModifiedBy>süt</cp:lastModifiedBy>
  <cp:revision>5</cp:revision>
  <dcterms:created xsi:type="dcterms:W3CDTF">2021-03-23T16:38:13Z</dcterms:created>
  <dcterms:modified xsi:type="dcterms:W3CDTF">2021-03-23T17:08:45Z</dcterms:modified>
</cp:coreProperties>
</file>