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63965-DC1C-423C-B83E-0FDC01CFE399}"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177DD4-367A-4DA2-8375-E0252EABC3A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24EF2E5-1C98-4E84-83CD-218AA28D443F}"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84BC1A6-DB68-46A5-B66C-D04EA73885BD}"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4686953-DA61-4BFC-9639-FE9552822646}"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CCD94AC-D28F-41F1-BA5D-B2498FBD8785}"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AD50D9B-1EE8-499D-896D-01620511DF18}"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B52CFE3-CB67-4AA7-83FE-3C146DC491C3}"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7C9B9FD-EA3E-40E2-A04B-00A3FF0C69BF}" type="datetime1">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9A97CAD-427B-4AF4-993C-3BB5324C273E}" type="datetime1">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010F26F-5523-4E20-ABB3-9F96C9D8A14A}" type="datetime1">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F22DAE5-247F-43CD-BD02-CB9CC162FE71}"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139A37B-6037-4768-95FE-34C743750122}"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B2B1C5-C708-4345-B58C-3CE0B6324CA7}"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5B80AB-49FF-4227-8CF6-AAD4DB6FD0E2}" type="datetime1">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2B1C5-C708-4345-B58C-3CE0B6324CA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28605"/>
            <a:ext cx="7772400" cy="928693"/>
          </a:xfrm>
        </p:spPr>
        <p:txBody>
          <a:bodyPr>
            <a:normAutofit fontScale="90000"/>
          </a:bodyPr>
          <a:lstStyle/>
          <a:p>
            <a:pPr algn="l"/>
            <a:r>
              <a:rPr lang="tr-TR" sz="2000" b="1" dirty="0">
                <a:latin typeface="Times New Roman" pitchFamily="18" charset="0"/>
                <a:cs typeface="Times New Roman" pitchFamily="18" charset="0"/>
              </a:rPr>
              <a:t>ÜNİTE: 3</a:t>
            </a:r>
            <a:r>
              <a:rPr lang="tr-TR" sz="2000" dirty="0">
                <a:latin typeface="Times New Roman" pitchFamily="18" charset="0"/>
                <a:cs typeface="Times New Roman" pitchFamily="18" charset="0"/>
              </a:rPr>
              <a:t/>
            </a:r>
            <a:br>
              <a:rPr lang="tr-TR" sz="2000" dirty="0">
                <a:latin typeface="Times New Roman" pitchFamily="18" charset="0"/>
                <a:cs typeface="Times New Roman" pitchFamily="18" charset="0"/>
              </a:rPr>
            </a:br>
            <a:r>
              <a:rPr lang="tr-TR" sz="2000" dirty="0">
                <a:latin typeface="Times New Roman" pitchFamily="18" charset="0"/>
                <a:cs typeface="Times New Roman" pitchFamily="18" charset="0"/>
              </a:rPr>
              <a:t> </a:t>
            </a:r>
            <a:br>
              <a:rPr lang="tr-TR" sz="2000" dirty="0">
                <a:latin typeface="Times New Roman" pitchFamily="18" charset="0"/>
                <a:cs typeface="Times New Roman" pitchFamily="18" charset="0"/>
              </a:rPr>
            </a:br>
            <a:r>
              <a:rPr lang="tr-TR" sz="2000" dirty="0" smtClean="0">
                <a:latin typeface="Times New Roman" pitchFamily="18" charset="0"/>
                <a:cs typeface="Times New Roman" pitchFamily="18" charset="0"/>
              </a:rPr>
              <a:t>                                          TÜRK </a:t>
            </a:r>
            <a:r>
              <a:rPr lang="tr-TR" sz="2000" dirty="0">
                <a:latin typeface="Times New Roman" pitchFamily="18" charset="0"/>
                <a:cs typeface="Times New Roman" pitchFamily="18" charset="0"/>
              </a:rPr>
              <a:t>DİN MÛSİKİSİ </a:t>
            </a:r>
            <a:r>
              <a:rPr lang="tr-TR" sz="2000" dirty="0" smtClean="0">
                <a:latin typeface="Times New Roman" pitchFamily="18" charset="0"/>
                <a:cs typeface="Times New Roman" pitchFamily="18" charset="0"/>
              </a:rPr>
              <a:t>TARİHİ</a:t>
            </a:r>
            <a:br>
              <a:rPr lang="tr-TR" sz="2000" dirty="0" smtClean="0">
                <a:latin typeface="Times New Roman" pitchFamily="18" charset="0"/>
                <a:cs typeface="Times New Roman" pitchFamily="18" charset="0"/>
              </a:rPr>
            </a:br>
            <a:endParaRPr lang="tr-TR" sz="2000" dirty="0">
              <a:latin typeface="Times New Roman" pitchFamily="18" charset="0"/>
              <a:cs typeface="Times New Roman" pitchFamily="18" charset="0"/>
            </a:endParaRPr>
          </a:p>
        </p:txBody>
      </p:sp>
      <p:sp>
        <p:nvSpPr>
          <p:cNvPr id="3" name="2 Alt Başlık"/>
          <p:cNvSpPr>
            <a:spLocks noGrp="1"/>
          </p:cNvSpPr>
          <p:nvPr>
            <p:ph type="subTitle" idx="1"/>
          </p:nvPr>
        </p:nvSpPr>
        <p:spPr>
          <a:xfrm>
            <a:off x="1214414" y="1357298"/>
            <a:ext cx="7000924" cy="4286280"/>
          </a:xfrm>
        </p:spPr>
        <p:txBody>
          <a:bodyPr>
            <a:normAutofit fontScale="85000" lnSpcReduction="10000"/>
          </a:bodyPr>
          <a:lstStyle/>
          <a:p>
            <a:pPr algn="just"/>
            <a:r>
              <a:rPr lang="tr-TR" dirty="0">
                <a:solidFill>
                  <a:schemeClr val="tx1"/>
                </a:solidFill>
                <a:latin typeface="Times New Roman" pitchFamily="18" charset="0"/>
                <a:cs typeface="Times New Roman" pitchFamily="18" charset="0"/>
              </a:rPr>
              <a:t>Türklerin İslâm’dan önceki günlük yaşantılarında iç içe oldukları müzik, onlar için dinî hayatın önemli bir </a:t>
            </a:r>
            <a:r>
              <a:rPr lang="tr-TR" dirty="0" smtClean="0">
                <a:solidFill>
                  <a:schemeClr val="tx1"/>
                </a:solidFill>
                <a:latin typeface="Times New Roman" pitchFamily="18" charset="0"/>
                <a:cs typeface="Times New Roman" pitchFamily="18" charset="0"/>
              </a:rPr>
              <a:t>unsuru, </a:t>
            </a:r>
            <a:r>
              <a:rPr lang="tr-TR" dirty="0">
                <a:solidFill>
                  <a:schemeClr val="tx1"/>
                </a:solidFill>
                <a:latin typeface="Times New Roman" pitchFamily="18" charset="0"/>
                <a:cs typeface="Times New Roman" pitchFamily="18" charset="0"/>
              </a:rPr>
              <a:t>sosyal yaşantının bir gereği, günlük yaşantılarının önemli bir bölümünü oluşturuyordu. Gerek idari, gerekse kişisel alanda </a:t>
            </a:r>
            <a:r>
              <a:rPr lang="tr-TR" dirty="0" err="1">
                <a:solidFill>
                  <a:schemeClr val="tx1"/>
                </a:solidFill>
                <a:latin typeface="Times New Roman" pitchFamily="18" charset="0"/>
                <a:cs typeface="Times New Roman" pitchFamily="18" charset="0"/>
              </a:rPr>
              <a:t>mûsiki</a:t>
            </a:r>
            <a:r>
              <a:rPr lang="tr-TR" dirty="0">
                <a:solidFill>
                  <a:schemeClr val="tx1"/>
                </a:solidFill>
                <a:latin typeface="Times New Roman" pitchFamily="18" charset="0"/>
                <a:cs typeface="Times New Roman" pitchFamily="18" charset="0"/>
              </a:rPr>
              <a:t> Türklerin hayatında olmazsa olmaz bir değere sahipti. Bu uygulama kadın erkek, genç yaşlı ayırımı yapılmadan günlük hayatta varlığını sürdürüyordu. Yapılan kazılarda, eski Türklerin sanatlarına, çalgılarına ve rakkaselerine ait resimler bu görüşlerimizi teyit etmektedir. </a:t>
            </a:r>
          </a:p>
          <a:p>
            <a:pPr algn="just"/>
            <a:endParaRPr lang="tr-TR" dirty="0"/>
          </a:p>
        </p:txBody>
      </p:sp>
      <p:sp>
        <p:nvSpPr>
          <p:cNvPr id="4" name="3 Slayt Numarası Yer Tutucusu"/>
          <p:cNvSpPr>
            <a:spLocks noGrp="1"/>
          </p:cNvSpPr>
          <p:nvPr>
            <p:ph type="sldNum" sz="quarter" idx="12"/>
          </p:nvPr>
        </p:nvSpPr>
        <p:spPr/>
        <p:txBody>
          <a:bodyPr/>
          <a:lstStyle/>
          <a:p>
            <a:fld id="{EAB2B1C5-C708-4345-B58C-3CE0B6324CA7}"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86210"/>
          </a:xfrm>
        </p:spPr>
        <p:txBody>
          <a:bodyPr>
            <a:normAutofit fontScale="90000"/>
          </a:bodyPr>
          <a:lstStyle/>
          <a:p>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Prof. Dr. Bayram AKDOĞAN</a:t>
            </a:r>
            <a:endParaRPr lang="tr-TR" sz="3200"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457200" y="1600201"/>
            <a:ext cx="8229600" cy="4493096"/>
          </a:xfrm>
        </p:spPr>
        <p:txBody>
          <a:bodyPr/>
          <a:lstStyle/>
          <a:p>
            <a:pPr>
              <a:buNone/>
            </a:pPr>
            <a:endParaRPr lang="tr-TR" dirty="0" smtClean="0"/>
          </a:p>
          <a:p>
            <a:pPr>
              <a:buNone/>
            </a:pPr>
            <a:endParaRPr lang="tr-TR" dirty="0" smtClean="0"/>
          </a:p>
          <a:p>
            <a:pPr>
              <a:buNone/>
            </a:pPr>
            <a:endParaRPr lang="tr-TR" dirty="0" smtClean="0"/>
          </a:p>
          <a:p>
            <a:pPr algn="ctr">
              <a:buNone/>
            </a:pPr>
            <a:endParaRPr lang="tr-TR" dirty="0"/>
          </a:p>
        </p:txBody>
      </p:sp>
      <p:sp>
        <p:nvSpPr>
          <p:cNvPr id="4" name="3 Slayt Numarası Yer Tutucusu"/>
          <p:cNvSpPr>
            <a:spLocks noGrp="1"/>
          </p:cNvSpPr>
          <p:nvPr>
            <p:ph type="sldNum" sz="quarter" idx="12"/>
          </p:nvPr>
        </p:nvSpPr>
        <p:spPr/>
        <p:txBody>
          <a:bodyPr/>
          <a:lstStyle/>
          <a:p>
            <a:fld id="{EAB2B1C5-C708-4345-B58C-3CE0B6324CA7}" type="slidenum">
              <a:rPr lang="tr-TR" smtClean="0"/>
              <a:pPr/>
              <a:t>10</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92500" lnSpcReduction="20000"/>
          </a:bodyPr>
          <a:lstStyle/>
          <a:p>
            <a:pPr algn="just"/>
            <a:r>
              <a:rPr lang="tr-TR" dirty="0">
                <a:latin typeface="Times New Roman" pitchFamily="18" charset="0"/>
                <a:cs typeface="Times New Roman" pitchFamily="18" charset="0"/>
              </a:rPr>
              <a:t>Türkler sadece bu sanatın icrasını yapmamışlar aynı zamanda bu sanatın ilmini kitap, belge ve dokümanla da ortaya koyarak sağlam temele oturtmuşlardır. Eski Yunan ve başka milletlerde gördükleri müziksel faaliyetleri göz önüne alarak, kendilerine özgü, millî sanat ve </a:t>
            </a:r>
            <a:r>
              <a:rPr lang="tr-TR" dirty="0" err="1">
                <a:latin typeface="Times New Roman" pitchFamily="18" charset="0"/>
                <a:cs typeface="Times New Roman" pitchFamily="18" charset="0"/>
              </a:rPr>
              <a:t>musikî</a:t>
            </a:r>
            <a:r>
              <a:rPr lang="tr-TR" dirty="0">
                <a:latin typeface="Times New Roman" pitchFamily="18" charset="0"/>
                <a:cs typeface="Times New Roman" pitchFamily="18" charset="0"/>
              </a:rPr>
              <a:t> anlayışlarına uygun eserler ortaya koymuşlardır. Her ne kadar değişik kabile ve boylar olarak ayrı ayrı yaşamışlarsa da millî sanat ve kültür anlayışları hiç değişmemiş, </a:t>
            </a:r>
            <a:r>
              <a:rPr lang="tr-TR" dirty="0" err="1">
                <a:latin typeface="Times New Roman" pitchFamily="18" charset="0"/>
                <a:cs typeface="Times New Roman" pitchFamily="18" charset="0"/>
              </a:rPr>
              <a:t>asâletine</a:t>
            </a:r>
            <a:r>
              <a:rPr lang="tr-TR" dirty="0">
                <a:latin typeface="Times New Roman" pitchFamily="18" charset="0"/>
                <a:cs typeface="Times New Roman" pitchFamily="18" charset="0"/>
              </a:rPr>
              <a:t> ve soyuna uygun varlıklarını sürdürmüşlerdir. Ayrıca günümüze kadar ulaşan ve her biri alanında bir harika olan onlarca orijinal kitap ve yüzlerce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eseri ortaya koymuşlardır.</a:t>
            </a:r>
          </a:p>
          <a:p>
            <a:endParaRPr lang="tr-TR" dirty="0"/>
          </a:p>
        </p:txBody>
      </p:sp>
      <p:sp>
        <p:nvSpPr>
          <p:cNvPr id="4" name="3 Slayt Numarası Yer Tutucusu"/>
          <p:cNvSpPr>
            <a:spLocks noGrp="1"/>
          </p:cNvSpPr>
          <p:nvPr>
            <p:ph type="sldNum" sz="quarter" idx="12"/>
          </p:nvPr>
        </p:nvSpPr>
        <p:spPr/>
        <p:txBody>
          <a:bodyPr/>
          <a:lstStyle/>
          <a:p>
            <a:fld id="{EAB2B1C5-C708-4345-B58C-3CE0B6324CA7}"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lnSpcReduction="20000"/>
          </a:bodyPr>
          <a:lstStyle/>
          <a:p>
            <a:pPr algn="just"/>
            <a:r>
              <a:rPr lang="tr-TR" dirty="0">
                <a:latin typeface="Times New Roman" pitchFamily="18" charset="0"/>
                <a:cs typeface="Times New Roman" pitchFamily="18" charset="0"/>
              </a:rPr>
              <a:t>Selçuklular zamanında bu sanattan daha geniş bir ortamda yararlanma yolları açılmış, bir takım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ile </a:t>
            </a:r>
            <a:r>
              <a:rPr lang="tr-TR" dirty="0" err="1">
                <a:latin typeface="Times New Roman" pitchFamily="18" charset="0"/>
                <a:cs typeface="Times New Roman" pitchFamily="18" charset="0"/>
              </a:rPr>
              <a:t>tedâvi</a:t>
            </a:r>
            <a:r>
              <a:rPr lang="tr-TR" dirty="0">
                <a:latin typeface="Times New Roman" pitchFamily="18" charset="0"/>
                <a:cs typeface="Times New Roman" pitchFamily="18" charset="0"/>
              </a:rPr>
              <a:t> ve rehabilitasyon merkezleri kurulmuştur. Bu sanatla uğraşanlara değer verilmiş ve yöneticiler tarafından destek sağlanmıştır. Aynı anlayış Osmanlılar döneminde çok daha güçlü olarak sürdürülmüş,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ve diğer sanatlarda ve ilimlerde </a:t>
            </a:r>
            <a:r>
              <a:rPr lang="tr-TR" dirty="0" err="1">
                <a:latin typeface="Times New Roman" pitchFamily="18" charset="0"/>
                <a:cs typeface="Times New Roman" pitchFamily="18" charset="0"/>
              </a:rPr>
              <a:t>temâyüz</a:t>
            </a:r>
            <a:r>
              <a:rPr lang="tr-TR" dirty="0">
                <a:latin typeface="Times New Roman" pitchFamily="18" charset="0"/>
                <a:cs typeface="Times New Roman" pitchFamily="18" charset="0"/>
              </a:rPr>
              <a:t> etmiş birçok sanatçı ve ilim adamı Anadolu’ya getirilmiştir. Bu sanat </a:t>
            </a:r>
            <a:r>
              <a:rPr lang="tr-TR" dirty="0" err="1">
                <a:latin typeface="Times New Roman" pitchFamily="18" charset="0"/>
                <a:cs typeface="Times New Roman" pitchFamily="18" charset="0"/>
              </a:rPr>
              <a:t>erbâbı</a:t>
            </a:r>
            <a:r>
              <a:rPr lang="tr-TR" dirty="0">
                <a:latin typeface="Times New Roman" pitchFamily="18" charset="0"/>
                <a:cs typeface="Times New Roman" pitchFamily="18" charset="0"/>
              </a:rPr>
              <a:t> kişilere sanatını ortaya koyacak ve insanımıza yararlı olacak kitaplar ve </a:t>
            </a:r>
            <a:r>
              <a:rPr lang="tr-TR" dirty="0" err="1">
                <a:latin typeface="Times New Roman" pitchFamily="18" charset="0"/>
                <a:cs typeface="Times New Roman" pitchFamily="18" charset="0"/>
              </a:rPr>
              <a:t>risâleler</a:t>
            </a:r>
            <a:r>
              <a:rPr lang="tr-TR" dirty="0">
                <a:latin typeface="Times New Roman" pitchFamily="18" charset="0"/>
                <a:cs typeface="Times New Roman" pitchFamily="18" charset="0"/>
              </a:rPr>
              <a:t> yazdırılmış ve bu faaliyetlerde görev alan kişiler emeğinin karşılığını bulmuş ve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alanında birçok sanatçı ve ilim adamının yetişmesine katkıda bulunmuşlardır.</a:t>
            </a:r>
          </a:p>
        </p:txBody>
      </p:sp>
      <p:sp>
        <p:nvSpPr>
          <p:cNvPr id="4" name="3 Slayt Numarası Yer Tutucusu"/>
          <p:cNvSpPr>
            <a:spLocks noGrp="1"/>
          </p:cNvSpPr>
          <p:nvPr>
            <p:ph type="sldNum" sz="quarter" idx="12"/>
          </p:nvPr>
        </p:nvSpPr>
        <p:spPr/>
        <p:txBody>
          <a:bodyPr/>
          <a:lstStyle/>
          <a:p>
            <a:fld id="{EAB2B1C5-C708-4345-B58C-3CE0B6324CA7}"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85000" lnSpcReduction="20000"/>
          </a:bodyPr>
          <a:lstStyle/>
          <a:p>
            <a:pPr algn="just"/>
            <a:r>
              <a:rPr lang="tr-TR" dirty="0">
                <a:latin typeface="Times New Roman" pitchFamily="18" charset="0"/>
                <a:cs typeface="Times New Roman" pitchFamily="18" charset="0"/>
              </a:rPr>
              <a:t>XIV, XV ve XVI. Yüzyıllar da birçok müzikolog ve müzisyen yetişmiş ve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en gözde eserleri bu dönemlerde ortaya konulmuştur. Fakat XVII. Yüzyılda bir durgunluk hareketinin görülmeye başlamıştır. Bu yüzden daha önce siyaset, askerlik ve ekonomik yönlerden üstün olan Türklük dünyasından Batı’ya akınlar ve tesirler olurken, bu kere bize o taraftan kültür ve sanat açısından etkiler olmaya başlamıştır. Yalnız, </a:t>
            </a:r>
            <a:r>
              <a:rPr lang="tr-TR" dirty="0" err="1">
                <a:latin typeface="Times New Roman" pitchFamily="18" charset="0"/>
                <a:cs typeface="Times New Roman" pitchFamily="18" charset="0"/>
              </a:rPr>
              <a:t>mûsikîde</a:t>
            </a:r>
            <a:r>
              <a:rPr lang="tr-TR" dirty="0">
                <a:latin typeface="Times New Roman" pitchFamily="18" charset="0"/>
                <a:cs typeface="Times New Roman" pitchFamily="18" charset="0"/>
              </a:rPr>
              <a:t> Batı’nın tesiri olmamıştır. Bunun sebebi de her iki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ayrı sistem ve esaslara dayanmış olması ve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bilhassa melodi açısından şaheserlere dayanması ve milletimizin bu güzellikteki eserlerle doyup taşması, bir başka şeye yer verdirmemiştir. Dahası var, Türk milletinin zevk anlayışı olarak, güzelliği karışık şeylerde değil, sadelikte aradığı bilinmektedir.</a:t>
            </a:r>
          </a:p>
          <a:p>
            <a:endParaRPr lang="tr-TR" dirty="0"/>
          </a:p>
        </p:txBody>
      </p:sp>
      <p:sp>
        <p:nvSpPr>
          <p:cNvPr id="4" name="3 Slayt Numarası Yer Tutucusu"/>
          <p:cNvSpPr>
            <a:spLocks noGrp="1"/>
          </p:cNvSpPr>
          <p:nvPr>
            <p:ph type="sldNum" sz="quarter" idx="12"/>
          </p:nvPr>
        </p:nvSpPr>
        <p:spPr/>
        <p:txBody>
          <a:bodyPr/>
          <a:lstStyle/>
          <a:p>
            <a:fld id="{EAB2B1C5-C708-4345-B58C-3CE0B6324CA7}"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85000" lnSpcReduction="10000"/>
          </a:bodyPr>
          <a:lstStyle/>
          <a:p>
            <a:pPr algn="just"/>
            <a:r>
              <a:rPr lang="tr-TR" dirty="0">
                <a:latin typeface="Times New Roman" pitchFamily="18" charset="0"/>
                <a:cs typeface="Times New Roman" pitchFamily="18" charset="0"/>
              </a:rPr>
              <a:t>XVIII. yüzyıla kadar çeşitli Türk topluluk ve idareleri altında varlığını ve ilerlemesini sürdüren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Batı’ya yönelişin başladığı bu yüzyılda varlığını aynen korumuştur. Bu yüzyılda, bir önceki yüzyılda başlayan durgunluğun, gerilemeye dönüştüğünü görüyoruz. Bu yüzden daha önce siyaset, askerlik ve ekonomik yönlerden üstün olan Türklük dünyasından Batı’ya akınlar ve tesirler olurken, bu kere bize o taraftan kültür ve sanat açısından etkiler olmaya başlamıştır. Yalnız, </a:t>
            </a:r>
            <a:r>
              <a:rPr lang="tr-TR" dirty="0" err="1">
                <a:latin typeface="Times New Roman" pitchFamily="18" charset="0"/>
                <a:cs typeface="Times New Roman" pitchFamily="18" charset="0"/>
              </a:rPr>
              <a:t>mûsikîde</a:t>
            </a:r>
            <a:r>
              <a:rPr lang="tr-TR" dirty="0">
                <a:latin typeface="Times New Roman" pitchFamily="18" charset="0"/>
                <a:cs typeface="Times New Roman" pitchFamily="18" charset="0"/>
              </a:rPr>
              <a:t> Batı’nın tesiri olmamıştır. Bunun sebebi de her iki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ayrı sistem ve esaslara dayanmış olması ve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bilhassa melodi açısından şaheserlere dayanması ve milletimizin bu güzellikteki eserlerle doyup taşması, bir başka şeye yer verdirmemiştir.</a:t>
            </a:r>
          </a:p>
          <a:p>
            <a:endParaRPr lang="tr-TR" dirty="0"/>
          </a:p>
        </p:txBody>
      </p:sp>
      <p:sp>
        <p:nvSpPr>
          <p:cNvPr id="4" name="3 Slayt Numarası Yer Tutucusu"/>
          <p:cNvSpPr>
            <a:spLocks noGrp="1"/>
          </p:cNvSpPr>
          <p:nvPr>
            <p:ph type="sldNum" sz="quarter" idx="12"/>
          </p:nvPr>
        </p:nvSpPr>
        <p:spPr/>
        <p:txBody>
          <a:bodyPr/>
          <a:lstStyle/>
          <a:p>
            <a:fld id="{EAB2B1C5-C708-4345-B58C-3CE0B6324CA7}"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0000" lnSpcReduction="20000"/>
          </a:bodyPr>
          <a:lstStyle/>
          <a:p>
            <a:pPr algn="just"/>
            <a:r>
              <a:rPr lang="tr-TR" dirty="0">
                <a:latin typeface="Times New Roman" pitchFamily="18" charset="0"/>
                <a:cs typeface="Times New Roman" pitchFamily="18" charset="0"/>
              </a:rPr>
              <a:t>XIX. yüzyılda Batı ise her yönüyle ileri gitmiştir. Bizim yenilgiden yenilgiye uğramamız üzerine, bu gerilemenin Batı tekniğinin üstünlüğünden ileri geldiği kabul edilerek, memleketimizde bu alanda bir şeyler yapılma yoluna gidilmiştir. XVIII. Asrın sonunda yaşamış bir hükümdar olan III. Selim, daha bu yüzyıldan başlayarak bir takım yenilikler yapmak yoluna gitmiş, Tophanede </a:t>
            </a:r>
            <a:r>
              <a:rPr lang="tr-TR" i="1" dirty="0" err="1">
                <a:latin typeface="Times New Roman" pitchFamily="18" charset="0"/>
                <a:cs typeface="Times New Roman" pitchFamily="18" charset="0"/>
              </a:rPr>
              <a:t>Mühendishâney</a:t>
            </a:r>
            <a:r>
              <a:rPr lang="tr-TR" i="1" dirty="0">
                <a:latin typeface="Times New Roman" pitchFamily="18" charset="0"/>
                <a:cs typeface="Times New Roman" pitchFamily="18" charset="0"/>
              </a:rPr>
              <a:t>-i Bahriye</a:t>
            </a:r>
            <a:r>
              <a:rPr lang="tr-TR" dirty="0">
                <a:latin typeface="Times New Roman" pitchFamily="18" charset="0"/>
                <a:cs typeface="Times New Roman" pitchFamily="18" charset="0"/>
              </a:rPr>
              <a:t> adı altında bir yüksek mektep açtırmış, </a:t>
            </a:r>
            <a:r>
              <a:rPr lang="tr-TR" i="1" dirty="0" err="1">
                <a:latin typeface="Times New Roman" pitchFamily="18" charset="0"/>
                <a:cs typeface="Times New Roman" pitchFamily="18" charset="0"/>
              </a:rPr>
              <a:t>Nizâm</a:t>
            </a:r>
            <a:r>
              <a:rPr lang="tr-TR" i="1" dirty="0">
                <a:latin typeface="Times New Roman" pitchFamily="18" charset="0"/>
                <a:cs typeface="Times New Roman" pitchFamily="18" charset="0"/>
              </a:rPr>
              <a:t>-ı </a:t>
            </a:r>
            <a:r>
              <a:rPr lang="tr-TR" i="1" dirty="0" err="1">
                <a:latin typeface="Times New Roman" pitchFamily="18" charset="0"/>
                <a:cs typeface="Times New Roman" pitchFamily="18" charset="0"/>
              </a:rPr>
              <a:t>Cedîd</a:t>
            </a:r>
            <a:r>
              <a:rPr lang="tr-TR" dirty="0">
                <a:latin typeface="Times New Roman" pitchFamily="18" charset="0"/>
                <a:cs typeface="Times New Roman" pitchFamily="18" charset="0"/>
              </a:rPr>
              <a:t> adı altında kıyafetine kadar başka yeni bir ordu kurdurmak yoluna gitmiştir. Bu başlangıçtan sonra 1826’da II. Mahmut zamanında Batı kültür ve medeniyetinin bizimkinin yerine konulacağı bir dönem başlamıştır. Bu, Batının her yönüyle üstünlük taşıması yüzünden oradan akım ve tesirler olması kanununun adeta tabii bir neticesi olmuştur. Bu durum her geçen zamanda bir başka kültür ve sanatın bizim toplumumuza girmesiyle yirminci yüzyılda da bütün hızıyla devam etmiştir. 1826’da II. Mahmut Yeniçeriliği kaldırmış, buna bağlı olarak </a:t>
            </a:r>
            <a:r>
              <a:rPr lang="tr-TR" i="1" dirty="0">
                <a:latin typeface="Times New Roman" pitchFamily="18" charset="0"/>
                <a:cs typeface="Times New Roman" pitchFamily="18" charset="0"/>
              </a:rPr>
              <a:t>Mehterhane</a:t>
            </a:r>
            <a:r>
              <a:rPr lang="tr-TR" dirty="0">
                <a:latin typeface="Times New Roman" pitchFamily="18" charset="0"/>
                <a:cs typeface="Times New Roman" pitchFamily="18" charset="0"/>
              </a:rPr>
              <a:t>’yi de kapatmış ve burada </a:t>
            </a:r>
            <a:r>
              <a:rPr lang="tr-TR" i="1" dirty="0">
                <a:latin typeface="Times New Roman" pitchFamily="18" charset="0"/>
                <a:cs typeface="Times New Roman" pitchFamily="18" charset="0"/>
              </a:rPr>
              <a:t>Mızıka-i </a:t>
            </a:r>
            <a:r>
              <a:rPr lang="tr-TR" i="1" dirty="0" err="1">
                <a:latin typeface="Times New Roman" pitchFamily="18" charset="0"/>
                <a:cs typeface="Times New Roman" pitchFamily="18" charset="0"/>
              </a:rPr>
              <a:t>Hümâyûn</a:t>
            </a:r>
            <a:r>
              <a:rPr lang="tr-TR" dirty="0">
                <a:latin typeface="Times New Roman" pitchFamily="18" charset="0"/>
                <a:cs typeface="Times New Roman" pitchFamily="18" charset="0"/>
              </a:rPr>
              <a:t> adı altında yalnızca Batı müziği üzerinde durulan bir kuruluşa imkân vererek Avrupa’dan İtalyan hocalar getirterek memleketimizde bir başka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sanatına yer verdirmiştir.</a:t>
            </a:r>
          </a:p>
          <a:p>
            <a:endParaRPr lang="tr-TR" dirty="0"/>
          </a:p>
        </p:txBody>
      </p:sp>
      <p:sp>
        <p:nvSpPr>
          <p:cNvPr id="4" name="3 Slayt Numarası Yer Tutucusu"/>
          <p:cNvSpPr>
            <a:spLocks noGrp="1"/>
          </p:cNvSpPr>
          <p:nvPr>
            <p:ph type="sldNum" sz="quarter" idx="12"/>
          </p:nvPr>
        </p:nvSpPr>
        <p:spPr/>
        <p:txBody>
          <a:bodyPr/>
          <a:lstStyle/>
          <a:p>
            <a:fld id="{EAB2B1C5-C708-4345-B58C-3CE0B6324CA7}"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0000" lnSpcReduction="20000"/>
          </a:bodyPr>
          <a:lstStyle/>
          <a:p>
            <a:pPr algn="just"/>
            <a:r>
              <a:rPr lang="tr-TR" dirty="0">
                <a:latin typeface="Times New Roman" pitchFamily="18" charset="0"/>
                <a:cs typeface="Times New Roman" pitchFamily="18" charset="0"/>
              </a:rPr>
              <a:t>Sultan Abdülmecit ve II. Abdülhamit Türk </a:t>
            </a:r>
            <a:r>
              <a:rPr lang="tr-TR" dirty="0" err="1">
                <a:latin typeface="Times New Roman" pitchFamily="18" charset="0"/>
                <a:cs typeface="Times New Roman" pitchFamily="18" charset="0"/>
              </a:rPr>
              <a:t>Mûsikîsine</a:t>
            </a:r>
            <a:r>
              <a:rPr lang="tr-TR" dirty="0">
                <a:latin typeface="Times New Roman" pitchFamily="18" charset="0"/>
                <a:cs typeface="Times New Roman" pitchFamily="18" charset="0"/>
              </a:rPr>
              <a:t> hiç yakınlık duymamış, onun yüzüstü kalması ve kendi kaderine terk edilmesine sebebiyet vermişlerdir. Bu yüzden geçen yüzyılda Batı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anlayışı içinde yetişen müzisyenler, o sanatın bilgi, teknik, metot ve espri tarafının asıl kendi millî sanatımıza alınması gerektiği anlayışı ile hareket etmekten uzak, Türk </a:t>
            </a:r>
            <a:r>
              <a:rPr lang="tr-TR" dirty="0" err="1">
                <a:latin typeface="Times New Roman" pitchFamily="18" charset="0"/>
                <a:cs typeface="Times New Roman" pitchFamily="18" charset="0"/>
              </a:rPr>
              <a:t>Mûsikîsine</a:t>
            </a:r>
            <a:r>
              <a:rPr lang="tr-TR" dirty="0">
                <a:latin typeface="Times New Roman" pitchFamily="18" charset="0"/>
                <a:cs typeface="Times New Roman" pitchFamily="18" charset="0"/>
              </a:rPr>
              <a:t> düşman olup bu işi günümüze kadar getirmişlerdir. Aslında sanat bazılarının anladığı gibi değildir. Sanat, bireyin bir faaliyeti olarak, toplum olaylarının dışında fakat içinde yaşadığı toplumdan asla ayrılmayacak kadar gerçek ve somut esaslara bağlı olarak gelişir. Sanatçı, içinde yaşadığı toplumun politik, ekonomik ve kültürel geleneklerinin etkilerinden kendisini sıyırarak, bütünüyle doğa ve toplum dışı kalamaz. Bu ilgisizliğe rağmen,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halkımızın gönlünde yaşaya gelmiş ve sanatsever devlet adamlarımızın, zenginlerimizin ilgisi ve korumacılığı ile varlığını sürdürmeye çalışmış ve bu arada bestekârlarımız ve yetişen icracılarımız bir şeyler ortaya koyabilmişlerdir. XX. Yüzyıla kadar bu durumda devam eden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için bir şeyler yapabilme gayreti belirmiş ve </a:t>
            </a:r>
            <a:r>
              <a:rPr lang="tr-TR" i="1" dirty="0" err="1">
                <a:latin typeface="Times New Roman" pitchFamily="18" charset="0"/>
                <a:cs typeface="Times New Roman" pitchFamily="18" charset="0"/>
              </a:rPr>
              <a:t>Dâru’l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Mûsikî</a:t>
            </a:r>
            <a:r>
              <a:rPr lang="tr-TR" i="1" dirty="0">
                <a:latin typeface="Times New Roman" pitchFamily="18" charset="0"/>
                <a:cs typeface="Times New Roman" pitchFamily="18" charset="0"/>
              </a:rPr>
              <a:t> Cemiyeti</a:t>
            </a:r>
            <a:r>
              <a:rPr lang="tr-TR" dirty="0">
                <a:latin typeface="Times New Roman" pitchFamily="18" charset="0"/>
                <a:cs typeface="Times New Roman" pitchFamily="18" charset="0"/>
              </a:rPr>
              <a:t> kurulmuştur.</a:t>
            </a:r>
          </a:p>
        </p:txBody>
      </p:sp>
      <p:sp>
        <p:nvSpPr>
          <p:cNvPr id="4" name="3 Slayt Numarası Yer Tutucusu"/>
          <p:cNvSpPr>
            <a:spLocks noGrp="1"/>
          </p:cNvSpPr>
          <p:nvPr>
            <p:ph type="sldNum" sz="quarter" idx="12"/>
          </p:nvPr>
        </p:nvSpPr>
        <p:spPr/>
        <p:txBody>
          <a:bodyPr/>
          <a:lstStyle/>
          <a:p>
            <a:fld id="{EAB2B1C5-C708-4345-B58C-3CE0B6324CA7}"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85000" lnSpcReduction="20000"/>
          </a:bodyPr>
          <a:lstStyle/>
          <a:p>
            <a:pPr algn="just"/>
            <a:r>
              <a:rPr lang="tr-TR" dirty="0" smtClean="0">
                <a:latin typeface="Times New Roman" pitchFamily="18" charset="0"/>
                <a:cs typeface="Times New Roman" pitchFamily="18" charset="0"/>
              </a:rPr>
              <a:t>       XX</a:t>
            </a:r>
            <a:r>
              <a:rPr lang="tr-TR" dirty="0">
                <a:latin typeface="Times New Roman" pitchFamily="18" charset="0"/>
                <a:cs typeface="Times New Roman" pitchFamily="18" charset="0"/>
              </a:rPr>
              <a:t>. yüzyılda geçen yüzyıldan gelen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başlangıçta ortada kaldığını görüyoruz. O, varlığını halkın gönlünde olarak ve kişilerin alâkasıyla sürdürmeye çalışmıştır. Bu duruma son verilmek üzere ilk defa 1914 yılında İstanbul’da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için </a:t>
            </a:r>
            <a:r>
              <a:rPr lang="tr-TR" i="1" dirty="0" err="1">
                <a:latin typeface="Times New Roman" pitchFamily="18" charset="0"/>
                <a:cs typeface="Times New Roman" pitchFamily="18" charset="0"/>
              </a:rPr>
              <a:t>Dâru’l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dirty="0">
                <a:latin typeface="Times New Roman" pitchFamily="18" charset="0"/>
                <a:cs typeface="Times New Roman" pitchFamily="18" charset="0"/>
              </a:rPr>
              <a:t> adı altında bir müessesenin açıldığını görüyoruz. Çok geçmeden </a:t>
            </a:r>
            <a:r>
              <a:rPr lang="tr-TR" i="1" dirty="0" err="1">
                <a:latin typeface="Times New Roman" pitchFamily="18" charset="0"/>
                <a:cs typeface="Times New Roman" pitchFamily="18" charset="0"/>
              </a:rPr>
              <a:t>Dâru’l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dirty="0" err="1">
                <a:latin typeface="Times New Roman" pitchFamily="18" charset="0"/>
                <a:cs typeface="Times New Roman" pitchFamily="18" charset="0"/>
              </a:rPr>
              <a:t>’a</a:t>
            </a:r>
            <a:r>
              <a:rPr lang="tr-TR" dirty="0">
                <a:latin typeface="Times New Roman" pitchFamily="18" charset="0"/>
                <a:cs typeface="Times New Roman" pitchFamily="18" charset="0"/>
              </a:rPr>
              <a:t> Batı müziği Bölümü ilâve edilmiştir. Bundan sonra ise asıl kuruluş gayesine aykırı olarak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Bölümü kaldırılmış ve sadece Batı Müziği Bölümünün devamına imkân verilmiştir. </a:t>
            </a:r>
          </a:p>
          <a:p>
            <a:pPr algn="just"/>
            <a:r>
              <a:rPr lang="tr-TR" dirty="0">
                <a:latin typeface="Times New Roman" pitchFamily="18" charset="0"/>
                <a:cs typeface="Times New Roman" pitchFamily="18" charset="0"/>
              </a:rPr>
              <a:t>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bu kaderi maalesef Cumhuriyet döneminde de uzun bir zaman devam etmiştir. Daha sonraları bu alanda gönlümüze su serpecek çalışmalar ve faaliyetler başlamış oldu. Ne yazık ki medeniyet adı altında Batı’nın kültür unsurları bizim unsurlarımızın yerine mal edilmeye çalışılmıştır. </a:t>
            </a:r>
          </a:p>
        </p:txBody>
      </p:sp>
      <p:sp>
        <p:nvSpPr>
          <p:cNvPr id="4" name="3 Slayt Numarası Yer Tutucusu"/>
          <p:cNvSpPr>
            <a:spLocks noGrp="1"/>
          </p:cNvSpPr>
          <p:nvPr>
            <p:ph type="sldNum" sz="quarter" idx="12"/>
          </p:nvPr>
        </p:nvSpPr>
        <p:spPr/>
        <p:txBody>
          <a:bodyPr/>
          <a:lstStyle/>
          <a:p>
            <a:fld id="{EAB2B1C5-C708-4345-B58C-3CE0B6324CA7}"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7500" lnSpcReduction="20000"/>
          </a:bodyPr>
          <a:lstStyle/>
          <a:p>
            <a:pPr algn="just"/>
            <a:r>
              <a:rPr lang="tr-TR" dirty="0">
                <a:latin typeface="Times New Roman" pitchFamily="18" charset="0"/>
                <a:cs typeface="Times New Roman" pitchFamily="18" charset="0"/>
              </a:rPr>
              <a:t>Burada millî değerlerimizi yabancılaştırma gayreti içinde olanların tarih boyunca neler yaptıkları herkes tarafından bilinmektedir. Bir sanatkâr şahsiyetini, bir medeniyet haysiyetini korumak istiyorsa, kendi estetik </a:t>
            </a:r>
            <a:r>
              <a:rPr lang="tr-TR" dirty="0" err="1">
                <a:latin typeface="Times New Roman" pitchFamily="18" charset="0"/>
                <a:cs typeface="Times New Roman" pitchFamily="18" charset="0"/>
              </a:rPr>
              <a:t>dehâsına</a:t>
            </a:r>
            <a:r>
              <a:rPr lang="tr-TR" dirty="0">
                <a:latin typeface="Times New Roman" pitchFamily="18" charset="0"/>
                <a:cs typeface="Times New Roman" pitchFamily="18" charset="0"/>
              </a:rPr>
              <a:t> yön veren telâkkileri mukaddes bir emanet gibi korumasını bilmelidir. Medeniyetlerin birbirlerinden ayrılmaları sanat anlayışlarıyla olur. Batı burada bir kültür emperyalizmi ile bize yapacağını yapmış ve Türk </a:t>
            </a:r>
            <a:r>
              <a:rPr lang="tr-TR" dirty="0" err="1">
                <a:latin typeface="Times New Roman" pitchFamily="18" charset="0"/>
                <a:cs typeface="Times New Roman" pitchFamily="18" charset="0"/>
              </a:rPr>
              <a:t>Musikîsi</a:t>
            </a:r>
            <a:r>
              <a:rPr lang="tr-TR" dirty="0">
                <a:latin typeface="Times New Roman" pitchFamily="18" charset="0"/>
                <a:cs typeface="Times New Roman" pitchFamily="18" charset="0"/>
              </a:rPr>
              <a:t> tam altmış yıl bir mektebe kavuşamamıştır. Şükür ki, günümüzde çeşitli illerimizde </a:t>
            </a:r>
            <a:r>
              <a:rPr lang="tr-TR" i="1" dirty="0">
                <a:latin typeface="Times New Roman" pitchFamily="18" charset="0"/>
                <a:cs typeface="Times New Roman" pitchFamily="18" charset="0"/>
              </a:rPr>
              <a:t>Türk Müziği Devlet Konservatuarları</a:t>
            </a:r>
            <a:r>
              <a:rPr lang="tr-TR" dirty="0">
                <a:latin typeface="Times New Roman" pitchFamily="18" charset="0"/>
                <a:cs typeface="Times New Roman" pitchFamily="18" charset="0"/>
              </a:rPr>
              <a:t> faaliyetlerini göstermekte ve bu alanda çok yetenekli gençlerimizi yetiştirmektedirler. Ancak şu anda konservatuarlarda görev yapan ve henüz akademik bir unvana sahip olmayan öğretim görevlilerinin akıbeti de bilinmemektedir. Temennimiz en kısa zamanda buralarda görev yapan arkadaşlarımızın görevlerine uygun </a:t>
            </a:r>
            <a:r>
              <a:rPr lang="tr-TR" dirty="0" err="1">
                <a:latin typeface="Times New Roman" pitchFamily="18" charset="0"/>
                <a:cs typeface="Times New Roman" pitchFamily="18" charset="0"/>
              </a:rPr>
              <a:t>unvânı</a:t>
            </a:r>
            <a:r>
              <a:rPr lang="tr-TR" dirty="0">
                <a:latin typeface="Times New Roman" pitchFamily="18" charset="0"/>
                <a:cs typeface="Times New Roman" pitchFamily="18" charset="0"/>
              </a:rPr>
              <a:t> alarak sıkıntılarının giderilmesi ve yönetimlerce onların zevkle çalışma ortamlarının oluşturulmasıdır. </a:t>
            </a:r>
          </a:p>
        </p:txBody>
      </p:sp>
      <p:sp>
        <p:nvSpPr>
          <p:cNvPr id="4" name="3 Slayt Numarası Yer Tutucusu"/>
          <p:cNvSpPr>
            <a:spLocks noGrp="1"/>
          </p:cNvSpPr>
          <p:nvPr>
            <p:ph type="sldNum" sz="quarter" idx="12"/>
          </p:nvPr>
        </p:nvSpPr>
        <p:spPr/>
        <p:txBody>
          <a:bodyPr/>
          <a:lstStyle/>
          <a:p>
            <a:fld id="{EAB2B1C5-C708-4345-B58C-3CE0B6324CA7}"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1080</Words>
  <Application>Microsoft Office PowerPoint</Application>
  <PresentationFormat>Ekran Gösterisi (4:3)</PresentationFormat>
  <Paragraphs>24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Ofis Teması</vt:lpstr>
      <vt:lpstr>ÜNİTE: 3                                             TÜRK DİN MÛSİKİSİ TARİHİ </vt:lpstr>
      <vt:lpstr>PowerPoint Sunusu</vt:lpstr>
      <vt:lpstr>PowerPoint Sunusu</vt:lpstr>
      <vt:lpstr>PowerPoint Sunusu</vt:lpstr>
      <vt:lpstr>PowerPoint Sunusu</vt:lpstr>
      <vt:lpstr>PowerPoint Sunusu</vt:lpstr>
      <vt:lpstr>PowerPoint Sunusu</vt:lpstr>
      <vt:lpstr>PowerPoint Sunusu</vt:lpstr>
      <vt:lpstr>PowerPoint Sunusu</vt:lpstr>
      <vt:lpstr>          Prof. Dr. Bayram AKDOĞAN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3                                             TÜRK DİN MÛSİKİSİ TARİHİ</dc:title>
  <dc:creator>OEM</dc:creator>
  <cp:lastModifiedBy>Windows Kullanıcısı</cp:lastModifiedBy>
  <cp:revision>12</cp:revision>
  <dcterms:created xsi:type="dcterms:W3CDTF">2015-02-18T13:52:29Z</dcterms:created>
  <dcterms:modified xsi:type="dcterms:W3CDTF">2018-01-29T09:18:37Z</dcterms:modified>
</cp:coreProperties>
</file>