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media/image1.jpeg" ContentType="image/jpeg"/>
  <Override PartName="/ppt/media/image2.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9144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5pPr>
    <a:lvl6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6pPr>
    <a:lvl7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7pPr>
    <a:lvl8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8pPr>
    <a:lvl9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b="def" i="def"/>
      <a:tcStyle>
        <a:tcBdr/>
        <a:fill>
          <a:solidFill>
            <a:srgbClr val="E8ECF4"/>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b="def" i="def"/>
      <a:tcStyle>
        <a:tcBdr/>
        <a:fill>
          <a:solidFill>
            <a:srgbClr val="EFF3E9"/>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b="def" i="def"/>
      <a:tcStyle>
        <a:tcBdr/>
        <a:fill>
          <a:solidFill>
            <a:srgbClr val="FDEE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31" name="Shape 31"/>
          <p:cNvSpPr/>
          <p:nvPr>
            <p:ph type="sldImg"/>
          </p:nvPr>
        </p:nvSpPr>
        <p:spPr>
          <a:xfrm>
            <a:off x="1143000" y="685800"/>
            <a:ext cx="4572000" cy="3429000"/>
          </a:xfrm>
          <a:prstGeom prst="rect">
            <a:avLst/>
          </a:prstGeom>
        </p:spPr>
        <p:txBody>
          <a:bodyPr/>
          <a:lstStyle/>
          <a:p>
            <a:pPr/>
          </a:p>
        </p:txBody>
      </p:sp>
      <p:sp>
        <p:nvSpPr>
          <p:cNvPr id="32" name="Shape 32"/>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spcBef>
        <a:spcPts val="400"/>
      </a:spcBef>
      <a:defRPr sz="1200">
        <a:latin typeface="+mj-lt"/>
        <a:ea typeface="+mj-ea"/>
        <a:cs typeface="+mj-cs"/>
        <a:sym typeface="Calibri"/>
      </a:defRPr>
    </a:lvl1pPr>
    <a:lvl2pPr indent="228600" latinLnBrk="0">
      <a:spcBef>
        <a:spcPts val="400"/>
      </a:spcBef>
      <a:defRPr sz="1200">
        <a:latin typeface="+mj-lt"/>
        <a:ea typeface="+mj-ea"/>
        <a:cs typeface="+mj-cs"/>
        <a:sym typeface="Calibri"/>
      </a:defRPr>
    </a:lvl2pPr>
    <a:lvl3pPr indent="457200" latinLnBrk="0">
      <a:spcBef>
        <a:spcPts val="400"/>
      </a:spcBef>
      <a:defRPr sz="1200">
        <a:latin typeface="+mj-lt"/>
        <a:ea typeface="+mj-ea"/>
        <a:cs typeface="+mj-cs"/>
        <a:sym typeface="Calibri"/>
      </a:defRPr>
    </a:lvl3pPr>
    <a:lvl4pPr indent="685800" latinLnBrk="0">
      <a:spcBef>
        <a:spcPts val="400"/>
      </a:spcBef>
      <a:defRPr sz="1200">
        <a:latin typeface="+mj-lt"/>
        <a:ea typeface="+mj-ea"/>
        <a:cs typeface="+mj-cs"/>
        <a:sym typeface="Calibri"/>
      </a:defRPr>
    </a:lvl4pPr>
    <a:lvl5pPr indent="914400" latinLnBrk="0">
      <a:spcBef>
        <a:spcPts val="400"/>
      </a:spcBef>
      <a:defRPr sz="1200">
        <a:latin typeface="+mj-lt"/>
        <a:ea typeface="+mj-ea"/>
        <a:cs typeface="+mj-cs"/>
        <a:sym typeface="Calibri"/>
      </a:defRPr>
    </a:lvl5pPr>
    <a:lvl6pPr indent="1143000" latinLnBrk="0">
      <a:spcBef>
        <a:spcPts val="400"/>
      </a:spcBef>
      <a:defRPr sz="1200">
        <a:latin typeface="+mj-lt"/>
        <a:ea typeface="+mj-ea"/>
        <a:cs typeface="+mj-cs"/>
        <a:sym typeface="Calibri"/>
      </a:defRPr>
    </a:lvl6pPr>
    <a:lvl7pPr indent="1371600" latinLnBrk="0">
      <a:spcBef>
        <a:spcPts val="400"/>
      </a:spcBef>
      <a:defRPr sz="1200">
        <a:latin typeface="+mj-lt"/>
        <a:ea typeface="+mj-ea"/>
        <a:cs typeface="+mj-cs"/>
        <a:sym typeface="Calibri"/>
      </a:defRPr>
    </a:lvl7pPr>
    <a:lvl8pPr indent="1600200" latinLnBrk="0">
      <a:spcBef>
        <a:spcPts val="400"/>
      </a:spcBef>
      <a:defRPr sz="1200">
        <a:latin typeface="+mj-lt"/>
        <a:ea typeface="+mj-ea"/>
        <a:cs typeface="+mj-cs"/>
        <a:sym typeface="Calibri"/>
      </a:defRPr>
    </a:lvl8pPr>
    <a:lvl9pPr indent="1828800" latinLnBrk="0">
      <a:spcBef>
        <a:spcPts val="400"/>
      </a:spcBef>
      <a:defRPr sz="1200">
        <a:latin typeface="+mj-lt"/>
        <a:ea typeface="+mj-ea"/>
        <a:cs typeface="+mj-cs"/>
        <a:sym typeface="Calibri"/>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efault">
    <p:spTree>
      <p:nvGrpSpPr>
        <p:cNvPr id="1" name=""/>
        <p:cNvGrpSpPr/>
        <p:nvPr/>
      </p:nvGrpSpPr>
      <p:grpSpPr>
        <a:xfrm>
          <a:off x="0" y="0"/>
          <a:ext cx="0" cy="0"/>
          <a:chOff x="0" y="0"/>
          <a:chExt cx="0" cy="0"/>
        </a:xfrm>
      </p:grpSpPr>
      <p:sp>
        <p:nvSpPr>
          <p:cNvPr id="11" name="Slayt Numarası"/>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efault">
    <p:spTree>
      <p:nvGrpSpPr>
        <p:cNvPr id="1" name=""/>
        <p:cNvGrpSpPr/>
        <p:nvPr/>
      </p:nvGrpSpPr>
      <p:grpSpPr>
        <a:xfrm>
          <a:off x="0" y="0"/>
          <a:ext cx="0" cy="0"/>
          <a:chOff x="0" y="0"/>
          <a:chExt cx="0" cy="0"/>
        </a:xfrm>
      </p:grpSpPr>
      <p:sp>
        <p:nvSpPr>
          <p:cNvPr id="18" name="Slayt Numarası"/>
          <p:cNvSpPr txBox="1"/>
          <p:nvPr>
            <p:ph type="sldNum" sz="quarter" idx="2"/>
          </p:nvPr>
        </p:nvSpPr>
        <p:spPr>
          <a:xfrm>
            <a:off x="8226563" y="6407467"/>
            <a:ext cx="258625" cy="269241"/>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efault">
    <p:spTree>
      <p:nvGrpSpPr>
        <p:cNvPr id="1" name=""/>
        <p:cNvGrpSpPr/>
        <p:nvPr/>
      </p:nvGrpSpPr>
      <p:grpSpPr>
        <a:xfrm>
          <a:off x="0" y="0"/>
          <a:ext cx="0" cy="0"/>
          <a:chOff x="0" y="0"/>
          <a:chExt cx="0" cy="0"/>
        </a:xfrm>
      </p:grpSpPr>
      <p:sp>
        <p:nvSpPr>
          <p:cNvPr id="25" name="Slayt Numarası"/>
          <p:cNvSpPr txBox="1"/>
          <p:nvPr>
            <p:ph type="sldNum" sz="quarter" idx="2"/>
          </p:nvPr>
        </p:nvSpPr>
        <p:spPr>
          <a:xfrm>
            <a:off x="8428176" y="6351905"/>
            <a:ext cx="258624" cy="26924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Başlık Metni"/>
          <p:cNvSpPr txBox="1"/>
          <p:nvPr>
            <p:ph type="title"/>
          </p:nvPr>
        </p:nvSpPr>
        <p:spPr>
          <a:xfrm>
            <a:off x="457200" y="92074"/>
            <a:ext cx="8229600" cy="1508127"/>
          </a:xfrm>
          <a:prstGeom prst="rect">
            <a:avLst/>
          </a:prstGeom>
          <a:ln w="12700">
            <a:miter lim="400000"/>
          </a:ln>
          <a:extLst>
            <a:ext uri="{C572A759-6A51-4108-AA02-DFA0A04FC94B}">
              <ma14:wrappingTextBoxFlag xmlns:ma14="http://schemas.microsoft.com/office/mac/drawingml/2011/main" val="1"/>
            </a:ext>
          </a:extLst>
        </p:spPr>
        <p:txBody>
          <a:bodyPr lIns="45719" rIns="45719" anchor="ctr"/>
          <a:lstStyle/>
          <a:p>
            <a:pPr/>
            <a:r>
              <a:t>Başlık Metni</a:t>
            </a:r>
          </a:p>
        </p:txBody>
      </p:sp>
      <p:sp>
        <p:nvSpPr>
          <p:cNvPr id="3" name="Gövde Düzeyi Bir…"/>
          <p:cNvSpPr txBox="1"/>
          <p:nvPr>
            <p:ph type="body" idx="1"/>
          </p:nvPr>
        </p:nvSpPr>
        <p:spPr>
          <a:xfrm>
            <a:off x="457200" y="1600200"/>
            <a:ext cx="8229600" cy="5257800"/>
          </a:xfrm>
          <a:prstGeom prst="rect">
            <a:avLst/>
          </a:prstGeom>
          <a:ln w="12700">
            <a:miter lim="400000"/>
          </a:ln>
          <a:extLst>
            <a:ext uri="{C572A759-6A51-4108-AA02-DFA0A04FC94B}">
              <ma14:wrappingTextBoxFlag xmlns:ma14="http://schemas.microsoft.com/office/mac/drawingml/2011/main" val="1"/>
            </a:ext>
          </a:extLst>
        </p:spPr>
        <p:txBody>
          <a:bodyPr lIns="45719" rIns="45719"/>
          <a:lstStyle/>
          <a:p>
            <a:pPr/>
            <a:r>
              <a:t>Gövde Düzeyi Bir</a:t>
            </a:r>
          </a:p>
          <a:p>
            <a:pPr lvl="1"/>
            <a:r>
              <a:t>Gövde Düzeyi İki</a:t>
            </a:r>
          </a:p>
          <a:p>
            <a:pPr lvl="2"/>
            <a:r>
              <a:t>Gövde Düzeyi Üç</a:t>
            </a:r>
          </a:p>
          <a:p>
            <a:pPr lvl="3"/>
            <a:r>
              <a:t>Gövde Düzeyi Dört</a:t>
            </a:r>
          </a:p>
          <a:p>
            <a:pPr lvl="4"/>
            <a:r>
              <a:t>Gövde Düzeyi Beş</a:t>
            </a:r>
          </a:p>
        </p:txBody>
      </p:sp>
      <p:sp>
        <p:nvSpPr>
          <p:cNvPr id="4" name="Slayt Numarası"/>
          <p:cNvSpPr txBox="1"/>
          <p:nvPr>
            <p:ph type="sldNum" sz="quarter" idx="2"/>
          </p:nvPr>
        </p:nvSpPr>
        <p:spPr>
          <a:xfrm>
            <a:off x="8428176" y="6404292"/>
            <a:ext cx="258624" cy="269241"/>
          </a:xfrm>
          <a:prstGeom prst="rect">
            <a:avLst/>
          </a:prstGeom>
          <a:ln w="12700">
            <a:miter lim="400000"/>
          </a:ln>
        </p:spPr>
        <p:txBody>
          <a:bodyPr wrap="none" lIns="45719" rIns="45719" anchor="ctr">
            <a:spAutoFit/>
          </a:bodyPr>
          <a:lstStyle>
            <a:lvl1pPr algn="r">
              <a:defRPr sz="1200">
                <a:solidFill>
                  <a:srgbClr val="898989"/>
                </a:solidFil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transition xmlns:p14="http://schemas.microsoft.com/office/powerpoint/2010/main" spd="med" advClick="1"/>
  <p:txStyles>
    <p:titleStyle>
      <a:lvl1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Calibri"/>
        </a:defRPr>
      </a:lvl1pPr>
      <a:lvl2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Calibri"/>
        </a:defRPr>
      </a:lvl2pPr>
      <a:lvl3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Calibri"/>
        </a:defRPr>
      </a:lvl3pPr>
      <a:lvl4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Calibri"/>
        </a:defRPr>
      </a:lvl4pPr>
      <a:lvl5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Calibri"/>
        </a:defRPr>
      </a:lvl5pPr>
      <a:lvl6pPr marL="0" marR="0" indent="45720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Calibri"/>
        </a:defRPr>
      </a:lvl6pPr>
      <a:lvl7pPr marL="0" marR="0" indent="91440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Calibri"/>
        </a:defRPr>
      </a:lvl7pPr>
      <a:lvl8pPr marL="0" marR="0" indent="137160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Calibri"/>
        </a:defRPr>
      </a:lvl8pPr>
      <a:lvl9pPr marL="0" marR="0" indent="182880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Calibri"/>
        </a:defRPr>
      </a:lvl9pPr>
    </p:titleStyle>
    <p:bodyStyle>
      <a:lvl1pPr marL="342900" marR="0" indent="-34290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j-lt"/>
          <a:ea typeface="+mj-ea"/>
          <a:cs typeface="+mj-cs"/>
          <a:sym typeface="Calibri"/>
        </a:defRPr>
      </a:lvl1pPr>
      <a:lvl2pPr marL="783771" marR="0" indent="-326571"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j-lt"/>
          <a:ea typeface="+mj-ea"/>
          <a:cs typeface="+mj-cs"/>
          <a:sym typeface="Calibri"/>
        </a:defRPr>
      </a:lvl2pPr>
      <a:lvl3pPr marL="1219200" marR="0" indent="-30480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j-lt"/>
          <a:ea typeface="+mj-ea"/>
          <a:cs typeface="+mj-cs"/>
          <a:sym typeface="Calibri"/>
        </a:defRPr>
      </a:lvl3pPr>
      <a:lvl4pPr marL="1737360" marR="0" indent="-36576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j-lt"/>
          <a:ea typeface="+mj-ea"/>
          <a:cs typeface="+mj-cs"/>
          <a:sym typeface="Calibri"/>
        </a:defRPr>
      </a:lvl4pPr>
      <a:lvl5pPr marL="2235200" marR="0" indent="-40640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j-lt"/>
          <a:ea typeface="+mj-ea"/>
          <a:cs typeface="+mj-cs"/>
          <a:sym typeface="Calibri"/>
        </a:defRPr>
      </a:lvl5pPr>
      <a:lvl6pPr marL="2692400" marR="0" indent="-40640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j-lt"/>
          <a:ea typeface="+mj-ea"/>
          <a:cs typeface="+mj-cs"/>
          <a:sym typeface="Calibri"/>
        </a:defRPr>
      </a:lvl6pPr>
      <a:lvl7pPr marL="3149600" marR="0" indent="-40640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j-lt"/>
          <a:ea typeface="+mj-ea"/>
          <a:cs typeface="+mj-cs"/>
          <a:sym typeface="Calibri"/>
        </a:defRPr>
      </a:lvl7pPr>
      <a:lvl8pPr marL="3606800" marR="0" indent="-40640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j-lt"/>
          <a:ea typeface="+mj-ea"/>
          <a:cs typeface="+mj-cs"/>
          <a:sym typeface="Calibri"/>
        </a:defRPr>
      </a:lvl8pPr>
      <a:lvl9pPr marL="4064000" marR="0" indent="-40640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j-lt"/>
          <a:ea typeface="+mj-ea"/>
          <a:cs typeface="+mj-cs"/>
          <a:sym typeface="Calibri"/>
        </a:defRPr>
      </a:lvl9pPr>
    </p:bodyStyle>
    <p:otherStyle>
      <a:lvl1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5pPr>
      <a:lvl6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6pPr>
      <a:lvl7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7pPr>
      <a:lvl8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8pPr>
      <a:lvl9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4.png"/></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5.png"/></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6.png"/></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7.png"/></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1.png"/></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2.png"/></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4" name="RADYOAKTİF BOZUNMA YOLUYLA RADYASYON ÜRETİMİ"/>
          <p:cNvSpPr txBox="1"/>
          <p:nvPr>
            <p:ph type="title" idx="4294967295"/>
          </p:nvPr>
        </p:nvSpPr>
        <p:spPr>
          <a:xfrm>
            <a:off x="250825" y="1196974"/>
            <a:ext cx="8642350" cy="3240089"/>
          </a:xfrm>
          <a:prstGeom prst="rect">
            <a:avLst/>
          </a:prstGeom>
        </p:spPr>
        <p:txBody>
          <a:bodyPr>
            <a:normAutofit fontScale="100000" lnSpcReduction="0"/>
          </a:bodyPr>
          <a:lstStyle/>
          <a:p>
            <a:pPr>
              <a:defRPr>
                <a:latin typeface="Tahoma Bold"/>
                <a:ea typeface="Tahoma Bold"/>
                <a:cs typeface="Tahoma Bold"/>
                <a:sym typeface="Tahoma Bold"/>
              </a:defRPr>
            </a:pPr>
            <a:r>
              <a:t>RADYOAKTİF BOZUNMA YOLUYLA RADYASYON ÜRETİMİ </a:t>
            </a:r>
            <a:br/>
          </a:p>
        </p:txBody>
      </p:sp>
      <p:sp>
        <p:nvSpPr>
          <p:cNvPr id="35" name="Düzenlemek için çift tıklayın"/>
          <p:cNvSpPr txBox="1"/>
          <p:nvPr>
            <p:ph type="body" sz="quarter" idx="4294967295"/>
          </p:nvPr>
        </p:nvSpPr>
        <p:spPr>
          <a:xfrm>
            <a:off x="684212" y="4508500"/>
            <a:ext cx="7777163" cy="1439863"/>
          </a:xfrm>
          <a:prstGeom prst="rect">
            <a:avLst/>
          </a:prstGeom>
        </p:spPr>
        <p:txBody>
          <a:bodyPr>
            <a:normAutofit fontScale="100000" lnSpcReduction="0"/>
          </a:bodyPr>
          <a:lstStyle/>
          <a:p>
            <a:pPr marL="0" indent="0" algn="ctr">
              <a:lnSpc>
                <a:spcPct val="80000"/>
              </a:lnSpc>
              <a:buSzTx/>
              <a:buNone/>
              <a:defRPr b="1" sz="2800">
                <a:solidFill>
                  <a:srgbClr val="898989"/>
                </a:solidFill>
                <a:latin typeface="Arial"/>
                <a:ea typeface="Arial"/>
                <a:cs typeface="Arial"/>
                <a:sym typeface="Arial"/>
              </a:defRPr>
            </a:pP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0" name="α - Alfa Bozunumu"/>
          <p:cNvSpPr txBox="1"/>
          <p:nvPr>
            <p:ph type="title" idx="4294967295"/>
          </p:nvPr>
        </p:nvSpPr>
        <p:spPr>
          <a:xfrm>
            <a:off x="685800" y="465137"/>
            <a:ext cx="7772400" cy="1431926"/>
          </a:xfrm>
          <a:prstGeom prst="rect">
            <a:avLst/>
          </a:prstGeom>
        </p:spPr>
        <p:txBody>
          <a:bodyPr>
            <a:normAutofit fontScale="100000" lnSpcReduction="0"/>
          </a:bodyPr>
          <a:lstStyle>
            <a:lvl1pPr>
              <a:defRPr sz="3600">
                <a:latin typeface="Tahoma Bold"/>
                <a:ea typeface="Tahoma Bold"/>
                <a:cs typeface="Tahoma Bold"/>
                <a:sym typeface="Tahoma Bold"/>
              </a:defRPr>
            </a:lvl1pPr>
          </a:lstStyle>
          <a:p>
            <a:pPr/>
            <a:r>
              <a:t>α - Alfa Bozunumu</a:t>
            </a:r>
          </a:p>
        </p:txBody>
      </p:sp>
      <p:sp>
        <p:nvSpPr>
          <p:cNvPr id="61" name="Özellikle ağır çekirdeklerde görülen bu bozunumda Helyum çekirdeği olarak da bilinen, 2 proton ve 2 nötrondan oluşan birbirine  sıkı bağlı bir parçacık (α) fırlatılır. Bunlar partiküller (tanecik) radyasyonlardır."/>
          <p:cNvSpPr txBox="1"/>
          <p:nvPr>
            <p:ph type="body" idx="4294967295"/>
          </p:nvPr>
        </p:nvSpPr>
        <p:spPr>
          <a:xfrm>
            <a:off x="250825" y="1600200"/>
            <a:ext cx="5689600" cy="4525963"/>
          </a:xfrm>
          <a:prstGeom prst="rect">
            <a:avLst/>
          </a:prstGeom>
        </p:spPr>
        <p:txBody>
          <a:bodyPr>
            <a:normAutofit fontScale="100000" lnSpcReduction="0"/>
          </a:bodyPr>
          <a:lstStyle/>
          <a:p>
            <a:pPr algn="just">
              <a:spcBef>
                <a:spcPts val="600"/>
              </a:spcBef>
              <a:buSzTx/>
              <a:buNone/>
              <a:defRPr sz="2800">
                <a:latin typeface="Tahoma"/>
                <a:ea typeface="Tahoma"/>
                <a:cs typeface="Tahoma"/>
                <a:sym typeface="Tahoma"/>
              </a:defRPr>
            </a:pPr>
            <a:r>
              <a:t>   Özellikle ağır çekirdeklerde görülen bu bozunumda Helyum çekirdeği olarak da bilinen, 2 proton ve 2 nötrondan oluşan birbirine  sıkı bağlı bir parçacık (α) fırlatılır. </a:t>
            </a:r>
            <a:r>
              <a:rPr>
                <a:solidFill>
                  <a:srgbClr val="FF0000"/>
                </a:solidFill>
              </a:rPr>
              <a:t>Bunlar partiküller (tanecik) radyasyonlardır.</a:t>
            </a:r>
          </a:p>
        </p:txBody>
      </p:sp>
      <p:pic>
        <p:nvPicPr>
          <p:cNvPr id="62" name="alphad_anim" descr="alphad_anim"/>
          <p:cNvPicPr>
            <a:picLocks noChangeAspect="1"/>
          </p:cNvPicPr>
          <p:nvPr/>
        </p:nvPicPr>
        <p:blipFill>
          <a:blip r:embed="rId2">
            <a:extLst/>
          </a:blip>
          <a:stretch>
            <a:fillRect/>
          </a:stretch>
        </p:blipFill>
        <p:spPr>
          <a:xfrm>
            <a:off x="6227762" y="1484312"/>
            <a:ext cx="2519363" cy="3889376"/>
          </a:xfrm>
          <a:prstGeom prst="rect">
            <a:avLst/>
          </a:prstGeom>
          <a:ln w="12700">
            <a:miter lim="400000"/>
          </a:ln>
        </p:spPr>
      </p:pic>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4" name="Alfa Parçacıkları"/>
          <p:cNvSpPr txBox="1"/>
          <p:nvPr>
            <p:ph type="title" idx="4294967295"/>
          </p:nvPr>
        </p:nvSpPr>
        <p:spPr>
          <a:xfrm>
            <a:off x="468312" y="188912"/>
            <a:ext cx="8229601" cy="1143001"/>
          </a:xfrm>
          <a:prstGeom prst="rect">
            <a:avLst/>
          </a:prstGeom>
        </p:spPr>
        <p:txBody>
          <a:bodyPr>
            <a:normAutofit fontScale="100000" lnSpcReduction="0"/>
          </a:bodyPr>
          <a:lstStyle>
            <a:lvl1pPr>
              <a:defRPr sz="4000">
                <a:latin typeface="Tahoma Bold"/>
                <a:ea typeface="Tahoma Bold"/>
                <a:cs typeface="Tahoma Bold"/>
                <a:sym typeface="Tahoma Bold"/>
              </a:defRPr>
            </a:lvl1pPr>
          </a:lstStyle>
          <a:p>
            <a:pPr/>
            <a:r>
              <a:t>Alfa Parçacıkları</a:t>
            </a:r>
          </a:p>
        </p:txBody>
      </p:sp>
      <p:sp>
        <p:nvSpPr>
          <p:cNvPr id="65" name="İki proton ve iki nötrondan oluşan helyum atomunun çekirdeği…"/>
          <p:cNvSpPr txBox="1"/>
          <p:nvPr>
            <p:ph type="body" idx="4294967295"/>
          </p:nvPr>
        </p:nvSpPr>
        <p:spPr>
          <a:xfrm>
            <a:off x="611187" y="765175"/>
            <a:ext cx="7920038" cy="4525963"/>
          </a:xfrm>
          <a:prstGeom prst="rect">
            <a:avLst/>
          </a:prstGeom>
        </p:spPr>
        <p:txBody>
          <a:bodyPr>
            <a:normAutofit fontScale="100000" lnSpcReduction="0"/>
          </a:bodyPr>
          <a:lstStyle/>
          <a:p>
            <a:pPr>
              <a:spcBef>
                <a:spcPts val="600"/>
              </a:spcBef>
              <a:buSzTx/>
              <a:buNone/>
              <a:defRPr b="1" sz="2800">
                <a:latin typeface="Arial"/>
                <a:ea typeface="Arial"/>
                <a:cs typeface="Arial"/>
                <a:sym typeface="Arial"/>
              </a:defRPr>
            </a:pPr>
          </a:p>
          <a:p>
            <a:pPr algn="just">
              <a:spcBef>
                <a:spcPts val="500"/>
              </a:spcBef>
              <a:buChar char="•"/>
              <a:defRPr sz="2400">
                <a:latin typeface="Tahoma"/>
                <a:ea typeface="Tahoma"/>
                <a:cs typeface="Tahoma"/>
                <a:sym typeface="Tahoma"/>
              </a:defRPr>
            </a:pPr>
            <a:r>
              <a:t>İki proton ve iki nötrondan oluşan helyum atomunun çekirdeği</a:t>
            </a:r>
          </a:p>
          <a:p>
            <a:pPr algn="just">
              <a:spcBef>
                <a:spcPts val="500"/>
              </a:spcBef>
              <a:buChar char="•"/>
              <a:defRPr sz="2400">
                <a:latin typeface="Tahoma"/>
                <a:ea typeface="Tahoma"/>
                <a:cs typeface="Tahoma"/>
                <a:sym typeface="Tahoma"/>
              </a:defRPr>
            </a:pPr>
            <a:r>
              <a:t>(+) yüklü ve kütleleri ağır</a:t>
            </a:r>
          </a:p>
          <a:p>
            <a:pPr algn="just">
              <a:spcBef>
                <a:spcPts val="500"/>
              </a:spcBef>
              <a:buChar char="•"/>
              <a:defRPr sz="2400">
                <a:latin typeface="Tahoma"/>
                <a:ea typeface="Tahoma"/>
                <a:cs typeface="Tahoma"/>
                <a:sym typeface="Tahoma"/>
              </a:defRPr>
            </a:pPr>
            <a:r>
              <a:t>Siklotronlarda hızlandırılabilirler</a:t>
            </a:r>
            <a:r>
              <a:t> </a:t>
            </a:r>
          </a:p>
          <a:p>
            <a:pPr algn="just">
              <a:spcBef>
                <a:spcPts val="500"/>
              </a:spcBef>
              <a:buChar char="•"/>
              <a:defRPr sz="2400">
                <a:latin typeface="Tahoma"/>
                <a:ea typeface="Tahoma"/>
                <a:cs typeface="Tahoma"/>
                <a:sym typeface="Tahoma"/>
              </a:defRPr>
            </a:pPr>
            <a:r>
              <a:t>Doğada uranyum ve radyum çekirdeklerinin parçalanması sırasında ortaya çıkar</a:t>
            </a:r>
          </a:p>
        </p:txBody>
      </p:sp>
      <p:pic>
        <p:nvPicPr>
          <p:cNvPr id="66" name="image006" descr="image006"/>
          <p:cNvPicPr>
            <a:picLocks noChangeAspect="1"/>
          </p:cNvPicPr>
          <p:nvPr/>
        </p:nvPicPr>
        <p:blipFill>
          <a:blip r:embed="rId2">
            <a:extLst/>
          </a:blip>
          <a:stretch>
            <a:fillRect/>
          </a:stretch>
        </p:blipFill>
        <p:spPr>
          <a:xfrm>
            <a:off x="2339975" y="3933825"/>
            <a:ext cx="4249738" cy="2514600"/>
          </a:xfrm>
          <a:prstGeom prst="rect">
            <a:avLst/>
          </a:prstGeom>
          <a:ln w="12700">
            <a:miter lim="400000"/>
          </a:ln>
        </p:spPr>
      </p:pic>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8" name="β - Beta Bozunumu"/>
          <p:cNvSpPr txBox="1"/>
          <p:nvPr/>
        </p:nvSpPr>
        <p:spPr>
          <a:xfrm>
            <a:off x="807719" y="138429"/>
            <a:ext cx="7680962" cy="637541"/>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lvl1pPr algn="ctr">
              <a:defRPr sz="3600">
                <a:latin typeface="Tahoma Bold"/>
                <a:ea typeface="Tahoma Bold"/>
                <a:cs typeface="Tahoma Bold"/>
                <a:sym typeface="Tahoma Bold"/>
              </a:defRPr>
            </a:lvl1pPr>
          </a:lstStyle>
          <a:p>
            <a:pPr/>
            <a:r>
              <a:t>β - Beta Bozunumu</a:t>
            </a:r>
          </a:p>
        </p:txBody>
      </p:sp>
      <p:sp>
        <p:nvSpPr>
          <p:cNvPr id="69" name="Çekirdek fazla proton veya nötronundan bir protonu nötrona veya nötronunu protona dönüştürerek kurtulabilir. Bu arada reaksiyonda yük korunum gereği çekirdekten bir elektron fırlatılır. Bunlar partiküller (tanecik) radyasyonlardır."/>
          <p:cNvSpPr txBox="1"/>
          <p:nvPr/>
        </p:nvSpPr>
        <p:spPr>
          <a:xfrm>
            <a:off x="579119" y="914400"/>
            <a:ext cx="7985762" cy="18313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342900" indent="-342900" algn="just">
              <a:lnSpc>
                <a:spcPct val="90000"/>
              </a:lnSpc>
              <a:spcBef>
                <a:spcPts val="500"/>
              </a:spcBef>
              <a:defRPr sz="2400">
                <a:effectLst>
                  <a:outerShdw sx="100000" sy="100000" kx="0" ky="0" algn="b" rotWithShape="0" blurRad="12700" dist="25400" dir="2700000">
                    <a:srgbClr val="DDDDDD"/>
                  </a:outerShdw>
                </a:effectLst>
                <a:latin typeface="Comic Sans MS"/>
                <a:ea typeface="Comic Sans MS"/>
                <a:cs typeface="Comic Sans MS"/>
                <a:sym typeface="Comic Sans MS"/>
              </a:defRPr>
            </a:pPr>
            <a:r>
              <a:t>	</a:t>
            </a:r>
            <a:r>
              <a:rPr>
                <a:latin typeface="Tahoma"/>
                <a:ea typeface="Tahoma"/>
                <a:cs typeface="Tahoma"/>
                <a:sym typeface="Tahoma"/>
              </a:rPr>
              <a:t>Çekirdek fazla proton veya nötronundan bir protonu nötrona veya nötronunu protona dönüştürerek kurtulabilir. Bu arada reaksiyonda yük korunum gereği çekirdekten bir elektron fırlatılır. </a:t>
            </a:r>
            <a:r>
              <a:rPr>
                <a:solidFill>
                  <a:srgbClr val="CC3300"/>
                </a:solidFill>
                <a:latin typeface="Tahoma"/>
                <a:ea typeface="Tahoma"/>
                <a:cs typeface="Tahoma"/>
                <a:sym typeface="Tahoma"/>
              </a:rPr>
              <a:t>Bunlar partiküller (tanecik) radyasyonlardır.</a:t>
            </a:r>
            <a:r>
              <a:rPr>
                <a:latin typeface="Tahoma"/>
                <a:ea typeface="Tahoma"/>
                <a:cs typeface="Tahoma"/>
                <a:sym typeface="Tahoma"/>
              </a:rPr>
              <a:t> </a:t>
            </a:r>
          </a:p>
        </p:txBody>
      </p:sp>
      <p:sp>
        <p:nvSpPr>
          <p:cNvPr id="70" name="β-   (negatron) bozunumu"/>
          <p:cNvSpPr txBox="1"/>
          <p:nvPr/>
        </p:nvSpPr>
        <p:spPr>
          <a:xfrm>
            <a:off x="5151119" y="2719387"/>
            <a:ext cx="2705409" cy="396241"/>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p>
            <a:pPr>
              <a:defRPr sz="2000">
                <a:solidFill>
                  <a:srgbClr val="FF0000"/>
                </a:solidFill>
              </a:defRPr>
            </a:pPr>
            <a:r>
              <a:t>β</a:t>
            </a:r>
            <a:r>
              <a:rPr baseline="30000"/>
              <a:t>-</a:t>
            </a:r>
            <a:r>
              <a:t>   (negatron) bozunumu</a:t>
            </a:r>
          </a:p>
        </p:txBody>
      </p:sp>
      <p:sp>
        <p:nvSpPr>
          <p:cNvPr id="71" name="β+ (pozitron)  bozunumu"/>
          <p:cNvSpPr txBox="1"/>
          <p:nvPr/>
        </p:nvSpPr>
        <p:spPr>
          <a:xfrm>
            <a:off x="5151119" y="4114800"/>
            <a:ext cx="2609167" cy="396240"/>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p>
            <a:pPr>
              <a:defRPr sz="2000">
                <a:solidFill>
                  <a:srgbClr val="FF0000"/>
                </a:solidFill>
              </a:defRPr>
            </a:pPr>
            <a:r>
              <a:t>β</a:t>
            </a:r>
            <a:r>
              <a:rPr baseline="30000"/>
              <a:t>+</a:t>
            </a:r>
            <a:r>
              <a:t> (pozitron)  bozunumu</a:t>
            </a:r>
          </a:p>
        </p:txBody>
      </p:sp>
      <p:sp>
        <p:nvSpPr>
          <p:cNvPr id="72" name="Çizgi"/>
          <p:cNvSpPr/>
          <p:nvPr/>
        </p:nvSpPr>
        <p:spPr>
          <a:xfrm>
            <a:off x="5715000" y="3581400"/>
            <a:ext cx="762001" cy="0"/>
          </a:xfrm>
          <a:prstGeom prst="line">
            <a:avLst/>
          </a:prstGeom>
          <a:ln>
            <a:solidFill>
              <a:srgbClr val="000000"/>
            </a:solidFill>
            <a:tailEnd type="triangle"/>
          </a:ln>
        </p:spPr>
        <p:txBody>
          <a:bodyPr lIns="45719" rIns="45719"/>
          <a:lstStyle/>
          <a:p>
            <a:pPr/>
          </a:p>
        </p:txBody>
      </p:sp>
      <p:sp>
        <p:nvSpPr>
          <p:cNvPr id="73" name="n"/>
          <p:cNvSpPr txBox="1"/>
          <p:nvPr/>
        </p:nvSpPr>
        <p:spPr>
          <a:xfrm>
            <a:off x="5151119" y="3352800"/>
            <a:ext cx="264281" cy="459740"/>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defRPr sz="2400"/>
            </a:lvl1pPr>
          </a:lstStyle>
          <a:p>
            <a:pPr/>
            <a:r>
              <a:t>n</a:t>
            </a:r>
          </a:p>
        </p:txBody>
      </p:sp>
      <p:sp>
        <p:nvSpPr>
          <p:cNvPr id="74" name="p + e-"/>
          <p:cNvSpPr txBox="1"/>
          <p:nvPr/>
        </p:nvSpPr>
        <p:spPr>
          <a:xfrm>
            <a:off x="6675119" y="3276600"/>
            <a:ext cx="836674" cy="459741"/>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p>
            <a:pPr>
              <a:defRPr sz="2400"/>
            </a:pPr>
            <a:r>
              <a:t> p + e</a:t>
            </a:r>
            <a:r>
              <a:rPr baseline="30000"/>
              <a:t>-</a:t>
            </a:r>
          </a:p>
        </p:txBody>
      </p:sp>
      <p:sp>
        <p:nvSpPr>
          <p:cNvPr id="75" name="p"/>
          <p:cNvSpPr txBox="1"/>
          <p:nvPr/>
        </p:nvSpPr>
        <p:spPr>
          <a:xfrm>
            <a:off x="5227319" y="4800600"/>
            <a:ext cx="264281" cy="459740"/>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defRPr sz="2400"/>
            </a:lvl1pPr>
          </a:lstStyle>
          <a:p>
            <a:pPr/>
            <a:r>
              <a:t>p</a:t>
            </a:r>
          </a:p>
        </p:txBody>
      </p:sp>
      <p:sp>
        <p:nvSpPr>
          <p:cNvPr id="76" name="Çizgi"/>
          <p:cNvSpPr/>
          <p:nvPr/>
        </p:nvSpPr>
        <p:spPr>
          <a:xfrm>
            <a:off x="5791200" y="5029200"/>
            <a:ext cx="685800" cy="0"/>
          </a:xfrm>
          <a:prstGeom prst="line">
            <a:avLst/>
          </a:prstGeom>
          <a:ln>
            <a:solidFill>
              <a:srgbClr val="000000"/>
            </a:solidFill>
            <a:tailEnd type="triangle"/>
          </a:ln>
        </p:spPr>
        <p:txBody>
          <a:bodyPr lIns="45719" rIns="45719"/>
          <a:lstStyle/>
          <a:p>
            <a:pPr/>
          </a:p>
        </p:txBody>
      </p:sp>
      <p:sp>
        <p:nvSpPr>
          <p:cNvPr id="77" name="n + e+"/>
          <p:cNvSpPr txBox="1"/>
          <p:nvPr/>
        </p:nvSpPr>
        <p:spPr>
          <a:xfrm>
            <a:off x="6735444" y="4765675"/>
            <a:ext cx="806759" cy="459741"/>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p>
            <a:pPr>
              <a:defRPr sz="2400"/>
            </a:pPr>
            <a:r>
              <a:t>n + e</a:t>
            </a:r>
            <a:r>
              <a:rPr baseline="30000"/>
              <a:t>+</a:t>
            </a:r>
          </a:p>
        </p:txBody>
      </p:sp>
      <p:pic>
        <p:nvPicPr>
          <p:cNvPr id="78" name="betad_anim" descr="betad_anim"/>
          <p:cNvPicPr>
            <a:picLocks noChangeAspect="1"/>
          </p:cNvPicPr>
          <p:nvPr/>
        </p:nvPicPr>
        <p:blipFill>
          <a:blip r:embed="rId2">
            <a:extLst/>
          </a:blip>
          <a:stretch>
            <a:fillRect/>
          </a:stretch>
        </p:blipFill>
        <p:spPr>
          <a:xfrm>
            <a:off x="1042987" y="2997200"/>
            <a:ext cx="3044826" cy="3484563"/>
          </a:xfrm>
          <a:prstGeom prst="rect">
            <a:avLst/>
          </a:prstGeom>
          <a:ln w="12700">
            <a:miter lim="400000"/>
          </a:ln>
        </p:spPr>
      </p:pic>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80" name="image.png" descr="image.png"/>
          <p:cNvPicPr>
            <a:picLocks noChangeAspect="1"/>
          </p:cNvPicPr>
          <p:nvPr/>
        </p:nvPicPr>
        <p:blipFill>
          <a:blip r:embed="rId2">
            <a:extLst/>
          </a:blip>
          <a:stretch>
            <a:fillRect/>
          </a:stretch>
        </p:blipFill>
        <p:spPr>
          <a:xfrm>
            <a:off x="468312" y="549275"/>
            <a:ext cx="7991476" cy="5543550"/>
          </a:xfrm>
          <a:prstGeom prst="rect">
            <a:avLst/>
          </a:prstGeom>
          <a:ln w="12700">
            <a:miter lim="400000"/>
          </a:ln>
        </p:spPr>
      </p:pic>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82" name="γ - Gamma Bozunumu"/>
          <p:cNvSpPr txBox="1"/>
          <p:nvPr/>
        </p:nvSpPr>
        <p:spPr>
          <a:xfrm>
            <a:off x="729932" y="430529"/>
            <a:ext cx="7680961" cy="548641"/>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lvl1pPr algn="ctr">
              <a:defRPr sz="3000">
                <a:latin typeface="Tahoma"/>
                <a:ea typeface="Tahoma"/>
                <a:cs typeface="Tahoma"/>
                <a:sym typeface="Tahoma"/>
              </a:defRPr>
            </a:lvl1pPr>
          </a:lstStyle>
          <a:p>
            <a:pPr/>
            <a:r>
              <a:t>γ - Gamma Bozunumu</a:t>
            </a:r>
          </a:p>
        </p:txBody>
      </p:sp>
      <p:sp>
        <p:nvSpPr>
          <p:cNvPr id="83" name="Alfa ve beta bozunumlarının birçoğunda, ürün çekirdek enerji açısından uyarılmış durumda kalır. Ürün çekirdek bu uyarılmış durumdan kurtulmak amacıyla gamma fotonu yayınlar ve  enerji bakımından temel seviyeye (sıfır enerji seviyesi) iner.     Gamma ışın"/>
          <p:cNvSpPr txBox="1"/>
          <p:nvPr/>
        </p:nvSpPr>
        <p:spPr>
          <a:xfrm>
            <a:off x="225107" y="1268412"/>
            <a:ext cx="5669599" cy="4234943"/>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342900" indent="-342900" algn="just">
              <a:lnSpc>
                <a:spcPct val="110000"/>
              </a:lnSpc>
              <a:spcBef>
                <a:spcPts val="500"/>
              </a:spcBef>
              <a:defRPr sz="2400">
                <a:effectLst>
                  <a:outerShdw sx="100000" sy="100000" kx="0" ky="0" algn="b" rotWithShape="0" blurRad="12700" dist="25400" dir="2700000">
                    <a:srgbClr val="DDDDDD"/>
                  </a:outerShdw>
                </a:effectLst>
                <a:latin typeface="Comic Sans MS"/>
                <a:ea typeface="Comic Sans MS"/>
                <a:cs typeface="Comic Sans MS"/>
                <a:sym typeface="Comic Sans MS"/>
              </a:defRPr>
            </a:pPr>
            <a:r>
              <a:t>	</a:t>
            </a:r>
            <a:r>
              <a:rPr>
                <a:latin typeface="Tahoma"/>
                <a:ea typeface="Tahoma"/>
                <a:cs typeface="Tahoma"/>
                <a:sym typeface="Tahoma"/>
              </a:rPr>
              <a:t>Alfa ve beta bozunumlarının birçoğunda, ürün çekirdek enerji açısından uyarılmış durumda kalır. Ürün çekirdek bu uyarılmış durumdan kurtulmak amacıyla gamma fotonu yayınlar ve  enerji bakımından temel seviyeye (sıfır enerji seviyesi) iner.     </a:t>
            </a:r>
            <a:r>
              <a:rPr>
                <a:solidFill>
                  <a:srgbClr val="CC3300"/>
                </a:solidFill>
                <a:latin typeface="Tahoma"/>
                <a:ea typeface="Tahoma"/>
                <a:cs typeface="Tahoma"/>
                <a:sym typeface="Tahoma"/>
              </a:rPr>
              <a:t>Gamma ışınları  elektromanyetik radyasyonlardır.</a:t>
            </a:r>
            <a:r>
              <a:rPr>
                <a:latin typeface="Tahoma"/>
                <a:ea typeface="Tahoma"/>
                <a:cs typeface="Tahoma"/>
                <a:sym typeface="Tahoma"/>
              </a:rPr>
              <a:t> </a:t>
            </a:r>
            <a:endParaRPr>
              <a:latin typeface="Tahoma"/>
              <a:ea typeface="Tahoma"/>
              <a:cs typeface="Tahoma"/>
              <a:sym typeface="Tahoma"/>
            </a:endParaRPr>
          </a:p>
          <a:p>
            <a:pPr marL="342900" indent="-342900" algn="just">
              <a:lnSpc>
                <a:spcPct val="110000"/>
              </a:lnSpc>
              <a:spcBef>
                <a:spcPts val="500"/>
              </a:spcBef>
              <a:defRPr sz="2400">
                <a:latin typeface="Tahoma"/>
                <a:ea typeface="Tahoma"/>
                <a:cs typeface="Tahoma"/>
                <a:sym typeface="Tahoma"/>
              </a:defRPr>
            </a:pPr>
            <a:r>
              <a:t>	</a:t>
            </a:r>
          </a:p>
        </p:txBody>
      </p:sp>
      <p:pic>
        <p:nvPicPr>
          <p:cNvPr id="84" name="gammad_anim" descr="gammad_anim"/>
          <p:cNvPicPr>
            <a:picLocks noChangeAspect="1"/>
          </p:cNvPicPr>
          <p:nvPr/>
        </p:nvPicPr>
        <p:blipFill>
          <a:blip r:embed="rId2">
            <a:extLst/>
          </a:blip>
          <a:stretch>
            <a:fillRect/>
          </a:stretch>
        </p:blipFill>
        <p:spPr>
          <a:xfrm>
            <a:off x="6156325" y="1196975"/>
            <a:ext cx="2852738" cy="4319588"/>
          </a:xfrm>
          <a:prstGeom prst="rect">
            <a:avLst/>
          </a:prstGeom>
          <a:ln w="12700">
            <a:miter lim="400000"/>
          </a:ln>
        </p:spPr>
      </p:pic>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Subtype="0" presetID="1" grpId="1" fill="hold">
                                  <p:stCondLst>
                                    <p:cond delay="0"/>
                                  </p:stCondLst>
                                  <p:iterate type="el" backwards="0">
                                    <p:tmAbs val="0"/>
                                  </p:iterate>
                                  <p:childTnLst>
                                    <p:set>
                                      <p:cBhvr>
                                        <p:cTn id="6" fill="hold"/>
                                        <p:tgtEl>
                                          <p:spTgt spid="84"/>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84" grpId="1"/>
    </p:bldLst>
  </p:timing>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86" name="Gamma Işınları (γ)"/>
          <p:cNvSpPr txBox="1"/>
          <p:nvPr>
            <p:ph type="title" idx="4294967295"/>
          </p:nvPr>
        </p:nvSpPr>
        <p:spPr>
          <a:xfrm>
            <a:off x="468312" y="476249"/>
            <a:ext cx="8229601" cy="1143002"/>
          </a:xfrm>
          <a:prstGeom prst="rect">
            <a:avLst/>
          </a:prstGeom>
        </p:spPr>
        <p:txBody>
          <a:bodyPr>
            <a:normAutofit fontScale="100000" lnSpcReduction="0"/>
          </a:bodyPr>
          <a:lstStyle/>
          <a:p>
            <a:pPr>
              <a:defRPr sz="4000"/>
            </a:pPr>
            <a:r>
              <a:t>Gamma Işınları (</a:t>
            </a:r>
            <a:r>
              <a:t>γ</a:t>
            </a:r>
            <a:r>
              <a:t>)</a:t>
            </a:r>
          </a:p>
        </p:txBody>
      </p:sp>
      <p:sp>
        <p:nvSpPr>
          <p:cNvPr id="87" name="ELDE EDİLİŞ:…"/>
          <p:cNvSpPr txBox="1"/>
          <p:nvPr>
            <p:ph type="body" idx="4294967295"/>
          </p:nvPr>
        </p:nvSpPr>
        <p:spPr>
          <a:xfrm>
            <a:off x="468312" y="1268412"/>
            <a:ext cx="8135938" cy="4525963"/>
          </a:xfrm>
          <a:prstGeom prst="rect">
            <a:avLst/>
          </a:prstGeom>
        </p:spPr>
        <p:txBody>
          <a:bodyPr>
            <a:normAutofit fontScale="100000" lnSpcReduction="0"/>
          </a:bodyPr>
          <a:lstStyle/>
          <a:p>
            <a:pPr>
              <a:spcBef>
                <a:spcPts val="600"/>
              </a:spcBef>
              <a:buSzTx/>
              <a:buNone/>
              <a:defRPr sz="2800">
                <a:latin typeface="Arial"/>
                <a:ea typeface="Arial"/>
                <a:cs typeface="Arial"/>
                <a:sym typeface="Arial"/>
              </a:defRPr>
            </a:pPr>
          </a:p>
          <a:p>
            <a:pPr>
              <a:spcBef>
                <a:spcPts val="600"/>
              </a:spcBef>
              <a:buSzTx/>
              <a:buNone/>
              <a:defRPr sz="2800">
                <a:latin typeface="Arial"/>
                <a:ea typeface="Arial"/>
                <a:cs typeface="Arial"/>
                <a:sym typeface="Arial"/>
              </a:defRPr>
            </a:pPr>
            <a:r>
              <a:t> </a:t>
            </a:r>
            <a:r>
              <a:rPr b="1" sz="2400">
                <a:latin typeface="+mj-lt"/>
                <a:ea typeface="+mj-ea"/>
                <a:cs typeface="+mj-cs"/>
                <a:sym typeface="Calibri"/>
              </a:rPr>
              <a:t>ELDE EDİLİŞ:</a:t>
            </a:r>
            <a:r>
              <a:rPr sz="2400">
                <a:latin typeface="+mj-lt"/>
                <a:ea typeface="+mj-ea"/>
                <a:cs typeface="+mj-cs"/>
                <a:sym typeface="Calibri"/>
              </a:rPr>
              <a:t> </a:t>
            </a:r>
            <a:endParaRPr sz="2400"/>
          </a:p>
          <a:p>
            <a:pPr algn="just">
              <a:spcBef>
                <a:spcPts val="600"/>
              </a:spcBef>
              <a:buSzTx/>
              <a:buNone/>
              <a:defRPr sz="2400"/>
            </a:pPr>
            <a:r>
              <a:t>	</a:t>
            </a:r>
            <a:r>
              <a:rPr sz="2800"/>
              <a:t>R</a:t>
            </a:r>
            <a:r>
              <a:rPr b="1"/>
              <a:t>adyoaktif çekirde</a:t>
            </a:r>
            <a:r>
              <a:rPr b="1"/>
              <a:t>klerin</a:t>
            </a:r>
            <a:r>
              <a:rPr b="1"/>
              <a:t> kararlı hale geçme</a:t>
            </a:r>
            <a:r>
              <a:rPr b="1"/>
              <a:t>k </a:t>
            </a:r>
            <a:r>
              <a:rPr b="1"/>
              <a:t>için</a:t>
            </a:r>
            <a:r>
              <a:rPr b="1"/>
              <a:t> yaptıkları </a:t>
            </a:r>
            <a:r>
              <a:rPr b="1"/>
              <a:t>α</a:t>
            </a:r>
            <a:r>
              <a:rPr b="1"/>
              <a:t> veya </a:t>
            </a:r>
            <a:r>
              <a:rPr b="1"/>
              <a:t>β</a:t>
            </a:r>
            <a:r>
              <a:rPr b="1"/>
              <a:t> bozunumları sonunda </a:t>
            </a:r>
            <a:r>
              <a:rPr b="1"/>
              <a:t>açığa çıkan fazla enerjinin çekirdekten</a:t>
            </a:r>
            <a:r>
              <a:rPr b="1"/>
              <a:t> </a:t>
            </a:r>
            <a:r>
              <a:rPr b="1"/>
              <a:t>dışarı atılması sonucunda </a:t>
            </a:r>
            <a:endParaRPr b="1"/>
          </a:p>
          <a:p>
            <a:pPr>
              <a:spcBef>
                <a:spcPts val="600"/>
              </a:spcBef>
              <a:buSzTx/>
              <a:buNone/>
              <a:defRPr sz="2800"/>
            </a:pPr>
            <a:r>
              <a:t> </a:t>
            </a:r>
          </a:p>
        </p:txBody>
      </p:sp>
      <p:pic>
        <p:nvPicPr>
          <p:cNvPr id="88" name="image003" descr="image003"/>
          <p:cNvPicPr>
            <a:picLocks noChangeAspect="1"/>
          </p:cNvPicPr>
          <p:nvPr/>
        </p:nvPicPr>
        <p:blipFill>
          <a:blip r:embed="rId2">
            <a:extLst/>
          </a:blip>
          <a:stretch>
            <a:fillRect/>
          </a:stretch>
        </p:blipFill>
        <p:spPr>
          <a:xfrm>
            <a:off x="2555875" y="3933825"/>
            <a:ext cx="4608513" cy="2559050"/>
          </a:xfrm>
          <a:prstGeom prst="rect">
            <a:avLst/>
          </a:prstGeom>
          <a:ln w="12700">
            <a:miter lim="400000"/>
          </a:ln>
        </p:spPr>
      </p:pic>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0" name="γ - Gamma Bozunumu"/>
          <p:cNvSpPr txBox="1"/>
          <p:nvPr/>
        </p:nvSpPr>
        <p:spPr>
          <a:xfrm>
            <a:off x="731519" y="126523"/>
            <a:ext cx="7680962" cy="548641"/>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lvl1pPr algn="ctr">
              <a:defRPr sz="3000">
                <a:latin typeface="Tahoma Bold"/>
                <a:ea typeface="Tahoma Bold"/>
                <a:cs typeface="Tahoma Bold"/>
                <a:sym typeface="Tahoma Bold"/>
              </a:defRPr>
            </a:lvl1pPr>
          </a:lstStyle>
          <a:p>
            <a:pPr/>
            <a:r>
              <a:t>γ - Gamma Bozunumu</a:t>
            </a:r>
          </a:p>
        </p:txBody>
      </p:sp>
      <p:graphicFrame>
        <p:nvGraphicFramePr>
          <p:cNvPr id="91" name="Tablo"/>
          <p:cNvGraphicFramePr/>
          <p:nvPr/>
        </p:nvGraphicFramePr>
        <p:xfrm>
          <a:off x="1828800" y="1295400"/>
          <a:ext cx="457200" cy="715963"/>
        </p:xfrm>
        <a:graphic xmlns:a="http://schemas.openxmlformats.org/drawingml/2006/main">
          <a:graphicData uri="http://schemas.openxmlformats.org/drawingml/2006/table">
            <a:tbl>
              <a:tblPr firstCol="0" firstRow="0" lastCol="0" lastRow="0" bandCol="0" bandRow="0" rtl="0">
                <a:tableStyleId>{4C3C2611-4C71-4FC5-86AE-919BDF0F9419}</a:tableStyleId>
              </a:tblPr>
              <a:tblGrid>
                <a:gridCol w="457200"/>
              </a:tblGrid>
              <a:tr h="381000">
                <a:tc>
                  <a:txBody>
                    <a:bodyPr/>
                    <a:lstStyle/>
                    <a:p>
                      <a:pPr algn="l">
                        <a:spcBef>
                          <a:spcPts val="300"/>
                        </a:spcBef>
                        <a:defRPr sz="1800"/>
                      </a:pPr>
                      <a:r>
                        <a:rPr sz="1600">
                          <a:solidFill>
                            <a:srgbClr val="FF0000"/>
                          </a:solidFill>
                          <a:effectLst>
                            <a:outerShdw sx="100000" sy="100000" kx="0" ky="0" algn="b" rotWithShape="0" blurRad="12700" dist="25400" dir="2700000">
                              <a:srgbClr val="DDDDDD"/>
                            </a:outerShdw>
                          </a:effectLst>
                          <a:latin typeface="Comic Sans MS"/>
                          <a:ea typeface="Comic Sans MS"/>
                          <a:cs typeface="Comic Sans MS"/>
                          <a:sym typeface="Comic Sans MS"/>
                        </a:rPr>
                        <a:t>60</a:t>
                      </a:r>
                    </a:p>
                  </a:txBody>
                  <a:tcPr marL="45720" marR="45720" marT="45720" marB="45720" anchor="t" anchorCtr="0" horzOverflow="overflow">
                    <a:lnL w="12700">
                      <a:miter lim="400000"/>
                    </a:lnL>
                    <a:lnR w="12700">
                      <a:miter lim="400000"/>
                    </a:lnR>
                    <a:lnT w="12700">
                      <a:miter lim="400000"/>
                    </a:lnT>
                    <a:lnB w="12700">
                      <a:miter lim="400000"/>
                    </a:lnB>
                    <a:noFill/>
                  </a:tcPr>
                </a:tc>
              </a:tr>
              <a:tr h="334962">
                <a:tc>
                  <a:txBody>
                    <a:bodyPr/>
                    <a:lstStyle/>
                    <a:p>
                      <a:pPr algn="l">
                        <a:spcBef>
                          <a:spcPts val="300"/>
                        </a:spcBef>
                        <a:defRPr sz="1800"/>
                      </a:pPr>
                      <a:r>
                        <a:rPr sz="1600">
                          <a:solidFill>
                            <a:srgbClr val="FF0000"/>
                          </a:solidFill>
                          <a:effectLst>
                            <a:outerShdw sx="100000" sy="100000" kx="0" ky="0" algn="b" rotWithShape="0" blurRad="12700" dist="25400" dir="2700000">
                              <a:srgbClr val="DDDDDD"/>
                            </a:outerShdw>
                          </a:effectLst>
                          <a:latin typeface="Comic Sans MS"/>
                          <a:ea typeface="Comic Sans MS"/>
                          <a:cs typeface="Comic Sans MS"/>
                          <a:sym typeface="Comic Sans MS"/>
                        </a:rPr>
                        <a:t>27</a:t>
                      </a:r>
                    </a:p>
                  </a:txBody>
                  <a:tcPr marL="45720" marR="45720" marT="45720" marB="45720" anchor="t" anchorCtr="0" horzOverflow="overflow">
                    <a:lnL w="12700">
                      <a:miter lim="400000"/>
                    </a:lnL>
                    <a:lnR w="12700">
                      <a:miter lim="400000"/>
                    </a:lnR>
                    <a:lnT w="12700">
                      <a:miter lim="400000"/>
                    </a:lnT>
                    <a:lnB w="12700">
                      <a:miter lim="400000"/>
                    </a:lnB>
                    <a:noFill/>
                  </a:tcPr>
                </a:tc>
              </a:tr>
            </a:tbl>
          </a:graphicData>
        </a:graphic>
      </p:graphicFrame>
      <p:sp>
        <p:nvSpPr>
          <p:cNvPr id="92" name="Co33"/>
          <p:cNvSpPr txBox="1"/>
          <p:nvPr/>
        </p:nvSpPr>
        <p:spPr>
          <a:xfrm>
            <a:off x="2103119" y="1447800"/>
            <a:ext cx="714188" cy="598789"/>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p>
            <a:pPr>
              <a:defRPr sz="3000">
                <a:solidFill>
                  <a:srgbClr val="FF0000"/>
                </a:solidFill>
              </a:defRPr>
            </a:pPr>
            <a:r>
              <a:t>Co</a:t>
            </a:r>
            <a:r>
              <a:rPr baseline="-25000" sz="2400"/>
              <a:t>33</a:t>
            </a:r>
          </a:p>
        </p:txBody>
      </p:sp>
      <p:sp>
        <p:nvSpPr>
          <p:cNvPr id="93" name="Çizgi"/>
          <p:cNvSpPr/>
          <p:nvPr/>
        </p:nvSpPr>
        <p:spPr>
          <a:xfrm>
            <a:off x="1600200" y="2133600"/>
            <a:ext cx="1524001" cy="0"/>
          </a:xfrm>
          <a:prstGeom prst="line">
            <a:avLst/>
          </a:prstGeom>
          <a:ln>
            <a:solidFill>
              <a:srgbClr val="000000"/>
            </a:solidFill>
          </a:ln>
        </p:spPr>
        <p:txBody>
          <a:bodyPr lIns="45719" rIns="45719"/>
          <a:lstStyle/>
          <a:p>
            <a:pPr/>
          </a:p>
        </p:txBody>
      </p:sp>
      <p:sp>
        <p:nvSpPr>
          <p:cNvPr id="94" name="Çizgi"/>
          <p:cNvSpPr/>
          <p:nvPr/>
        </p:nvSpPr>
        <p:spPr>
          <a:xfrm>
            <a:off x="3124200" y="2133600"/>
            <a:ext cx="685800" cy="685800"/>
          </a:xfrm>
          <a:prstGeom prst="line">
            <a:avLst/>
          </a:prstGeom>
          <a:ln>
            <a:solidFill>
              <a:srgbClr val="000000"/>
            </a:solidFill>
            <a:tailEnd type="triangle"/>
          </a:ln>
        </p:spPr>
        <p:txBody>
          <a:bodyPr lIns="45719" rIns="45719"/>
          <a:lstStyle/>
          <a:p>
            <a:pPr/>
          </a:p>
        </p:txBody>
      </p:sp>
      <p:sp>
        <p:nvSpPr>
          <p:cNvPr id="95" name="Çizgi"/>
          <p:cNvSpPr/>
          <p:nvPr/>
        </p:nvSpPr>
        <p:spPr>
          <a:xfrm>
            <a:off x="1600200" y="2133600"/>
            <a:ext cx="1524001" cy="1524001"/>
          </a:xfrm>
          <a:prstGeom prst="line">
            <a:avLst/>
          </a:prstGeom>
          <a:ln>
            <a:solidFill>
              <a:srgbClr val="000000"/>
            </a:solidFill>
            <a:tailEnd type="triangle"/>
          </a:ln>
        </p:spPr>
        <p:txBody>
          <a:bodyPr lIns="45719" rIns="45719"/>
          <a:lstStyle/>
          <a:p>
            <a:pPr/>
          </a:p>
        </p:txBody>
      </p:sp>
      <p:sp>
        <p:nvSpPr>
          <p:cNvPr id="96" name="Çizgi"/>
          <p:cNvSpPr/>
          <p:nvPr/>
        </p:nvSpPr>
        <p:spPr>
          <a:xfrm>
            <a:off x="3810000" y="2819400"/>
            <a:ext cx="3124200" cy="0"/>
          </a:xfrm>
          <a:prstGeom prst="line">
            <a:avLst/>
          </a:prstGeom>
          <a:ln>
            <a:solidFill>
              <a:srgbClr val="000000"/>
            </a:solidFill>
          </a:ln>
        </p:spPr>
        <p:txBody>
          <a:bodyPr lIns="45719" rIns="45719"/>
          <a:lstStyle/>
          <a:p>
            <a:pPr/>
          </a:p>
        </p:txBody>
      </p:sp>
      <p:sp>
        <p:nvSpPr>
          <p:cNvPr id="97" name="Çizgi"/>
          <p:cNvSpPr/>
          <p:nvPr/>
        </p:nvSpPr>
        <p:spPr>
          <a:xfrm>
            <a:off x="3124200" y="3657600"/>
            <a:ext cx="3810001" cy="0"/>
          </a:xfrm>
          <a:prstGeom prst="line">
            <a:avLst/>
          </a:prstGeom>
          <a:ln>
            <a:solidFill>
              <a:srgbClr val="000000"/>
            </a:solidFill>
          </a:ln>
        </p:spPr>
        <p:txBody>
          <a:bodyPr lIns="45719" rIns="45719"/>
          <a:lstStyle/>
          <a:p>
            <a:pPr/>
          </a:p>
        </p:txBody>
      </p:sp>
      <p:sp>
        <p:nvSpPr>
          <p:cNvPr id="98" name="Ni32"/>
          <p:cNvSpPr txBox="1"/>
          <p:nvPr/>
        </p:nvSpPr>
        <p:spPr>
          <a:xfrm>
            <a:off x="5455919" y="4724400"/>
            <a:ext cx="643495" cy="598789"/>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p>
            <a:pPr>
              <a:defRPr sz="3000">
                <a:solidFill>
                  <a:srgbClr val="FF0000"/>
                </a:solidFill>
              </a:defRPr>
            </a:pPr>
            <a:r>
              <a:t>Ni</a:t>
            </a:r>
            <a:r>
              <a:rPr baseline="-25000" sz="2400"/>
              <a:t>32</a:t>
            </a:r>
          </a:p>
        </p:txBody>
      </p:sp>
      <p:graphicFrame>
        <p:nvGraphicFramePr>
          <p:cNvPr id="99" name="Tablo"/>
          <p:cNvGraphicFramePr/>
          <p:nvPr/>
        </p:nvGraphicFramePr>
        <p:xfrm>
          <a:off x="5029200" y="4724400"/>
          <a:ext cx="457200" cy="715963"/>
        </p:xfrm>
        <a:graphic xmlns:a="http://schemas.openxmlformats.org/drawingml/2006/main">
          <a:graphicData uri="http://schemas.openxmlformats.org/drawingml/2006/table">
            <a:tbl>
              <a:tblPr firstCol="0" firstRow="0" lastCol="0" lastRow="0" bandCol="0" bandRow="0" rtl="0">
                <a:tableStyleId>{4C3C2611-4C71-4FC5-86AE-919BDF0F9419}</a:tableStyleId>
              </a:tblPr>
              <a:tblGrid>
                <a:gridCol w="457200"/>
              </a:tblGrid>
              <a:tr h="381000">
                <a:tc>
                  <a:txBody>
                    <a:bodyPr/>
                    <a:lstStyle/>
                    <a:p>
                      <a:pPr algn="l">
                        <a:spcBef>
                          <a:spcPts val="300"/>
                        </a:spcBef>
                        <a:defRPr sz="1800"/>
                      </a:pPr>
                      <a:r>
                        <a:rPr sz="1600">
                          <a:solidFill>
                            <a:srgbClr val="FF0000"/>
                          </a:solidFill>
                          <a:effectLst>
                            <a:outerShdw sx="100000" sy="100000" kx="0" ky="0" algn="b" rotWithShape="0" blurRad="12700" dist="25400" dir="2700000">
                              <a:srgbClr val="DDDDDD"/>
                            </a:outerShdw>
                          </a:effectLst>
                          <a:latin typeface="Comic Sans MS"/>
                          <a:ea typeface="Comic Sans MS"/>
                          <a:cs typeface="Comic Sans MS"/>
                          <a:sym typeface="Comic Sans MS"/>
                        </a:rPr>
                        <a:t>60</a:t>
                      </a:r>
                    </a:p>
                  </a:txBody>
                  <a:tcPr marL="45720" marR="45720" marT="45720" marB="45720" anchor="t" anchorCtr="0" horzOverflow="overflow">
                    <a:lnT w="12700">
                      <a:miter lim="400000"/>
                    </a:lnT>
                    <a:lnB w="12700">
                      <a:miter lim="400000"/>
                    </a:lnB>
                    <a:noFill/>
                  </a:tcPr>
                </a:tc>
              </a:tr>
              <a:tr h="334962">
                <a:tc>
                  <a:txBody>
                    <a:bodyPr/>
                    <a:lstStyle/>
                    <a:p>
                      <a:pPr algn="l">
                        <a:spcBef>
                          <a:spcPts val="300"/>
                        </a:spcBef>
                        <a:defRPr sz="1800"/>
                      </a:pPr>
                      <a:r>
                        <a:rPr sz="1600">
                          <a:solidFill>
                            <a:srgbClr val="FF0000"/>
                          </a:solidFill>
                          <a:effectLst>
                            <a:outerShdw sx="100000" sy="100000" kx="0" ky="0" algn="b" rotWithShape="0" blurRad="12700" dist="25400" dir="2700000">
                              <a:srgbClr val="DDDDDD"/>
                            </a:outerShdw>
                          </a:effectLst>
                          <a:latin typeface="Comic Sans MS"/>
                          <a:ea typeface="Comic Sans MS"/>
                          <a:cs typeface="Comic Sans MS"/>
                          <a:sym typeface="Comic Sans MS"/>
                        </a:rPr>
                        <a:t>28</a:t>
                      </a:r>
                    </a:p>
                  </a:txBody>
                  <a:tcPr marL="45720" marR="45720" marT="45720" marB="45720" anchor="t" anchorCtr="0" horzOverflow="overflow">
                    <a:lnT w="12700">
                      <a:miter lim="400000"/>
                    </a:lnT>
                    <a:noFill/>
                  </a:tcPr>
                </a:tc>
              </a:tr>
            </a:tbl>
          </a:graphicData>
        </a:graphic>
      </p:graphicFrame>
      <p:sp>
        <p:nvSpPr>
          <p:cNvPr id="100" name="Çizgi"/>
          <p:cNvSpPr/>
          <p:nvPr/>
        </p:nvSpPr>
        <p:spPr>
          <a:xfrm>
            <a:off x="3124200" y="4495800"/>
            <a:ext cx="3810001" cy="0"/>
          </a:xfrm>
          <a:prstGeom prst="line">
            <a:avLst/>
          </a:prstGeom>
          <a:ln>
            <a:solidFill>
              <a:srgbClr val="000000"/>
            </a:solidFill>
          </a:ln>
        </p:spPr>
        <p:txBody>
          <a:bodyPr lIns="45719" rIns="45719"/>
          <a:lstStyle/>
          <a:p>
            <a:pPr/>
          </a:p>
        </p:txBody>
      </p:sp>
      <p:sp>
        <p:nvSpPr>
          <p:cNvPr id="101" name="β-1 (%99. 8) Emax= 0.313 MeV"/>
          <p:cNvSpPr txBox="1"/>
          <p:nvPr/>
        </p:nvSpPr>
        <p:spPr>
          <a:xfrm>
            <a:off x="3779519" y="2133600"/>
            <a:ext cx="3109717" cy="870712"/>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p>
            <a:pPr>
              <a:defRPr sz="2400"/>
            </a:pPr>
            <a:r>
              <a:t>β</a:t>
            </a:r>
            <a:r>
              <a:rPr baseline="30000"/>
              <a:t>-</a:t>
            </a:r>
            <a:r>
              <a:rPr baseline="-25000"/>
              <a:t>1</a:t>
            </a:r>
            <a:r>
              <a:rPr sz="2000"/>
              <a:t> (%99. 8) E</a:t>
            </a:r>
            <a:r>
              <a:rPr baseline="-25000" sz="2000"/>
              <a:t>max</a:t>
            </a:r>
            <a:r>
              <a:rPr sz="2000"/>
              <a:t>= 0.313 MeV</a:t>
            </a:r>
            <a:endParaRPr baseline="-25000" sz="2000"/>
          </a:p>
        </p:txBody>
      </p:sp>
      <p:sp>
        <p:nvSpPr>
          <p:cNvPr id="102" name="β-2 (%0. 2)…"/>
          <p:cNvSpPr txBox="1"/>
          <p:nvPr/>
        </p:nvSpPr>
        <p:spPr>
          <a:xfrm>
            <a:off x="502919" y="2514600"/>
            <a:ext cx="1889762" cy="870713"/>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defRPr sz="2400"/>
            </a:pPr>
            <a:r>
              <a:t>β</a:t>
            </a:r>
            <a:r>
              <a:rPr baseline="30000"/>
              <a:t>-</a:t>
            </a:r>
            <a:r>
              <a:rPr baseline="-25000"/>
              <a:t>2</a:t>
            </a:r>
            <a:r>
              <a:t> </a:t>
            </a:r>
            <a:r>
              <a:rPr sz="2000"/>
              <a:t>(%0. 2)</a:t>
            </a:r>
            <a:endParaRPr sz="2000"/>
          </a:p>
          <a:p>
            <a:pPr>
              <a:defRPr sz="2000"/>
            </a:pPr>
            <a:r>
              <a:t>E</a:t>
            </a:r>
            <a:r>
              <a:rPr baseline="-25000"/>
              <a:t>max</a:t>
            </a:r>
            <a:r>
              <a:t>= 1. 48 MeV</a:t>
            </a:r>
          </a:p>
        </p:txBody>
      </p:sp>
      <p:sp>
        <p:nvSpPr>
          <p:cNvPr id="103" name="0. 00 MeV"/>
          <p:cNvSpPr txBox="1"/>
          <p:nvPr/>
        </p:nvSpPr>
        <p:spPr>
          <a:xfrm>
            <a:off x="7132319" y="4267200"/>
            <a:ext cx="1367543" cy="459740"/>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defRPr sz="2400">
                <a:solidFill>
                  <a:srgbClr val="CC0099"/>
                </a:solidFill>
              </a:defRPr>
            </a:lvl1pPr>
          </a:lstStyle>
          <a:p>
            <a:pPr/>
            <a:r>
              <a:t>0. 00 MeV</a:t>
            </a:r>
          </a:p>
        </p:txBody>
      </p:sp>
      <p:sp>
        <p:nvSpPr>
          <p:cNvPr id="104" name="1. 33 MeV"/>
          <p:cNvSpPr txBox="1"/>
          <p:nvPr/>
        </p:nvSpPr>
        <p:spPr>
          <a:xfrm>
            <a:off x="7132319" y="3429000"/>
            <a:ext cx="1367543" cy="459740"/>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defRPr sz="2400">
                <a:solidFill>
                  <a:srgbClr val="CC0099"/>
                </a:solidFill>
              </a:defRPr>
            </a:lvl1pPr>
          </a:lstStyle>
          <a:p>
            <a:pPr/>
            <a:r>
              <a:t>1. 33 MeV</a:t>
            </a:r>
          </a:p>
        </p:txBody>
      </p:sp>
      <p:sp>
        <p:nvSpPr>
          <p:cNvPr id="105" name="2. 50 MeV"/>
          <p:cNvSpPr txBox="1"/>
          <p:nvPr/>
        </p:nvSpPr>
        <p:spPr>
          <a:xfrm>
            <a:off x="7132319" y="2590800"/>
            <a:ext cx="1367543" cy="459740"/>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defRPr sz="2400">
                <a:solidFill>
                  <a:srgbClr val="CC0099"/>
                </a:solidFill>
              </a:defRPr>
            </a:lvl1pPr>
          </a:lstStyle>
          <a:p>
            <a:pPr/>
            <a:r>
              <a:t>2. 50 MeV</a:t>
            </a:r>
          </a:p>
        </p:txBody>
      </p:sp>
      <p:sp>
        <p:nvSpPr>
          <p:cNvPr id="106" name="Çizgi"/>
          <p:cNvSpPr/>
          <p:nvPr/>
        </p:nvSpPr>
        <p:spPr>
          <a:xfrm>
            <a:off x="6324600" y="2895600"/>
            <a:ext cx="70995" cy="762000"/>
          </a:xfrm>
          <a:custGeom>
            <a:avLst/>
            <a:gdLst/>
            <a:ahLst/>
            <a:cxnLst>
              <a:cxn ang="0">
                <a:pos x="wd2" y="hd2"/>
              </a:cxn>
              <a:cxn ang="5400000">
                <a:pos x="wd2" y="hd2"/>
              </a:cxn>
              <a:cxn ang="10800000">
                <a:pos x="wd2" y="hd2"/>
              </a:cxn>
              <a:cxn ang="16200000">
                <a:pos x="wd2" y="hd2"/>
              </a:cxn>
            </a:cxnLst>
            <a:rect l="0" t="0" r="r" b="b"/>
            <a:pathLst>
              <a:path w="20125" h="21600" fill="norm" stroke="1" extrusionOk="0">
                <a:moveTo>
                  <a:pt x="0" y="0"/>
                </a:moveTo>
                <a:cubicBezTo>
                  <a:pt x="9969" y="2340"/>
                  <a:pt x="19938" y="4680"/>
                  <a:pt x="19938" y="6480"/>
                </a:cubicBezTo>
                <a:cubicBezTo>
                  <a:pt x="19938" y="8280"/>
                  <a:pt x="0" y="9360"/>
                  <a:pt x="0" y="10800"/>
                </a:cubicBezTo>
                <a:cubicBezTo>
                  <a:pt x="0" y="12240"/>
                  <a:pt x="18277" y="13320"/>
                  <a:pt x="19938" y="15120"/>
                </a:cubicBezTo>
                <a:cubicBezTo>
                  <a:pt x="21600" y="16920"/>
                  <a:pt x="11631" y="20520"/>
                  <a:pt x="9969" y="21600"/>
                </a:cubicBezTo>
              </a:path>
            </a:pathLst>
          </a:custGeom>
          <a:ln w="19050">
            <a:solidFill>
              <a:srgbClr val="000000"/>
            </a:solidFill>
            <a:tailEnd type="stealth"/>
          </a:ln>
        </p:spPr>
        <p:txBody>
          <a:bodyPr lIns="45719" rIns="45719"/>
          <a:lstStyle/>
          <a:p>
            <a:pPr>
              <a:defRPr>
                <a:latin typeface="Arial"/>
                <a:ea typeface="Arial"/>
                <a:cs typeface="Arial"/>
                <a:sym typeface="Arial"/>
              </a:defRPr>
            </a:pPr>
          </a:p>
        </p:txBody>
      </p:sp>
      <p:sp>
        <p:nvSpPr>
          <p:cNvPr id="107" name="Çizgi"/>
          <p:cNvSpPr/>
          <p:nvPr/>
        </p:nvSpPr>
        <p:spPr>
          <a:xfrm>
            <a:off x="5791200" y="3733800"/>
            <a:ext cx="70995" cy="762000"/>
          </a:xfrm>
          <a:custGeom>
            <a:avLst/>
            <a:gdLst/>
            <a:ahLst/>
            <a:cxnLst>
              <a:cxn ang="0">
                <a:pos x="wd2" y="hd2"/>
              </a:cxn>
              <a:cxn ang="5400000">
                <a:pos x="wd2" y="hd2"/>
              </a:cxn>
              <a:cxn ang="10800000">
                <a:pos x="wd2" y="hd2"/>
              </a:cxn>
              <a:cxn ang="16200000">
                <a:pos x="wd2" y="hd2"/>
              </a:cxn>
            </a:cxnLst>
            <a:rect l="0" t="0" r="r" b="b"/>
            <a:pathLst>
              <a:path w="20125" h="21600" fill="norm" stroke="1" extrusionOk="0">
                <a:moveTo>
                  <a:pt x="0" y="0"/>
                </a:moveTo>
                <a:cubicBezTo>
                  <a:pt x="9969" y="2340"/>
                  <a:pt x="19938" y="4680"/>
                  <a:pt x="19938" y="6480"/>
                </a:cubicBezTo>
                <a:cubicBezTo>
                  <a:pt x="19938" y="8280"/>
                  <a:pt x="0" y="9360"/>
                  <a:pt x="0" y="10800"/>
                </a:cubicBezTo>
                <a:cubicBezTo>
                  <a:pt x="0" y="12240"/>
                  <a:pt x="18277" y="13320"/>
                  <a:pt x="19938" y="15120"/>
                </a:cubicBezTo>
                <a:cubicBezTo>
                  <a:pt x="21600" y="16920"/>
                  <a:pt x="11631" y="20520"/>
                  <a:pt x="9969" y="21600"/>
                </a:cubicBezTo>
              </a:path>
            </a:pathLst>
          </a:custGeom>
          <a:ln w="19050">
            <a:solidFill>
              <a:srgbClr val="000000"/>
            </a:solidFill>
            <a:tailEnd type="stealth"/>
          </a:ln>
        </p:spPr>
        <p:txBody>
          <a:bodyPr lIns="45719" rIns="45719"/>
          <a:lstStyle/>
          <a:p>
            <a:pPr>
              <a:defRPr>
                <a:latin typeface="Arial"/>
                <a:ea typeface="Arial"/>
                <a:cs typeface="Arial"/>
                <a:sym typeface="Arial"/>
              </a:defRPr>
            </a:pPr>
          </a:p>
        </p:txBody>
      </p:sp>
      <p:sp>
        <p:nvSpPr>
          <p:cNvPr id="108" name="γ1 = 1.17 MeV (%99.8)"/>
          <p:cNvSpPr txBox="1"/>
          <p:nvPr/>
        </p:nvSpPr>
        <p:spPr>
          <a:xfrm>
            <a:off x="3703319" y="3048000"/>
            <a:ext cx="2499362" cy="44450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defRPr sz="2000">
                <a:solidFill>
                  <a:schemeClr val="accent2"/>
                </a:solidFill>
              </a:defRPr>
            </a:pPr>
            <a:r>
              <a:t>γ</a:t>
            </a:r>
            <a:r>
              <a:rPr baseline="-25000"/>
              <a:t>1</a:t>
            </a:r>
            <a:r>
              <a:t> = 1.17 MeV (%99.8)</a:t>
            </a:r>
          </a:p>
        </p:txBody>
      </p:sp>
      <p:sp>
        <p:nvSpPr>
          <p:cNvPr id="109" name="γ2 = 1.33 MeV (%100)"/>
          <p:cNvSpPr txBox="1"/>
          <p:nvPr/>
        </p:nvSpPr>
        <p:spPr>
          <a:xfrm>
            <a:off x="3169920" y="3886200"/>
            <a:ext cx="2423160" cy="44450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defRPr sz="2000">
                <a:solidFill>
                  <a:schemeClr val="accent2"/>
                </a:solidFill>
              </a:defRPr>
            </a:pPr>
            <a:r>
              <a:t>γ</a:t>
            </a:r>
            <a:r>
              <a:rPr baseline="-25000"/>
              <a:t>2</a:t>
            </a:r>
            <a:r>
              <a:t> = 1.33 MeV (%100)</a:t>
            </a:r>
          </a:p>
        </p:txBody>
      </p:sp>
      <p:sp>
        <p:nvSpPr>
          <p:cNvPr id="110" name="Co-60‘ ın bozunum şeması"/>
          <p:cNvSpPr txBox="1"/>
          <p:nvPr/>
        </p:nvSpPr>
        <p:spPr>
          <a:xfrm>
            <a:off x="2560319" y="5795962"/>
            <a:ext cx="3845978" cy="478642"/>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p>
            <a:pPr>
              <a:defRPr sz="2400"/>
            </a:pPr>
            <a:r>
              <a:t>   </a:t>
            </a:r>
            <a:r>
              <a:rPr>
                <a:latin typeface="Tahoma"/>
                <a:ea typeface="Tahoma"/>
                <a:cs typeface="Tahoma"/>
                <a:sym typeface="Tahoma"/>
              </a:rPr>
              <a:t>Co-60‘ ın bozunum şeması</a:t>
            </a:r>
          </a:p>
        </p:txBody>
      </p:sp>
      <p:pic>
        <p:nvPicPr>
          <p:cNvPr id="111" name="image.png" descr="image.png"/>
          <p:cNvPicPr>
            <a:picLocks noChangeAspect="1"/>
          </p:cNvPicPr>
          <p:nvPr/>
        </p:nvPicPr>
        <p:blipFill>
          <a:blip r:embed="rId2">
            <a:extLst/>
          </a:blip>
          <a:stretch>
            <a:fillRect/>
          </a:stretch>
        </p:blipFill>
        <p:spPr>
          <a:xfrm>
            <a:off x="1187450" y="765175"/>
            <a:ext cx="7010400" cy="503238"/>
          </a:xfrm>
          <a:prstGeom prst="rect">
            <a:avLst/>
          </a:prstGeom>
          <a:ln w="12700">
            <a:miter lim="400000"/>
          </a:ln>
        </p:spPr>
      </p:pic>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ID="10" grpId="1" fill="hold">
                                  <p:stCondLst>
                                    <p:cond delay="0"/>
                                  </p:stCondLst>
                                  <p:iterate type="el" backwards="0">
                                    <p:tmAbs val="0"/>
                                  </p:iterate>
                                  <p:childTnLst>
                                    <p:set>
                                      <p:cBhvr>
                                        <p:cTn id="6" fill="hold"/>
                                        <p:tgtEl>
                                          <p:spTgt spid="101"/>
                                        </p:tgtEl>
                                        <p:attrNameLst>
                                          <p:attrName>style.visibility</p:attrName>
                                        </p:attrNameLst>
                                      </p:cBhvr>
                                      <p:to>
                                        <p:strVal val="visible"/>
                                      </p:to>
                                    </p:set>
                                    <p:animEffect filter="fade" transition="in">
                                      <p:cBhvr>
                                        <p:cTn id="7" dur="500"/>
                                        <p:tgtEl>
                                          <p:spTgt spid="101"/>
                                        </p:tgtEl>
                                      </p:cBhvr>
                                    </p:animEffect>
                                  </p:childTnLst>
                                </p:cTn>
                              </p:par>
                            </p:childTnLst>
                          </p:cTn>
                        </p:par>
                        <p:par>
                          <p:cTn id="8" fill="hold">
                            <p:stCondLst>
                              <p:cond delay="500"/>
                            </p:stCondLst>
                            <p:childTnLst>
                              <p:par>
                                <p:cTn id="9" presetClass="entr" nodeType="afterEffect" presetID="10" grpId="2" fill="hold">
                                  <p:stCondLst>
                                    <p:cond delay="0"/>
                                  </p:stCondLst>
                                  <p:iterate type="el" backwards="0">
                                    <p:tmAbs val="0"/>
                                  </p:iterate>
                                  <p:childTnLst>
                                    <p:set>
                                      <p:cBhvr>
                                        <p:cTn id="10" fill="hold"/>
                                        <p:tgtEl>
                                          <p:spTgt spid="94"/>
                                        </p:tgtEl>
                                        <p:attrNameLst>
                                          <p:attrName>style.visibility</p:attrName>
                                        </p:attrNameLst>
                                      </p:cBhvr>
                                      <p:to>
                                        <p:strVal val="visible"/>
                                      </p:to>
                                    </p:set>
                                    <p:animEffect filter="fade" transition="in">
                                      <p:cBhvr>
                                        <p:cTn id="11" dur="500"/>
                                        <p:tgtEl>
                                          <p:spTgt spid="94"/>
                                        </p:tgtEl>
                                      </p:cBhvr>
                                    </p:animEffect>
                                  </p:childTnLst>
                                </p:cTn>
                              </p:par>
                            </p:childTnLst>
                          </p:cTn>
                        </p:par>
                        <p:par>
                          <p:cTn id="12" fill="hold">
                            <p:stCondLst>
                              <p:cond delay="1000"/>
                            </p:stCondLst>
                            <p:childTnLst>
                              <p:par>
                                <p:cTn id="13" presetClass="entr" nodeType="afterEffect" presetID="10" grpId="3" fill="hold">
                                  <p:stCondLst>
                                    <p:cond delay="0"/>
                                  </p:stCondLst>
                                  <p:iterate type="el" backwards="0">
                                    <p:tmAbs val="0"/>
                                  </p:iterate>
                                  <p:childTnLst>
                                    <p:set>
                                      <p:cBhvr>
                                        <p:cTn id="14" fill="hold"/>
                                        <p:tgtEl>
                                          <p:spTgt spid="96"/>
                                        </p:tgtEl>
                                        <p:attrNameLst>
                                          <p:attrName>style.visibility</p:attrName>
                                        </p:attrNameLst>
                                      </p:cBhvr>
                                      <p:to>
                                        <p:strVal val="visible"/>
                                      </p:to>
                                    </p:set>
                                    <p:animEffect filter="fade" transition="in">
                                      <p:cBhvr>
                                        <p:cTn id="15" dur="500"/>
                                        <p:tgtEl>
                                          <p:spTgt spid="96"/>
                                        </p:tgtEl>
                                      </p:cBhvr>
                                    </p:animEffect>
                                  </p:childTnLst>
                                </p:cTn>
                              </p:par>
                            </p:childTnLst>
                          </p:cTn>
                        </p:par>
                        <p:par>
                          <p:cTn id="16" fill="hold">
                            <p:stCondLst>
                              <p:cond delay="1500"/>
                            </p:stCondLst>
                            <p:childTnLst>
                              <p:par>
                                <p:cTn id="17" presetClass="entr" nodeType="afterEffect" presetID="10" grpId="4" fill="hold">
                                  <p:stCondLst>
                                    <p:cond delay="0"/>
                                  </p:stCondLst>
                                  <p:iterate type="el" backwards="0">
                                    <p:tmAbs val="0"/>
                                  </p:iterate>
                                  <p:childTnLst>
                                    <p:set>
                                      <p:cBhvr>
                                        <p:cTn id="18" fill="hold"/>
                                        <p:tgtEl>
                                          <p:spTgt spid="105"/>
                                        </p:tgtEl>
                                        <p:attrNameLst>
                                          <p:attrName>style.visibility</p:attrName>
                                        </p:attrNameLst>
                                      </p:cBhvr>
                                      <p:to>
                                        <p:strVal val="visible"/>
                                      </p:to>
                                    </p:set>
                                    <p:animEffect filter="fade" transition="in">
                                      <p:cBhvr>
                                        <p:cTn id="19" dur="500"/>
                                        <p:tgtEl>
                                          <p:spTgt spid="105"/>
                                        </p:tgtEl>
                                      </p:cBhvr>
                                    </p:animEffect>
                                  </p:childTnLst>
                                </p:cTn>
                              </p:par>
                            </p:childTnLst>
                          </p:cTn>
                        </p:par>
                      </p:childTnLst>
                    </p:cTn>
                  </p:par>
                  <p:par>
                    <p:cTn id="20" fill="hold">
                      <p:stCondLst>
                        <p:cond delay="indefinite"/>
                      </p:stCondLst>
                      <p:childTnLst>
                        <p:par>
                          <p:cTn id="21" fill="hold">
                            <p:stCondLst>
                              <p:cond delay="0"/>
                            </p:stCondLst>
                            <p:childTnLst>
                              <p:par>
                                <p:cTn id="22" presetClass="entr" nodeType="clickEffect" presetSubtype="1" presetID="22" grpId="5" fill="hold">
                                  <p:stCondLst>
                                    <p:cond delay="0"/>
                                  </p:stCondLst>
                                  <p:iterate type="el" backwards="0">
                                    <p:tmAbs val="0"/>
                                  </p:iterate>
                                  <p:childTnLst>
                                    <p:set>
                                      <p:cBhvr>
                                        <p:cTn id="23" fill="hold"/>
                                        <p:tgtEl>
                                          <p:spTgt spid="106"/>
                                        </p:tgtEl>
                                        <p:attrNameLst>
                                          <p:attrName>style.visibility</p:attrName>
                                        </p:attrNameLst>
                                      </p:cBhvr>
                                      <p:to>
                                        <p:strVal val="visible"/>
                                      </p:to>
                                    </p:set>
                                    <p:animEffect filter="wipe(up)" transition="in">
                                      <p:cBhvr>
                                        <p:cTn id="24" dur="500"/>
                                        <p:tgtEl>
                                          <p:spTgt spid="106"/>
                                        </p:tgtEl>
                                      </p:cBhvr>
                                    </p:animEffect>
                                  </p:childTnLst>
                                </p:cTn>
                              </p:par>
                            </p:childTnLst>
                          </p:cTn>
                        </p:par>
                        <p:par>
                          <p:cTn id="25" fill="hold">
                            <p:stCondLst>
                              <p:cond delay="500"/>
                            </p:stCondLst>
                            <p:childTnLst>
                              <p:par>
                                <p:cTn id="26" presetClass="entr" nodeType="afterEffect" presetID="10" grpId="6" fill="hold">
                                  <p:stCondLst>
                                    <p:cond delay="0"/>
                                  </p:stCondLst>
                                  <p:iterate type="el" backwards="0">
                                    <p:tmAbs val="0"/>
                                  </p:iterate>
                                  <p:childTnLst>
                                    <p:set>
                                      <p:cBhvr>
                                        <p:cTn id="27" fill="hold"/>
                                        <p:tgtEl>
                                          <p:spTgt spid="108"/>
                                        </p:tgtEl>
                                        <p:attrNameLst>
                                          <p:attrName>style.visibility</p:attrName>
                                        </p:attrNameLst>
                                      </p:cBhvr>
                                      <p:to>
                                        <p:strVal val="visible"/>
                                      </p:to>
                                    </p:set>
                                    <p:animEffect filter="fade" transition="in">
                                      <p:cBhvr>
                                        <p:cTn id="28" dur="500"/>
                                        <p:tgtEl>
                                          <p:spTgt spid="108"/>
                                        </p:tgtEl>
                                      </p:cBhvr>
                                    </p:animEffect>
                                  </p:childTnLst>
                                </p:cTn>
                              </p:par>
                            </p:childTnLst>
                          </p:cTn>
                        </p:par>
                        <p:par>
                          <p:cTn id="29" fill="hold">
                            <p:stCondLst>
                              <p:cond delay="1000"/>
                            </p:stCondLst>
                            <p:childTnLst>
                              <p:par>
                                <p:cTn id="30" presetClass="entr" nodeType="afterEffect" presetID="10" grpId="7" fill="hold">
                                  <p:stCondLst>
                                    <p:cond delay="0"/>
                                  </p:stCondLst>
                                  <p:iterate type="el" backwards="0">
                                    <p:tmAbs val="0"/>
                                  </p:iterate>
                                  <p:childTnLst>
                                    <p:set>
                                      <p:cBhvr>
                                        <p:cTn id="31" fill="hold"/>
                                        <p:tgtEl>
                                          <p:spTgt spid="97"/>
                                        </p:tgtEl>
                                        <p:attrNameLst>
                                          <p:attrName>style.visibility</p:attrName>
                                        </p:attrNameLst>
                                      </p:cBhvr>
                                      <p:to>
                                        <p:strVal val="visible"/>
                                      </p:to>
                                    </p:set>
                                    <p:animEffect filter="fade" transition="in">
                                      <p:cBhvr>
                                        <p:cTn id="32" dur="500"/>
                                        <p:tgtEl>
                                          <p:spTgt spid="97"/>
                                        </p:tgtEl>
                                      </p:cBhvr>
                                    </p:animEffect>
                                  </p:childTnLst>
                                </p:cTn>
                              </p:par>
                            </p:childTnLst>
                          </p:cTn>
                        </p:par>
                        <p:par>
                          <p:cTn id="33" fill="hold">
                            <p:stCondLst>
                              <p:cond delay="1500"/>
                            </p:stCondLst>
                            <p:childTnLst>
                              <p:par>
                                <p:cTn id="34" presetClass="entr" nodeType="afterEffect" presetID="10" grpId="8" fill="hold">
                                  <p:stCondLst>
                                    <p:cond delay="0"/>
                                  </p:stCondLst>
                                  <p:iterate type="el" backwards="0">
                                    <p:tmAbs val="0"/>
                                  </p:iterate>
                                  <p:childTnLst>
                                    <p:set>
                                      <p:cBhvr>
                                        <p:cTn id="35" fill="hold"/>
                                        <p:tgtEl>
                                          <p:spTgt spid="104"/>
                                        </p:tgtEl>
                                        <p:attrNameLst>
                                          <p:attrName>style.visibility</p:attrName>
                                        </p:attrNameLst>
                                      </p:cBhvr>
                                      <p:to>
                                        <p:strVal val="visible"/>
                                      </p:to>
                                    </p:set>
                                    <p:animEffect filter="fade" transition="in">
                                      <p:cBhvr>
                                        <p:cTn id="36" dur="500"/>
                                        <p:tgtEl>
                                          <p:spTgt spid="104"/>
                                        </p:tgtEl>
                                      </p:cBhvr>
                                    </p:animEffect>
                                  </p:childTnLst>
                                </p:cTn>
                              </p:par>
                            </p:childTnLst>
                          </p:cTn>
                        </p:par>
                      </p:childTnLst>
                    </p:cTn>
                  </p:par>
                  <p:par>
                    <p:cTn id="37" fill="hold">
                      <p:stCondLst>
                        <p:cond delay="indefinite"/>
                      </p:stCondLst>
                      <p:childTnLst>
                        <p:par>
                          <p:cTn id="38" fill="hold">
                            <p:stCondLst>
                              <p:cond delay="0"/>
                            </p:stCondLst>
                            <p:childTnLst>
                              <p:par>
                                <p:cTn id="39" presetClass="entr" nodeType="clickEffect" presetSubtype="1" presetID="22" grpId="9" fill="hold">
                                  <p:stCondLst>
                                    <p:cond delay="0"/>
                                  </p:stCondLst>
                                  <p:iterate type="el" backwards="0">
                                    <p:tmAbs val="0"/>
                                  </p:iterate>
                                  <p:childTnLst>
                                    <p:set>
                                      <p:cBhvr>
                                        <p:cTn id="40" fill="hold"/>
                                        <p:tgtEl>
                                          <p:spTgt spid="107"/>
                                        </p:tgtEl>
                                        <p:attrNameLst>
                                          <p:attrName>style.visibility</p:attrName>
                                        </p:attrNameLst>
                                      </p:cBhvr>
                                      <p:to>
                                        <p:strVal val="visible"/>
                                      </p:to>
                                    </p:set>
                                    <p:animEffect filter="wipe(up)" transition="in">
                                      <p:cBhvr>
                                        <p:cTn id="41" dur="500"/>
                                        <p:tgtEl>
                                          <p:spTgt spid="107"/>
                                        </p:tgtEl>
                                      </p:cBhvr>
                                    </p:animEffect>
                                  </p:childTnLst>
                                </p:cTn>
                              </p:par>
                            </p:childTnLst>
                          </p:cTn>
                        </p:par>
                        <p:par>
                          <p:cTn id="42" fill="hold">
                            <p:stCondLst>
                              <p:cond delay="500"/>
                            </p:stCondLst>
                            <p:childTnLst>
                              <p:par>
                                <p:cTn id="43" presetClass="entr" nodeType="afterEffect" presetID="10" grpId="10" fill="hold">
                                  <p:stCondLst>
                                    <p:cond delay="0"/>
                                  </p:stCondLst>
                                  <p:iterate type="el" backwards="0">
                                    <p:tmAbs val="0"/>
                                  </p:iterate>
                                  <p:childTnLst>
                                    <p:set>
                                      <p:cBhvr>
                                        <p:cTn id="44" fill="hold"/>
                                        <p:tgtEl>
                                          <p:spTgt spid="109"/>
                                        </p:tgtEl>
                                        <p:attrNameLst>
                                          <p:attrName>style.visibility</p:attrName>
                                        </p:attrNameLst>
                                      </p:cBhvr>
                                      <p:to>
                                        <p:strVal val="visible"/>
                                      </p:to>
                                    </p:set>
                                    <p:animEffect filter="fade" transition="in">
                                      <p:cBhvr>
                                        <p:cTn id="45" dur="500"/>
                                        <p:tgtEl>
                                          <p:spTgt spid="109"/>
                                        </p:tgtEl>
                                      </p:cBhvr>
                                    </p:animEffect>
                                  </p:childTnLst>
                                </p:cTn>
                              </p:par>
                            </p:childTnLst>
                          </p:cTn>
                        </p:par>
                        <p:par>
                          <p:cTn id="46" fill="hold">
                            <p:stCondLst>
                              <p:cond delay="1000"/>
                            </p:stCondLst>
                            <p:childTnLst>
                              <p:par>
                                <p:cTn id="47" presetClass="entr" nodeType="afterEffect" presetID="10" grpId="11" fill="hold">
                                  <p:stCondLst>
                                    <p:cond delay="0"/>
                                  </p:stCondLst>
                                  <p:iterate type="el" backwards="0">
                                    <p:tmAbs val="0"/>
                                  </p:iterate>
                                  <p:childTnLst>
                                    <p:set>
                                      <p:cBhvr>
                                        <p:cTn id="48" fill="hold"/>
                                        <p:tgtEl>
                                          <p:spTgt spid="103"/>
                                        </p:tgtEl>
                                        <p:attrNameLst>
                                          <p:attrName>style.visibility</p:attrName>
                                        </p:attrNameLst>
                                      </p:cBhvr>
                                      <p:to>
                                        <p:strVal val="visible"/>
                                      </p:to>
                                    </p:set>
                                    <p:animEffect filter="fade" transition="in">
                                      <p:cBhvr>
                                        <p:cTn id="49" dur="500"/>
                                        <p:tgtEl>
                                          <p:spTgt spid="103"/>
                                        </p:tgtEl>
                                      </p:cBhvr>
                                    </p:animEffect>
                                  </p:childTnLst>
                                </p:cTn>
                              </p:par>
                            </p:childTnLst>
                          </p:cTn>
                        </p:par>
                      </p:childTnLst>
                    </p:cTn>
                  </p:par>
                  <p:par>
                    <p:cTn id="50" fill="hold">
                      <p:stCondLst>
                        <p:cond delay="indefinite"/>
                      </p:stCondLst>
                      <p:childTnLst>
                        <p:par>
                          <p:cTn id="51" fill="hold">
                            <p:stCondLst>
                              <p:cond delay="0"/>
                            </p:stCondLst>
                            <p:childTnLst>
                              <p:par>
                                <p:cTn id="52" presetClass="entr" nodeType="clickEffect" presetID="10" grpId="12" fill="hold">
                                  <p:stCondLst>
                                    <p:cond delay="0"/>
                                  </p:stCondLst>
                                  <p:iterate type="el" backwards="0">
                                    <p:tmAbs val="0"/>
                                  </p:iterate>
                                  <p:childTnLst>
                                    <p:set>
                                      <p:cBhvr>
                                        <p:cTn id="53" fill="hold"/>
                                        <p:tgtEl>
                                          <p:spTgt spid="102"/>
                                        </p:tgtEl>
                                        <p:attrNameLst>
                                          <p:attrName>style.visibility</p:attrName>
                                        </p:attrNameLst>
                                      </p:cBhvr>
                                      <p:to>
                                        <p:strVal val="visible"/>
                                      </p:to>
                                    </p:set>
                                    <p:animEffect filter="fade" transition="in">
                                      <p:cBhvr>
                                        <p:cTn id="54" dur="500"/>
                                        <p:tgtEl>
                                          <p:spTgt spid="102"/>
                                        </p:tgtEl>
                                      </p:cBhvr>
                                    </p:animEffect>
                                  </p:childTnLst>
                                </p:cTn>
                              </p:par>
                            </p:childTnLst>
                          </p:cTn>
                        </p:par>
                        <p:par>
                          <p:cTn id="55" fill="hold">
                            <p:stCondLst>
                              <p:cond delay="500"/>
                            </p:stCondLst>
                            <p:childTnLst>
                              <p:par>
                                <p:cTn id="56" presetClass="entr" nodeType="afterEffect" presetID="10" grpId="13" fill="hold">
                                  <p:stCondLst>
                                    <p:cond delay="0"/>
                                  </p:stCondLst>
                                  <p:iterate type="el" backwards="0">
                                    <p:tmAbs val="0"/>
                                  </p:iterate>
                                  <p:childTnLst>
                                    <p:set>
                                      <p:cBhvr>
                                        <p:cTn id="57" fill="hold"/>
                                        <p:tgtEl>
                                          <p:spTgt spid="95"/>
                                        </p:tgtEl>
                                        <p:attrNameLst>
                                          <p:attrName>style.visibility</p:attrName>
                                        </p:attrNameLst>
                                      </p:cBhvr>
                                      <p:to>
                                        <p:strVal val="visible"/>
                                      </p:to>
                                    </p:set>
                                    <p:animEffect filter="fade" transition="in">
                                      <p:cBhvr>
                                        <p:cTn id="58" dur="500"/>
                                        <p:tgtEl>
                                          <p:spTgt spid="9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06" grpId="5"/>
      <p:bldP build="whole" bldLvl="1" animBg="1" rev="0" advAuto="0" spid="102" grpId="12"/>
      <p:bldP build="whole" bldLvl="1" animBg="1" rev="0" advAuto="0" spid="107" grpId="9"/>
      <p:bldP build="whole" bldLvl="1" animBg="1" rev="0" advAuto="0" spid="97" grpId="7"/>
      <p:bldP build="whole" bldLvl="1" animBg="1" rev="0" advAuto="0" spid="108" grpId="6"/>
      <p:bldP build="whole" bldLvl="1" animBg="1" rev="0" advAuto="0" spid="101" grpId="1"/>
      <p:bldP build="whole" bldLvl="1" animBg="1" rev="0" advAuto="0" spid="96" grpId="3"/>
      <p:bldP build="whole" bldLvl="1" animBg="1" rev="0" advAuto="0" spid="104" grpId="8"/>
      <p:bldP build="whole" bldLvl="1" animBg="1" rev="0" advAuto="0" spid="103" grpId="11"/>
      <p:bldP build="whole" bldLvl="1" animBg="1" rev="0" advAuto="0" spid="109" grpId="10"/>
      <p:bldP build="whole" bldLvl="1" animBg="1" rev="0" advAuto="0" spid="94" grpId="2"/>
      <p:bldP build="whole" bldLvl="1" animBg="1" rev="0" advAuto="0" spid="105" grpId="4"/>
      <p:bldP build="whole" bldLvl="1" animBg="1" rev="0" advAuto="0" spid="95" grpId="13"/>
    </p:bldLst>
  </p:timing>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7" name="RADYOAKTİVİTE"/>
          <p:cNvSpPr txBox="1"/>
          <p:nvPr/>
        </p:nvSpPr>
        <p:spPr>
          <a:xfrm>
            <a:off x="1593532" y="3141662"/>
            <a:ext cx="5956936" cy="7645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ctr">
              <a:defRPr sz="4400" u="sng">
                <a:latin typeface="Tahoma Bold"/>
                <a:ea typeface="Tahoma Bold"/>
                <a:cs typeface="Tahoma Bold"/>
                <a:sym typeface="Tahoma Bold"/>
              </a:defRPr>
            </a:lvl1pPr>
          </a:lstStyle>
          <a:p>
            <a:pPr/>
            <a:r>
              <a:t>RADYOAKTİVİTE</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9" name="Atom numarası ( proton sayısı ) 81 ’den büyük olan elementlerde çekirdekteki proton ve nötron sayısı arasındaki eşitlik bozulur ve atom kararsız hale gelir. Yeniden kararlı duruma ulaşmak için çekirdeğin nükleer yapısında değişim gerçekleşir. Bunun sonuc"/>
          <p:cNvSpPr txBox="1"/>
          <p:nvPr/>
        </p:nvSpPr>
        <p:spPr>
          <a:xfrm>
            <a:off x="729932" y="1087437"/>
            <a:ext cx="7684136" cy="529162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just">
              <a:buSzPct val="100000"/>
              <a:buFont typeface="Arial"/>
              <a:buChar char="•"/>
              <a:defRPr b="1" sz="2800">
                <a:solidFill>
                  <a:srgbClr val="800080"/>
                </a:solidFill>
                <a:latin typeface="Times New Roman"/>
                <a:ea typeface="Times New Roman"/>
                <a:cs typeface="Times New Roman"/>
                <a:sym typeface="Times New Roman"/>
              </a:defRPr>
            </a:pPr>
            <a:r>
              <a:t> </a:t>
            </a:r>
            <a:r>
              <a:rPr b="0">
                <a:solidFill>
                  <a:srgbClr val="000000"/>
                </a:solidFill>
                <a:latin typeface="Tahoma"/>
                <a:ea typeface="Tahoma"/>
                <a:cs typeface="Tahoma"/>
                <a:sym typeface="Tahoma"/>
              </a:rPr>
              <a:t>Atom numarası ( proton sayısı ) 81 ’den büyük olan elementlerde çekirdekteki proton ve nötron sayısı arasındaki eşitlik bozulur ve atom kararsız hale gelir. Yeniden kararlı duruma ulaşmak için çekirdeğin nükleer yapısında değişim gerçekleşir. Bunun sonucunda çekirdekten parçacıklar veya </a:t>
            </a:r>
            <a:r>
              <a:rPr b="0" u="sng">
                <a:solidFill>
                  <a:srgbClr val="000000"/>
                </a:solidFill>
                <a:latin typeface="Tahoma"/>
                <a:ea typeface="Tahoma"/>
                <a:cs typeface="Tahoma"/>
                <a:sym typeface="Tahoma"/>
              </a:rPr>
              <a:t>elektromagnetik radyasyon       ( foton )</a:t>
            </a:r>
            <a:r>
              <a:rPr b="0">
                <a:solidFill>
                  <a:srgbClr val="000000"/>
                </a:solidFill>
                <a:latin typeface="Tahoma"/>
                <a:ea typeface="Tahoma"/>
                <a:cs typeface="Tahoma"/>
                <a:sym typeface="Tahoma"/>
              </a:rPr>
              <a:t> yayınlanır</a:t>
            </a:r>
            <a:endParaRPr b="0">
              <a:latin typeface="Tahoma Bold"/>
              <a:ea typeface="Tahoma Bold"/>
              <a:cs typeface="Tahoma Bold"/>
              <a:sym typeface="Tahoma Bold"/>
            </a:endParaRPr>
          </a:p>
          <a:p>
            <a:pPr algn="just">
              <a:buSzPct val="100000"/>
              <a:buFont typeface="Arial"/>
              <a:buChar char="•"/>
              <a:defRPr sz="2800">
                <a:latin typeface="Tahoma"/>
                <a:ea typeface="Tahoma"/>
                <a:cs typeface="Tahoma"/>
                <a:sym typeface="Tahoma"/>
              </a:defRPr>
            </a:pPr>
          </a:p>
          <a:p>
            <a:pPr algn="just">
              <a:buSzPct val="100000"/>
              <a:buFont typeface="Arial"/>
              <a:buChar char="•"/>
              <a:defRPr sz="2800">
                <a:latin typeface="Tahoma"/>
                <a:ea typeface="Tahoma"/>
                <a:cs typeface="Tahoma"/>
                <a:sym typeface="Tahoma"/>
              </a:defRPr>
            </a:pPr>
            <a:r>
              <a:t> Bu değişim </a:t>
            </a:r>
            <a:r>
              <a:rPr u="sng"/>
              <a:t>radyoaktif bozunmaya</a:t>
            </a:r>
            <a:r>
              <a:t> karşı gelir, olay ise </a:t>
            </a:r>
            <a:r>
              <a:rPr u="sng"/>
              <a:t>radyoaktivite</a:t>
            </a:r>
            <a:r>
              <a:t> olarak tanımlanır</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1" name="Elementlerin Nükleon Konfigürasyonu ve Nükleer Kararlılıkları"/>
          <p:cNvSpPr txBox="1"/>
          <p:nvPr>
            <p:ph type="title" idx="4294967295"/>
          </p:nvPr>
        </p:nvSpPr>
        <p:spPr>
          <a:xfrm>
            <a:off x="539750" y="333374"/>
            <a:ext cx="8229600" cy="1143002"/>
          </a:xfrm>
          <a:prstGeom prst="rect">
            <a:avLst/>
          </a:prstGeom>
        </p:spPr>
        <p:txBody>
          <a:bodyPr>
            <a:normAutofit fontScale="100000" lnSpcReduction="0"/>
          </a:bodyPr>
          <a:lstStyle/>
          <a:p>
            <a:pPr defTabSz="722376">
              <a:defRPr sz="2370">
                <a:latin typeface="Tahoma"/>
                <a:ea typeface="Tahoma"/>
                <a:cs typeface="Tahoma"/>
                <a:sym typeface="Tahoma"/>
              </a:defRPr>
            </a:pPr>
            <a:r>
              <a:t>Elementlerin Nükleon Konfigürasyonu ve Nükleer Kararlılıkları</a:t>
            </a:r>
            <a:br/>
          </a:p>
        </p:txBody>
      </p:sp>
      <p:sp>
        <p:nvSpPr>
          <p:cNvPr id="42" name="Elementlerin nükleon (proton ve nötron) sayılarının değişimi ve nükleer kararsızlık eğrisi. Kararlı çekirdekler koyu, bilinen radyoaktif çekirdekler ise açık gölge ile gösterilmiştir."/>
          <p:cNvSpPr txBox="1"/>
          <p:nvPr>
            <p:ph type="body" sz="quarter" idx="4294967295"/>
          </p:nvPr>
        </p:nvSpPr>
        <p:spPr>
          <a:xfrm>
            <a:off x="395287" y="5373687"/>
            <a:ext cx="8424863" cy="1035051"/>
          </a:xfrm>
          <a:prstGeom prst="rect">
            <a:avLst/>
          </a:prstGeom>
        </p:spPr>
        <p:txBody>
          <a:bodyPr>
            <a:normAutofit fontScale="100000" lnSpcReduction="0"/>
          </a:bodyPr>
          <a:lstStyle/>
          <a:p>
            <a:pPr algn="just">
              <a:lnSpc>
                <a:spcPct val="90000"/>
              </a:lnSpc>
              <a:spcBef>
                <a:spcPts val="0"/>
              </a:spcBef>
              <a:buSzTx/>
              <a:buNone/>
              <a:defRPr sz="2800">
                <a:latin typeface="Tahoma"/>
                <a:ea typeface="Tahoma"/>
                <a:cs typeface="Tahoma"/>
                <a:sym typeface="Tahoma"/>
              </a:defRPr>
            </a:pPr>
            <a:r>
              <a:t>   </a:t>
            </a:r>
            <a:r>
              <a:rPr sz="1800"/>
              <a:t>Elementlerin nükleon (proton ve nötron) sayılarının değişimi ve nükleer kararsızlık eğrisi. Kararlı çekirdekler koyu, bilinen radyoaktif çekirdekler ise açık gölge ile gösterilmiştir.  </a:t>
            </a:r>
          </a:p>
        </p:txBody>
      </p:sp>
      <p:pic>
        <p:nvPicPr>
          <p:cNvPr id="43" name="nuclearstability" descr="nuclearstability"/>
          <p:cNvPicPr>
            <a:picLocks noChangeAspect="1"/>
          </p:cNvPicPr>
          <p:nvPr/>
        </p:nvPicPr>
        <p:blipFill>
          <a:blip r:embed="rId2">
            <a:extLst/>
          </a:blip>
          <a:stretch>
            <a:fillRect/>
          </a:stretch>
        </p:blipFill>
        <p:spPr>
          <a:xfrm>
            <a:off x="1547812" y="1341437"/>
            <a:ext cx="5903913" cy="3887788"/>
          </a:xfrm>
          <a:prstGeom prst="rect">
            <a:avLst/>
          </a:prstGeom>
          <a:ln w="12700">
            <a:miter lim="400000"/>
          </a:ln>
        </p:spPr>
      </p:pic>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5" name="Nükleer değişimin gerçekleşmesi sırasında proton sayısının değişmesi ile atom numarası ve dolayısıyla element yapısı değişebilir"/>
          <p:cNvSpPr txBox="1"/>
          <p:nvPr/>
        </p:nvSpPr>
        <p:spPr>
          <a:xfrm>
            <a:off x="729932" y="1557337"/>
            <a:ext cx="7684136" cy="226902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just">
              <a:buSzPct val="100000"/>
              <a:buFont typeface="Arial"/>
              <a:buChar char="•"/>
              <a:defRPr b="1" sz="2800">
                <a:solidFill>
                  <a:srgbClr val="800080"/>
                </a:solidFill>
                <a:latin typeface="Times New Roman"/>
                <a:ea typeface="Times New Roman"/>
                <a:cs typeface="Times New Roman"/>
                <a:sym typeface="Times New Roman"/>
              </a:defRPr>
            </a:pPr>
            <a:r>
              <a:t> </a:t>
            </a:r>
            <a:r>
              <a:rPr b="0">
                <a:solidFill>
                  <a:srgbClr val="000000"/>
                </a:solidFill>
                <a:latin typeface="Tahoma Bold"/>
                <a:ea typeface="Tahoma Bold"/>
                <a:cs typeface="Tahoma Bold"/>
                <a:sym typeface="Tahoma Bold"/>
              </a:rPr>
              <a:t>Nükleer değişimin gerçekleşmesi sırasında proton sayısının değişmesi ile atom numarası ve dolayısıyla element yapısı değişebilir</a:t>
            </a:r>
            <a:endParaRPr b="0">
              <a:latin typeface="Tahoma Bold"/>
              <a:ea typeface="Tahoma Bold"/>
              <a:cs typeface="Tahoma Bold"/>
              <a:sym typeface="Tahoma Bold"/>
            </a:endParaRPr>
          </a:p>
        </p:txBody>
      </p:sp>
      <p:sp>
        <p:nvSpPr>
          <p:cNvPr id="46" name="Seriler                Ana                Yarı ömür  ( yıl )                Son kararlı ürün…"/>
          <p:cNvSpPr txBox="1"/>
          <p:nvPr/>
        </p:nvSpPr>
        <p:spPr>
          <a:xfrm>
            <a:off x="225107" y="3500437"/>
            <a:ext cx="8671561" cy="21488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342900" indent="-342900" algn="just">
              <a:spcBef>
                <a:spcPts val="300"/>
              </a:spcBef>
              <a:defRPr sz="1500" u="sng">
                <a:latin typeface="Tahoma Bold"/>
                <a:ea typeface="Tahoma Bold"/>
                <a:cs typeface="Tahoma Bold"/>
                <a:sym typeface="Tahoma Bold"/>
              </a:defRPr>
            </a:pPr>
            <a:r>
              <a:t>Seriler</a:t>
            </a:r>
            <a:r>
              <a:rPr u="none"/>
              <a:t>                </a:t>
            </a:r>
            <a:r>
              <a:t>Ana</a:t>
            </a:r>
            <a:r>
              <a:rPr u="none"/>
              <a:t>                </a:t>
            </a:r>
            <a:r>
              <a:t>Yarı ömür  ( yıl )</a:t>
            </a:r>
            <a:r>
              <a:rPr u="none"/>
              <a:t>                </a:t>
            </a:r>
            <a:r>
              <a:t>Son kararlı ürün</a:t>
            </a:r>
          </a:p>
          <a:p>
            <a:pPr marL="342900" indent="-342900" algn="just">
              <a:spcBef>
                <a:spcPts val="300"/>
              </a:spcBef>
              <a:defRPr sz="1500">
                <a:latin typeface="Tahoma Bold"/>
                <a:ea typeface="Tahoma Bold"/>
                <a:cs typeface="Tahoma Bold"/>
                <a:sym typeface="Tahoma Bold"/>
              </a:defRPr>
            </a:pPr>
            <a:r>
              <a:t> </a:t>
            </a:r>
          </a:p>
          <a:p>
            <a:pPr marL="342900" indent="-342900" algn="just">
              <a:spcBef>
                <a:spcPts val="300"/>
              </a:spcBef>
              <a:defRPr sz="1500">
                <a:latin typeface="Tahoma Bold"/>
                <a:ea typeface="Tahoma Bold"/>
                <a:cs typeface="Tahoma Bold"/>
                <a:sym typeface="Tahoma Bold"/>
              </a:defRPr>
            </a:pPr>
            <a:r>
              <a:t>Uranyum            </a:t>
            </a:r>
            <a:r>
              <a:rPr baseline="-30000"/>
              <a:t>92</a:t>
            </a:r>
            <a:r>
              <a:t>U</a:t>
            </a:r>
            <a:r>
              <a:rPr baseline="30000"/>
              <a:t>238</a:t>
            </a:r>
            <a:r>
              <a:t>             4.51 x 10</a:t>
            </a:r>
            <a:r>
              <a:rPr baseline="30000"/>
              <a:t>9</a:t>
            </a:r>
            <a:r>
              <a:t>                  </a:t>
            </a:r>
            <a:r>
              <a:rPr baseline="-30000"/>
              <a:t>82</a:t>
            </a:r>
            <a:r>
              <a:t>Pb</a:t>
            </a:r>
            <a:r>
              <a:rPr baseline="30000"/>
              <a:t>206</a:t>
            </a:r>
            <a:r>
              <a:t>     ( 17 radyoaktif  element )</a:t>
            </a:r>
          </a:p>
          <a:p>
            <a:pPr marL="342900" indent="-342900" algn="just">
              <a:spcBef>
                <a:spcPts val="300"/>
              </a:spcBef>
              <a:defRPr sz="1500">
                <a:latin typeface="Tahoma Bold"/>
                <a:ea typeface="Tahoma Bold"/>
                <a:cs typeface="Tahoma Bold"/>
                <a:sym typeface="Tahoma Bold"/>
              </a:defRPr>
            </a:pPr>
            <a:r>
              <a:t>Thorium             </a:t>
            </a:r>
            <a:r>
              <a:rPr baseline="-30000"/>
              <a:t>90</a:t>
            </a:r>
            <a:r>
              <a:t>Th</a:t>
            </a:r>
            <a:r>
              <a:rPr baseline="30000"/>
              <a:t>232                  </a:t>
            </a:r>
            <a:r>
              <a:t>1.39  x 10</a:t>
            </a:r>
            <a:r>
              <a:rPr baseline="30000"/>
              <a:t>10</a:t>
            </a:r>
            <a:r>
              <a:t>         </a:t>
            </a:r>
            <a:r>
              <a:rPr baseline="30000"/>
              <a:t>       </a:t>
            </a:r>
            <a:r>
              <a:t> </a:t>
            </a:r>
            <a:r>
              <a:rPr baseline="-30000"/>
              <a:t>82</a:t>
            </a:r>
            <a:r>
              <a:t>Pb</a:t>
            </a:r>
            <a:r>
              <a:rPr baseline="30000"/>
              <a:t>208 </a:t>
            </a:r>
            <a:r>
              <a:t>    ( 12       "                "          )</a:t>
            </a:r>
          </a:p>
          <a:p>
            <a:pPr marL="342900" indent="-342900" algn="just">
              <a:spcBef>
                <a:spcPts val="300"/>
              </a:spcBef>
              <a:defRPr sz="1500">
                <a:latin typeface="Tahoma Bold"/>
                <a:ea typeface="Tahoma Bold"/>
                <a:cs typeface="Tahoma Bold"/>
                <a:sym typeface="Tahoma Bold"/>
              </a:defRPr>
            </a:pPr>
            <a:r>
              <a:t>Aktinium            </a:t>
            </a:r>
            <a:r>
              <a:rPr baseline="-30000"/>
              <a:t>92</a:t>
            </a:r>
            <a:r>
              <a:t>U</a:t>
            </a:r>
            <a:r>
              <a:rPr baseline="30000"/>
              <a:t>235                     </a:t>
            </a:r>
            <a:r>
              <a:t>7.07 x 10</a:t>
            </a:r>
            <a:r>
              <a:rPr baseline="30000"/>
              <a:t>8                          </a:t>
            </a:r>
            <a:r>
              <a:rPr baseline="-30000"/>
              <a:t>82 </a:t>
            </a:r>
            <a:r>
              <a:t>Pb</a:t>
            </a:r>
            <a:r>
              <a:rPr baseline="30000"/>
              <a:t>207 </a:t>
            </a:r>
            <a:r>
              <a:t>   ( 14       "                "          ) </a:t>
            </a:r>
          </a:p>
          <a:p>
            <a:pPr marL="342900" indent="-342900" algn="just">
              <a:spcBef>
                <a:spcPts val="300"/>
              </a:spcBef>
              <a:defRPr sz="1500">
                <a:latin typeface="Tahoma Bold"/>
                <a:ea typeface="Tahoma Bold"/>
                <a:cs typeface="Tahoma Bold"/>
                <a:sym typeface="Tahoma Bold"/>
              </a:defRPr>
            </a:pPr>
            <a:r>
              <a:t>Neptunium         </a:t>
            </a:r>
            <a:r>
              <a:rPr baseline="-30000"/>
              <a:t>93</a:t>
            </a:r>
            <a:r>
              <a:t>Np</a:t>
            </a:r>
            <a:r>
              <a:rPr baseline="30000"/>
              <a:t>237                 </a:t>
            </a:r>
            <a:r>
              <a:t>2.25 x 10</a:t>
            </a:r>
            <a:r>
              <a:rPr baseline="30000"/>
              <a:t>6                        </a:t>
            </a:r>
            <a:r>
              <a:t> </a:t>
            </a:r>
            <a:r>
              <a:rPr baseline="-30000"/>
              <a:t>83</a:t>
            </a:r>
            <a:r>
              <a:t>Bi</a:t>
            </a:r>
            <a:r>
              <a:rPr baseline="30000"/>
              <a:t>209    </a:t>
            </a:r>
            <a:r>
              <a:t> </a:t>
            </a:r>
            <a:r>
              <a:rPr baseline="30000"/>
              <a:t>   </a:t>
            </a:r>
            <a:r>
              <a:t>( 13       "                "          ) </a:t>
            </a:r>
          </a:p>
          <a:p>
            <a:pPr marL="342900" indent="-342900" algn="just">
              <a:spcBef>
                <a:spcPts val="300"/>
              </a:spcBef>
              <a:defRPr sz="1500">
                <a:latin typeface="Tahoma Bold"/>
                <a:ea typeface="Tahoma Bold"/>
                <a:cs typeface="Tahoma Bold"/>
                <a:sym typeface="Tahoma Bold"/>
              </a:defRPr>
            </a:pPr>
            <a:r>
              <a:t> </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8" name="N  = N0 e-λt…"/>
          <p:cNvSpPr txBox="1"/>
          <p:nvPr/>
        </p:nvSpPr>
        <p:spPr>
          <a:xfrm>
            <a:off x="585469" y="836612"/>
            <a:ext cx="7901624" cy="5291329"/>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342900" indent="-342900" algn="just">
              <a:spcBef>
                <a:spcPts val="500"/>
              </a:spcBef>
              <a:buClr>
                <a:srgbClr val="000000"/>
              </a:buClr>
              <a:buSzPct val="60000"/>
              <a:buFont typeface="Arial"/>
              <a:buChar char="•"/>
              <a:defRPr sz="2400">
                <a:latin typeface="Tahoma"/>
                <a:ea typeface="Tahoma"/>
                <a:cs typeface="Tahoma"/>
                <a:sym typeface="Tahoma"/>
              </a:defRPr>
            </a:pPr>
            <a:r>
              <a:t>N  = N</a:t>
            </a:r>
            <a:r>
              <a:rPr baseline="-25000"/>
              <a:t>0</a:t>
            </a:r>
            <a:r>
              <a:t> e</a:t>
            </a:r>
            <a:r>
              <a:rPr baseline="30000"/>
              <a:t>-λt</a:t>
            </a:r>
          </a:p>
          <a:p>
            <a:pPr marL="342900" indent="-342900" algn="just">
              <a:spcBef>
                <a:spcPts val="500"/>
              </a:spcBef>
              <a:buClr>
                <a:srgbClr val="000000"/>
              </a:buClr>
              <a:buSzPct val="60000"/>
              <a:buFont typeface="Arial"/>
              <a:buChar char="•"/>
              <a:defRPr sz="2400">
                <a:latin typeface="Tahoma"/>
                <a:ea typeface="Tahoma"/>
                <a:cs typeface="Tahoma"/>
                <a:sym typeface="Tahoma"/>
              </a:defRPr>
            </a:pPr>
            <a:r>
              <a:t>N</a:t>
            </a:r>
            <a:r>
              <a:rPr baseline="-25000"/>
              <a:t>0</a:t>
            </a:r>
            <a:r>
              <a:t> = zaman başlangıcındaki ana çekirdek sayısı</a:t>
            </a:r>
          </a:p>
          <a:p>
            <a:pPr marL="342900" indent="-342900" algn="just">
              <a:spcBef>
                <a:spcPts val="500"/>
              </a:spcBef>
              <a:buClr>
                <a:srgbClr val="000000"/>
              </a:buClr>
              <a:buSzPct val="60000"/>
              <a:buFont typeface="Arial"/>
              <a:buChar char="•"/>
              <a:defRPr sz="2400">
                <a:latin typeface="Tahoma"/>
                <a:ea typeface="Tahoma"/>
                <a:cs typeface="Tahoma"/>
                <a:sym typeface="Tahoma"/>
              </a:defRPr>
            </a:pPr>
            <a:r>
              <a:t>N = herhangi bir t anındaki bozunmamış ana çekirdeklerin sayısı</a:t>
            </a:r>
          </a:p>
          <a:p>
            <a:pPr marL="342900" indent="-342900" algn="just">
              <a:spcBef>
                <a:spcPts val="500"/>
              </a:spcBef>
              <a:buClr>
                <a:srgbClr val="000000"/>
              </a:buClr>
              <a:buSzPct val="60000"/>
              <a:buFont typeface="Arial"/>
              <a:buChar char="•"/>
              <a:defRPr sz="2400">
                <a:latin typeface="Tahoma"/>
                <a:ea typeface="Tahoma"/>
                <a:cs typeface="Tahoma"/>
                <a:sym typeface="Tahoma"/>
              </a:defRPr>
            </a:pPr>
            <a:r>
              <a:t>λ = radyoaktif çekirdeğin birim zamandaki bozunma olasılığı  ( bozunma sabiti )</a:t>
            </a:r>
          </a:p>
          <a:p>
            <a:pPr marL="342900" indent="-342900" algn="just">
              <a:spcBef>
                <a:spcPts val="500"/>
              </a:spcBef>
              <a:buClr>
                <a:srgbClr val="000000"/>
              </a:buClr>
              <a:buSzPct val="60000"/>
              <a:buFont typeface="Arial"/>
              <a:buChar char="•"/>
              <a:defRPr sz="2400">
                <a:latin typeface="Tahoma"/>
                <a:ea typeface="Tahoma"/>
                <a:cs typeface="Tahoma"/>
                <a:sym typeface="Tahoma"/>
              </a:defRPr>
            </a:pPr>
            <a:r>
              <a:t>t  = zaman</a:t>
            </a:r>
          </a:p>
          <a:p>
            <a:pPr marL="342900" indent="-342900" algn="just">
              <a:spcBef>
                <a:spcPts val="500"/>
              </a:spcBef>
              <a:buClr>
                <a:srgbClr val="000000"/>
              </a:buClr>
              <a:buSzPct val="60000"/>
              <a:buFont typeface="Arial"/>
              <a:buChar char="•"/>
              <a:defRPr sz="2400">
                <a:latin typeface="Tahoma"/>
                <a:ea typeface="Tahoma"/>
                <a:cs typeface="Tahoma"/>
                <a:sym typeface="Tahoma"/>
              </a:defRPr>
            </a:pPr>
            <a:r>
              <a:t>Radyoaktif örnekte, ana çekirdek sayısının yarıya düşmesi için geçen süreye </a:t>
            </a:r>
            <a:r>
              <a:rPr u="sng"/>
              <a:t>yarı ömür </a:t>
            </a:r>
            <a:r>
              <a:t>( T</a:t>
            </a:r>
            <a:r>
              <a:rPr baseline="-25000"/>
              <a:t>1/2</a:t>
            </a:r>
            <a:r>
              <a:t> ) denir</a:t>
            </a:r>
          </a:p>
          <a:p>
            <a:pPr marL="342900" indent="-342900" algn="just">
              <a:spcBef>
                <a:spcPts val="400"/>
              </a:spcBef>
              <a:defRPr sz="2400">
                <a:latin typeface="Tahoma Bold"/>
                <a:ea typeface="Tahoma Bold"/>
                <a:cs typeface="Tahoma Bold"/>
                <a:sym typeface="Tahoma Bold"/>
              </a:defRPr>
            </a:pPr>
          </a:p>
          <a:p>
            <a:pPr marL="342900" indent="-342900" algn="just">
              <a:spcBef>
                <a:spcPts val="500"/>
              </a:spcBef>
              <a:defRPr sz="2400">
                <a:latin typeface="Tahoma Bold"/>
                <a:ea typeface="Tahoma Bold"/>
                <a:cs typeface="Tahoma Bold"/>
                <a:sym typeface="Tahoma Bold"/>
              </a:defRPr>
            </a:pPr>
            <a:r>
              <a:t>                            T</a:t>
            </a:r>
            <a:r>
              <a:rPr baseline="-25000"/>
              <a:t>1/2</a:t>
            </a:r>
            <a:r>
              <a:t> = 0.693 / λ</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0" name="Bozunma Sabiti"/>
          <p:cNvSpPr txBox="1"/>
          <p:nvPr>
            <p:ph type="title" idx="4294967295"/>
          </p:nvPr>
        </p:nvSpPr>
        <p:spPr>
          <a:xfrm>
            <a:off x="457200" y="692149"/>
            <a:ext cx="8229600" cy="725489"/>
          </a:xfrm>
          <a:prstGeom prst="rect">
            <a:avLst/>
          </a:prstGeom>
        </p:spPr>
        <p:txBody>
          <a:bodyPr>
            <a:normAutofit fontScale="100000" lnSpcReduction="0"/>
          </a:bodyPr>
          <a:lstStyle/>
          <a:p>
            <a:pPr defTabSz="576072">
              <a:defRPr sz="2142">
                <a:latin typeface="Tahoma Bold"/>
                <a:ea typeface="Tahoma Bold"/>
                <a:cs typeface="Tahoma Bold"/>
                <a:sym typeface="Tahoma Bold"/>
              </a:defRPr>
            </a:pPr>
            <a:r>
              <a:t>Bozunma Sabiti </a:t>
            </a:r>
            <a:br/>
          </a:p>
        </p:txBody>
      </p:sp>
      <p:sp>
        <p:nvSpPr>
          <p:cNvPr id="51" name="λ: bozunma sabiti…"/>
          <p:cNvSpPr txBox="1"/>
          <p:nvPr>
            <p:ph type="body" idx="4294967295"/>
          </p:nvPr>
        </p:nvSpPr>
        <p:spPr>
          <a:xfrm>
            <a:off x="457200" y="1600200"/>
            <a:ext cx="8229600" cy="4525963"/>
          </a:xfrm>
          <a:prstGeom prst="rect">
            <a:avLst/>
          </a:prstGeom>
        </p:spPr>
        <p:txBody>
          <a:bodyPr>
            <a:normAutofit fontScale="100000" lnSpcReduction="0"/>
          </a:bodyPr>
          <a:lstStyle/>
          <a:p>
            <a:pPr algn="just">
              <a:lnSpc>
                <a:spcPct val="130000"/>
              </a:lnSpc>
              <a:spcBef>
                <a:spcPts val="400"/>
              </a:spcBef>
              <a:buSzTx/>
              <a:buNone/>
              <a:defRPr sz="2000"/>
            </a:pPr>
            <a:r>
              <a:t>	</a:t>
            </a:r>
            <a:r>
              <a:rPr>
                <a:latin typeface="Tahoma Bold"/>
                <a:ea typeface="Tahoma Bold"/>
                <a:cs typeface="Tahoma Bold"/>
                <a:sym typeface="Tahoma Bold"/>
              </a:rPr>
              <a:t>λ</a:t>
            </a:r>
            <a:r>
              <a:rPr>
                <a:latin typeface="Tahoma"/>
                <a:ea typeface="Tahoma"/>
                <a:cs typeface="Tahoma"/>
                <a:sym typeface="Tahoma"/>
              </a:rPr>
              <a:t>: bozunma sabiti</a:t>
            </a:r>
            <a:endParaRPr>
              <a:latin typeface="Tahoma"/>
              <a:ea typeface="Tahoma"/>
              <a:cs typeface="Tahoma"/>
              <a:sym typeface="Tahoma"/>
            </a:endParaRPr>
          </a:p>
          <a:p>
            <a:pPr algn="just">
              <a:lnSpc>
                <a:spcPct val="130000"/>
              </a:lnSpc>
              <a:buSzTx/>
              <a:buNone/>
              <a:defRPr sz="2000">
                <a:latin typeface="Tahoma"/>
                <a:ea typeface="Tahoma"/>
                <a:cs typeface="Tahoma"/>
                <a:sym typeface="Tahoma"/>
              </a:defRPr>
            </a:pPr>
          </a:p>
          <a:p>
            <a:pPr algn="just">
              <a:lnSpc>
                <a:spcPct val="130000"/>
              </a:lnSpc>
              <a:spcBef>
                <a:spcPts val="400"/>
              </a:spcBef>
              <a:buChar char="•"/>
              <a:defRPr sz="2000">
                <a:latin typeface="Tahoma"/>
                <a:ea typeface="Tahoma"/>
                <a:cs typeface="Tahoma"/>
                <a:sym typeface="Tahoma"/>
              </a:defRPr>
            </a:pPr>
            <a:r>
              <a:t>Bozunma sabiti her radyoizotop için karakteristik (ilgili radyoizotopa ait) bir değerdir. </a:t>
            </a:r>
          </a:p>
          <a:p>
            <a:pPr algn="just">
              <a:lnSpc>
                <a:spcPct val="130000"/>
              </a:lnSpc>
              <a:spcBef>
                <a:spcPts val="400"/>
              </a:spcBef>
              <a:buChar char="•"/>
              <a:defRPr sz="2000">
                <a:solidFill>
                  <a:srgbClr val="FF0000"/>
                </a:solidFill>
                <a:latin typeface="Tahoma"/>
                <a:ea typeface="Tahoma"/>
                <a:cs typeface="Tahoma"/>
                <a:sym typeface="Tahoma"/>
              </a:defRPr>
            </a:pPr>
            <a:r>
              <a:t>Tanım olarak bozunma sabiti; belli bir zaman dilimi içindeki bozunan çekirdek miktarının oransal değeridir.</a:t>
            </a:r>
            <a:r>
              <a:rPr>
                <a:solidFill>
                  <a:srgbClr val="000000"/>
                </a:solidFill>
              </a:rPr>
              <a:t> </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3" name="Fiziksel Yarı-Ömür"/>
          <p:cNvSpPr txBox="1"/>
          <p:nvPr>
            <p:ph type="title" idx="4294967295"/>
          </p:nvPr>
        </p:nvSpPr>
        <p:spPr>
          <a:xfrm>
            <a:off x="457200" y="274637"/>
            <a:ext cx="8229600" cy="850901"/>
          </a:xfrm>
          <a:prstGeom prst="rect">
            <a:avLst/>
          </a:prstGeom>
        </p:spPr>
        <p:txBody>
          <a:bodyPr>
            <a:normAutofit fontScale="100000" lnSpcReduction="0"/>
          </a:bodyPr>
          <a:lstStyle>
            <a:lvl1pPr>
              <a:defRPr sz="3400">
                <a:latin typeface="Tahoma Bold"/>
                <a:ea typeface="Tahoma Bold"/>
                <a:cs typeface="Tahoma Bold"/>
                <a:sym typeface="Tahoma Bold"/>
              </a:defRPr>
            </a:lvl1pPr>
          </a:lstStyle>
          <a:p>
            <a:pPr/>
            <a:r>
              <a:t>Fiziksel Yarı-Ömür</a:t>
            </a:r>
          </a:p>
        </p:txBody>
      </p:sp>
      <p:sp>
        <p:nvSpPr>
          <p:cNvPr id="54" name="Fiziksel yarılanma süresi (T1/2), radyoaktif yarı-ömür olarak da anılır. Tanım olarak fiziksel yarı-ömür ; belli bir zaman başlangıcındaki radyoaktif atomların yarısının parçalanması için geçen süredir.                                Fiziksel yarı ömür i"/>
          <p:cNvSpPr txBox="1"/>
          <p:nvPr>
            <p:ph type="body" sz="half" idx="4294967295"/>
          </p:nvPr>
        </p:nvSpPr>
        <p:spPr>
          <a:xfrm>
            <a:off x="323850" y="3789362"/>
            <a:ext cx="8496300" cy="2447926"/>
          </a:xfrm>
          <a:prstGeom prst="rect">
            <a:avLst/>
          </a:prstGeom>
        </p:spPr>
        <p:txBody>
          <a:bodyPr>
            <a:normAutofit fontScale="100000" lnSpcReduction="0"/>
          </a:bodyPr>
          <a:lstStyle/>
          <a:p>
            <a:pPr marL="332613" indent="-332613" algn="just" defTabSz="886968">
              <a:lnSpc>
                <a:spcPct val="120000"/>
              </a:lnSpc>
              <a:spcBef>
                <a:spcPts val="400"/>
              </a:spcBef>
              <a:buSzTx/>
              <a:buNone/>
              <a:defRPr sz="1940"/>
            </a:pPr>
            <a:r>
              <a:t>      </a:t>
            </a:r>
            <a:r>
              <a:rPr>
                <a:latin typeface="Tahoma"/>
                <a:ea typeface="Tahoma"/>
                <a:cs typeface="Tahoma"/>
                <a:sym typeface="Tahoma"/>
              </a:rPr>
              <a:t>Fiziksel yarılanma süresi (T</a:t>
            </a:r>
            <a:r>
              <a:rPr baseline="-30742">
                <a:latin typeface="Tahoma"/>
                <a:ea typeface="Tahoma"/>
                <a:cs typeface="Tahoma"/>
                <a:sym typeface="Tahoma"/>
              </a:rPr>
              <a:t>1/2</a:t>
            </a:r>
            <a:r>
              <a:rPr>
                <a:latin typeface="Tahoma"/>
                <a:ea typeface="Tahoma"/>
                <a:cs typeface="Tahoma"/>
                <a:sym typeface="Tahoma"/>
              </a:rPr>
              <a:t>), radyoaktif yarı-ömür olarak da anılır. </a:t>
            </a:r>
            <a:r>
              <a:rPr>
                <a:solidFill>
                  <a:srgbClr val="FF0000"/>
                </a:solidFill>
                <a:latin typeface="Tahoma"/>
                <a:ea typeface="Tahoma"/>
                <a:cs typeface="Tahoma"/>
                <a:sym typeface="Tahoma"/>
              </a:rPr>
              <a:t>Tanım olarak fiziksel yarı-ömür ; belli bir zaman başlangıcındaki radyoaktif atomların yarısının parçalanması için geçen süredir.</a:t>
            </a:r>
            <a:r>
              <a:rPr>
                <a:latin typeface="Tahoma"/>
                <a:ea typeface="Tahoma"/>
                <a:cs typeface="Tahoma"/>
                <a:sym typeface="Tahoma"/>
              </a:rPr>
              <a:t>                                Fiziksel yarı ömür ile bozunma sabiti arasında </a:t>
            </a:r>
            <a:endParaRPr>
              <a:latin typeface="Tahoma"/>
              <a:ea typeface="Tahoma"/>
              <a:cs typeface="Tahoma"/>
              <a:sym typeface="Tahoma"/>
            </a:endParaRPr>
          </a:p>
          <a:p>
            <a:pPr marL="332613" indent="-332613" algn="just" defTabSz="886968">
              <a:lnSpc>
                <a:spcPct val="120000"/>
              </a:lnSpc>
              <a:spcBef>
                <a:spcPts val="400"/>
              </a:spcBef>
              <a:buSzTx/>
              <a:buNone/>
              <a:defRPr sz="1940">
                <a:latin typeface="Tahoma"/>
                <a:ea typeface="Tahoma"/>
                <a:cs typeface="Tahoma"/>
                <a:sym typeface="Tahoma"/>
              </a:defRPr>
            </a:pPr>
            <a:r>
              <a:t>                                        </a:t>
            </a:r>
            <a:r>
              <a:rPr>
                <a:latin typeface="Tahoma Bold"/>
                <a:ea typeface="Tahoma Bold"/>
                <a:cs typeface="Tahoma Bold"/>
                <a:sym typeface="Tahoma Bold"/>
              </a:rPr>
              <a:t>T</a:t>
            </a:r>
            <a:r>
              <a:rPr baseline="-30742">
                <a:latin typeface="Tahoma Bold"/>
                <a:ea typeface="Tahoma Bold"/>
                <a:cs typeface="Tahoma Bold"/>
                <a:sym typeface="Tahoma Bold"/>
              </a:rPr>
              <a:t>1/2</a:t>
            </a:r>
            <a:r>
              <a:rPr>
                <a:latin typeface="Tahoma Bold"/>
                <a:ea typeface="Tahoma Bold"/>
                <a:cs typeface="Tahoma Bold"/>
                <a:sym typeface="Tahoma Bold"/>
              </a:rPr>
              <a:t> = 0.693 / λ   </a:t>
            </a:r>
            <a:endParaRPr>
              <a:latin typeface="Tahoma Bold"/>
              <a:ea typeface="Tahoma Bold"/>
              <a:cs typeface="Tahoma Bold"/>
              <a:sym typeface="Tahoma Bold"/>
            </a:endParaRPr>
          </a:p>
          <a:p>
            <a:pPr marL="332613" indent="-332613" algn="just" defTabSz="886968">
              <a:lnSpc>
                <a:spcPct val="120000"/>
              </a:lnSpc>
              <a:spcBef>
                <a:spcPts val="400"/>
              </a:spcBef>
              <a:buSzTx/>
              <a:buNone/>
              <a:defRPr sz="1940">
                <a:latin typeface="Tahoma"/>
                <a:ea typeface="Tahoma"/>
                <a:cs typeface="Tahoma"/>
                <a:sym typeface="Tahoma"/>
              </a:defRPr>
            </a:pPr>
            <a:r>
              <a:t>     eşitliği bulunmaktadır. </a:t>
            </a:r>
          </a:p>
        </p:txBody>
      </p:sp>
      <p:pic>
        <p:nvPicPr>
          <p:cNvPr id="55" name="image.png" descr="image.png"/>
          <p:cNvPicPr>
            <a:picLocks noChangeAspect="1"/>
          </p:cNvPicPr>
          <p:nvPr/>
        </p:nvPicPr>
        <p:blipFill>
          <a:blip r:embed="rId2">
            <a:extLst/>
          </a:blip>
          <a:stretch>
            <a:fillRect/>
          </a:stretch>
        </p:blipFill>
        <p:spPr>
          <a:xfrm>
            <a:off x="1908175" y="1125537"/>
            <a:ext cx="5400675" cy="2519363"/>
          </a:xfrm>
          <a:prstGeom prst="rect">
            <a:avLst/>
          </a:prstGeom>
          <a:ln w="12700">
            <a:miter lim="400000"/>
          </a:ln>
        </p:spPr>
      </p:pic>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7" name="RADYOAKTİF BOZUNMA TÜRLERİ"/>
          <p:cNvSpPr txBox="1"/>
          <p:nvPr>
            <p:ph type="title" idx="4294967295"/>
          </p:nvPr>
        </p:nvSpPr>
        <p:spPr>
          <a:xfrm>
            <a:off x="395287" y="908049"/>
            <a:ext cx="8229601" cy="1143002"/>
          </a:xfrm>
          <a:prstGeom prst="rect">
            <a:avLst/>
          </a:prstGeom>
        </p:spPr>
        <p:txBody>
          <a:bodyPr>
            <a:normAutofit fontScale="100000" lnSpcReduction="0"/>
          </a:bodyPr>
          <a:lstStyle>
            <a:lvl1pPr>
              <a:defRPr sz="3400">
                <a:latin typeface="Tahoma Bold"/>
                <a:ea typeface="Tahoma Bold"/>
                <a:cs typeface="Tahoma Bold"/>
                <a:sym typeface="Tahoma Bold"/>
              </a:defRPr>
            </a:lvl1pPr>
          </a:lstStyle>
          <a:p>
            <a:pPr/>
            <a:r>
              <a:t>RADYOAKTİF BOZUNMA TÜRLERİ</a:t>
            </a:r>
          </a:p>
        </p:txBody>
      </p:sp>
      <p:sp>
        <p:nvSpPr>
          <p:cNvPr id="58" name="α - Alfa Bozunumu…"/>
          <p:cNvSpPr txBox="1"/>
          <p:nvPr>
            <p:ph type="body" sz="half" idx="4294967295"/>
          </p:nvPr>
        </p:nvSpPr>
        <p:spPr>
          <a:xfrm>
            <a:off x="755650" y="2332037"/>
            <a:ext cx="7942263" cy="3113088"/>
          </a:xfrm>
          <a:prstGeom prst="rect">
            <a:avLst/>
          </a:prstGeom>
        </p:spPr>
        <p:txBody>
          <a:bodyPr>
            <a:normAutofit fontScale="100000" lnSpcReduction="0"/>
          </a:bodyPr>
          <a:lstStyle/>
          <a:p>
            <a:pPr>
              <a:buChar char="•"/>
              <a:defRPr>
                <a:latin typeface="Tahoma"/>
                <a:ea typeface="Tahoma"/>
                <a:cs typeface="Tahoma"/>
                <a:sym typeface="Tahoma"/>
              </a:defRPr>
            </a:pPr>
            <a:r>
              <a:t>α - Alfa Bozunumu</a:t>
            </a:r>
          </a:p>
          <a:p>
            <a:pPr>
              <a:buChar char="•"/>
              <a:defRPr>
                <a:latin typeface="Tahoma"/>
                <a:ea typeface="Tahoma"/>
                <a:cs typeface="Tahoma"/>
                <a:sym typeface="Tahoma"/>
              </a:defRPr>
            </a:pPr>
            <a:r>
              <a:t>β - Beta Bozunumu</a:t>
            </a:r>
          </a:p>
          <a:p>
            <a:pPr>
              <a:buChar char="•"/>
              <a:defRPr>
                <a:latin typeface="Tahoma"/>
                <a:ea typeface="Tahoma"/>
                <a:cs typeface="Tahoma"/>
                <a:sym typeface="Tahoma"/>
              </a:defRPr>
            </a:pPr>
            <a:r>
              <a:t>γ - Gamma Bozunumu</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Ofis Teması">
  <a:themeElements>
    <a:clrScheme name="Ofis Teması">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is Teması">
      <a:majorFont>
        <a:latin typeface="Calibri"/>
        <a:ea typeface="Calibri"/>
        <a:cs typeface="Calibri"/>
      </a:majorFont>
      <a:minorFont>
        <a:latin typeface="Helvetica"/>
        <a:ea typeface="Helvetica"/>
        <a:cs typeface="Helvetica"/>
      </a:minorFont>
    </a:fontScheme>
    <a:fmtScheme name="Ofis Teması">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Ofis Teması">
  <a:themeElements>
    <a:clrScheme name="Ofis Teması">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is Teması">
      <a:majorFont>
        <a:latin typeface="Calibri"/>
        <a:ea typeface="Calibri"/>
        <a:cs typeface="Calibri"/>
      </a:majorFont>
      <a:minorFont>
        <a:latin typeface="Helvetica"/>
        <a:ea typeface="Helvetica"/>
        <a:cs typeface="Helvetica"/>
      </a:minorFont>
    </a:fontScheme>
    <a:fmtScheme name="Ofis Teması">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