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117"/>
  </p:notesMasterIdLst>
  <p:handoutMasterIdLst>
    <p:handoutMasterId r:id="rId118"/>
  </p:handoutMasterIdLst>
  <p:sldIdLst>
    <p:sldId id="264" r:id="rId2"/>
    <p:sldId id="531" r:id="rId3"/>
    <p:sldId id="586" r:id="rId4"/>
    <p:sldId id="619" r:id="rId5"/>
    <p:sldId id="587" r:id="rId6"/>
    <p:sldId id="588" r:id="rId7"/>
    <p:sldId id="589" r:id="rId8"/>
    <p:sldId id="301" r:id="rId9"/>
    <p:sldId id="403" r:id="rId10"/>
    <p:sldId id="404" r:id="rId11"/>
    <p:sldId id="407" r:id="rId12"/>
    <p:sldId id="408" r:id="rId13"/>
    <p:sldId id="325" r:id="rId14"/>
    <p:sldId id="401" r:id="rId15"/>
    <p:sldId id="410" r:id="rId16"/>
    <p:sldId id="374" r:id="rId17"/>
    <p:sldId id="460" r:id="rId18"/>
    <p:sldId id="463" r:id="rId19"/>
    <p:sldId id="376" r:id="rId20"/>
    <p:sldId id="409" r:id="rId21"/>
    <p:sldId id="412" r:id="rId22"/>
    <p:sldId id="413" r:id="rId23"/>
    <p:sldId id="414" r:id="rId24"/>
    <p:sldId id="476" r:id="rId25"/>
    <p:sldId id="468" r:id="rId26"/>
    <p:sldId id="303" r:id="rId27"/>
    <p:sldId id="429" r:id="rId28"/>
    <p:sldId id="555" r:id="rId29"/>
    <p:sldId id="556" r:id="rId30"/>
    <p:sldId id="557" r:id="rId31"/>
    <p:sldId id="558" r:id="rId32"/>
    <p:sldId id="559" r:id="rId33"/>
    <p:sldId id="560" r:id="rId34"/>
    <p:sldId id="544" r:id="rId35"/>
    <p:sldId id="610" r:id="rId36"/>
    <p:sldId id="547" r:id="rId37"/>
    <p:sldId id="611" r:id="rId38"/>
    <p:sldId id="612" r:id="rId39"/>
    <p:sldId id="613" r:id="rId40"/>
    <p:sldId id="620" r:id="rId41"/>
    <p:sldId id="623" r:id="rId42"/>
    <p:sldId id="621" r:id="rId43"/>
    <p:sldId id="622" r:id="rId44"/>
    <p:sldId id="614" r:id="rId45"/>
    <p:sldId id="615" r:id="rId46"/>
    <p:sldId id="624" r:id="rId47"/>
    <p:sldId id="625" r:id="rId48"/>
    <p:sldId id="616" r:id="rId49"/>
    <p:sldId id="617" r:id="rId50"/>
    <p:sldId id="626" r:id="rId51"/>
    <p:sldId id="618" r:id="rId52"/>
    <p:sldId id="627" r:id="rId53"/>
    <p:sldId id="628" r:id="rId54"/>
    <p:sldId id="629" r:id="rId55"/>
    <p:sldId id="592" r:id="rId56"/>
    <p:sldId id="564" r:id="rId57"/>
    <p:sldId id="565" r:id="rId58"/>
    <p:sldId id="566" r:id="rId59"/>
    <p:sldId id="593" r:id="rId60"/>
    <p:sldId id="567" r:id="rId61"/>
    <p:sldId id="561" r:id="rId62"/>
    <p:sldId id="562" r:id="rId63"/>
    <p:sldId id="563" r:id="rId64"/>
    <p:sldId id="596" r:id="rId65"/>
    <p:sldId id="591" r:id="rId66"/>
    <p:sldId id="630" r:id="rId67"/>
    <p:sldId id="631" r:id="rId68"/>
    <p:sldId id="632" r:id="rId69"/>
    <p:sldId id="633" r:id="rId70"/>
    <p:sldId id="634" r:id="rId71"/>
    <p:sldId id="594" r:id="rId72"/>
    <p:sldId id="595" r:id="rId73"/>
    <p:sldId id="635" r:id="rId74"/>
    <p:sldId id="636" r:id="rId75"/>
    <p:sldId id="637" r:id="rId76"/>
    <p:sldId id="639" r:id="rId77"/>
    <p:sldId id="597" r:id="rId78"/>
    <p:sldId id="598" r:id="rId79"/>
    <p:sldId id="600" r:id="rId80"/>
    <p:sldId id="599" r:id="rId81"/>
    <p:sldId id="508" r:id="rId82"/>
    <p:sldId id="509" r:id="rId83"/>
    <p:sldId id="510" r:id="rId84"/>
    <p:sldId id="511" r:id="rId85"/>
    <p:sldId id="513" r:id="rId86"/>
    <p:sldId id="514" r:id="rId87"/>
    <p:sldId id="515" r:id="rId88"/>
    <p:sldId id="603" r:id="rId89"/>
    <p:sldId id="604" r:id="rId90"/>
    <p:sldId id="605" r:id="rId91"/>
    <p:sldId id="607" r:id="rId92"/>
    <p:sldId id="606" r:id="rId93"/>
    <p:sldId id="517" r:id="rId94"/>
    <p:sldId id="518" r:id="rId95"/>
    <p:sldId id="519" r:id="rId96"/>
    <p:sldId id="521" r:id="rId97"/>
    <p:sldId id="548" r:id="rId98"/>
    <p:sldId id="522" r:id="rId99"/>
    <p:sldId id="569" r:id="rId100"/>
    <p:sldId id="570" r:id="rId101"/>
    <p:sldId id="571" r:id="rId102"/>
    <p:sldId id="572" r:id="rId103"/>
    <p:sldId id="573" r:id="rId104"/>
    <p:sldId id="574" r:id="rId105"/>
    <p:sldId id="575" r:id="rId106"/>
    <p:sldId id="576" r:id="rId107"/>
    <p:sldId id="577" r:id="rId108"/>
    <p:sldId id="578" r:id="rId109"/>
    <p:sldId id="608" r:id="rId110"/>
    <p:sldId id="579" r:id="rId111"/>
    <p:sldId id="580" r:id="rId112"/>
    <p:sldId id="550" r:id="rId113"/>
    <p:sldId id="451" r:id="rId114"/>
    <p:sldId id="581" r:id="rId115"/>
    <p:sldId id="287" r:id="rId116"/>
  </p:sldIdLst>
  <p:sldSz cx="9144000" cy="6858000" type="screen4x3"/>
  <p:notesSz cx="6858000" cy="9144000"/>
  <p:custDataLst>
    <p:tags r:id="rId119"/>
  </p:custDataLst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1"/>
      </a:buClr>
      <a:buChar char="•"/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1"/>
      </a:buClr>
      <a:buChar char="•"/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1"/>
      </a:buClr>
      <a:buChar char="•"/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1"/>
      </a:buClr>
      <a:buChar char="•"/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1"/>
      </a:buClr>
      <a:buChar char="•"/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3300"/>
    <a:srgbClr val="A50021"/>
    <a:srgbClr val="FFFF00"/>
    <a:srgbClr val="6600FF"/>
    <a:srgbClr val="009999"/>
    <a:srgbClr val="FF6633"/>
    <a:srgbClr val="F8F8F8"/>
    <a:srgbClr val="FFFF99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147" autoAdjust="0"/>
    <p:restoredTop sz="90929"/>
  </p:normalViewPr>
  <p:slideViewPr>
    <p:cSldViewPr>
      <p:cViewPr varScale="1">
        <p:scale>
          <a:sx n="61" d="100"/>
          <a:sy n="61" d="100"/>
        </p:scale>
        <p:origin x="-20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63F00CD-5B3E-4091-A040-642ECE17627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Asılın metin stilleri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B8BF676-2CCB-43CA-AC47-45138F21ABC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46D56-22B5-402D-BD30-C1048EC3970C}" type="slidenum">
              <a:rPr lang="tr-TR" smtClean="0"/>
              <a:pPr/>
              <a:t>1</a:t>
            </a:fld>
            <a:endParaRPr lang="tr-TR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9D9AC-F53F-4706-AA3A-DCDB1DC4EC1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6693E-EDD5-45F6-ADC3-BBC06EB48AC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4BBC8-9696-4011-AFE3-69C1C95BE7B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9AB77-088B-45C1-8936-CCB9F0E5348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F713F-8FE4-4FF4-A6DA-09B2681C345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D22F3-B143-4EA3-AB9F-0D1F9D417DF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E39B5-30EF-4CC3-BD01-5A56A82B62C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6BEB8-5834-4BF9-928F-DB29C21C585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946E8-2F0F-43F5-8873-8761778843C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B2136-2C30-4586-906B-823135B4538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7B137-728F-4360-83EF-DB4B9F3AA95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1F3C5-CA2C-428C-B8F8-7A7DA3D2035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6BAA79-4CD1-434B-88F8-6F6953EFC01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monde.fr/sujet/e89f/study-group.html" TargetMode="External"/><Relationship Id="rId2" Type="http://schemas.openxmlformats.org/officeDocument/2006/relationships/hyperlink" Target="http://www.lemonde.fr/sujet/29d7/book-industr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://www.lemonde.fr/sujet/4c47/pod-touch.html" TargetMode="External"/><Relationship Id="rId4" Type="http://schemas.openxmlformats.org/officeDocument/2006/relationships/hyperlink" Target="http://www.lemonde.fr/sujet/1ce8/kindle-d-amazon.html" TargetMode="Externa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http://www.mes-exams.com/LR/IMG_LR/oeilfixe.gif" TargetMode="Externa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3990975" y="2947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1887538"/>
            <a:ext cx="8229600" cy="823912"/>
          </a:xfrm>
        </p:spPr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İlk Okuma Yazma  Öğretiminde </a:t>
            </a:r>
            <a:br>
              <a:rPr lang="tr-TR" sz="4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sz="4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Gelişmeler</a:t>
            </a:r>
            <a:endParaRPr lang="tr-TR" sz="48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3789040"/>
            <a:ext cx="6305550" cy="2206625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Prof. Dr. Firdevs GÜNEŞ</a:t>
            </a:r>
            <a:endParaRPr lang="tr-TR" b="1" dirty="0">
              <a:solidFill>
                <a:schemeClr val="tx1"/>
              </a:solidFill>
              <a:latin typeface="Arial Black" pitchFamily="34" charset="0"/>
              <a:cs typeface="Aharoni" pitchFamily="2" charset="-79"/>
            </a:endParaRPr>
          </a:p>
          <a:p>
            <a:r>
              <a:rPr lang="tr-TR" b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Ankara</a:t>
            </a:r>
            <a:r>
              <a:rPr lang="tr-TR" b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Üniversitesi</a:t>
            </a:r>
            <a:endParaRPr lang="tr-TR" b="1" dirty="0">
              <a:solidFill>
                <a:schemeClr val="tx1"/>
              </a:solidFill>
              <a:latin typeface="Arial Black" pitchFamily="34" charset="0"/>
              <a:cs typeface="Aharoni" pitchFamily="2" charset="-79"/>
            </a:endParaRPr>
          </a:p>
          <a:p>
            <a:r>
              <a:rPr lang="tr-TR" b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Eğitim Bilimleri Fakültesi</a:t>
            </a:r>
            <a:endParaRPr lang="tr-TR" b="1" dirty="0" smtClean="0">
              <a:solidFill>
                <a:schemeClr val="tx1"/>
              </a:solidFill>
              <a:latin typeface="Arial Black" pitchFamily="34" charset="0"/>
              <a:cs typeface="Aharoni" pitchFamily="2" charset="-79"/>
            </a:endParaRPr>
          </a:p>
          <a:p>
            <a:endParaRPr lang="tr-TR" dirty="0">
              <a:solidFill>
                <a:schemeClr val="tx1"/>
              </a:solidFill>
              <a:latin typeface="Adobe Garamond Pro Bold" pitchFamily="18" charset="-94"/>
            </a:endParaRPr>
          </a:p>
          <a:p>
            <a:pPr eaLnBrk="0" hangingPunct="0">
              <a:spcBef>
                <a:spcPct val="0"/>
              </a:spcBef>
            </a:pPr>
            <a:r>
              <a:rPr lang="tr-TR" altLang="tr-TR" i="1" dirty="0" smtClean="0">
                <a:solidFill>
                  <a:schemeClr val="tx1"/>
                </a:solidFill>
                <a:latin typeface="Adobe Garamond Pro Bold" pitchFamily="18" charset="-94"/>
              </a:rPr>
              <a:t> </a:t>
            </a:r>
            <a:r>
              <a:rPr lang="tr-TR" altLang="tr-TR" sz="2400" b="1" i="1" dirty="0" err="1" smtClean="0">
                <a:solidFill>
                  <a:schemeClr val="tx1"/>
                </a:solidFill>
                <a:latin typeface="Arial Black" pitchFamily="34" charset="0"/>
              </a:rPr>
              <a:t>firdevsgunes</a:t>
            </a:r>
            <a:r>
              <a:rPr lang="tr-TR" altLang="tr-TR" sz="2400" b="1" i="1" dirty="0" smtClean="0">
                <a:solidFill>
                  <a:schemeClr val="tx1"/>
                </a:solidFill>
                <a:latin typeface="Arial Black" pitchFamily="34" charset="0"/>
              </a:rPr>
              <a:t>@</a:t>
            </a:r>
            <a:r>
              <a:rPr lang="tr-TR" altLang="tr-TR" sz="2400" b="1" i="1" dirty="0" err="1" smtClean="0">
                <a:solidFill>
                  <a:schemeClr val="tx1"/>
                </a:solidFill>
                <a:latin typeface="Arial Black" pitchFamily="34" charset="0"/>
              </a:rPr>
              <a:t>bartin</a:t>
            </a:r>
            <a:r>
              <a:rPr lang="tr-TR" altLang="tr-TR" sz="2400" b="1" i="1" dirty="0" smtClean="0">
                <a:solidFill>
                  <a:schemeClr val="tx1"/>
                </a:solidFill>
                <a:latin typeface="Arial Black" pitchFamily="34" charset="0"/>
              </a:rPr>
              <a:t>.edu.tr</a:t>
            </a:r>
            <a:r>
              <a:rPr lang="tr-TR" altLang="tr-TR" sz="2400" b="1" i="1" dirty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tr-TR" altLang="tr-TR" sz="2400" b="1" i="1" dirty="0">
                <a:solidFill>
                  <a:schemeClr val="tx1"/>
                </a:solidFill>
                <a:latin typeface="Arial Black" pitchFamily="34" charset="0"/>
              </a:rPr>
            </a:br>
            <a:endParaRPr lang="tr-TR" sz="24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683568" y="3429000"/>
            <a:ext cx="8277225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1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1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1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06896" y="41379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49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tr-TR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Geleceğin  Becerileri</a:t>
            </a:r>
            <a:br>
              <a:rPr lang="tr-TR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sz="48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6067" name="Rectangle 1027"/>
          <p:cNvSpPr>
            <a:spLocks noGrp="1" noChangeArrowheads="1"/>
          </p:cNvSpPr>
          <p:nvPr>
            <p:ph idx="1"/>
          </p:nvPr>
        </p:nvSpPr>
        <p:spPr>
          <a:xfrm>
            <a:off x="1031304" y="1661120"/>
            <a:ext cx="8077200" cy="4648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tr-TR" sz="2400" dirty="0" smtClean="0">
                <a:solidFill>
                  <a:srgbClr val="A50021"/>
                </a:solidFill>
              </a:rPr>
              <a:t>  </a:t>
            </a:r>
            <a:r>
              <a:rPr lang="tr-TR" sz="28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1.Zihinsel Beceriler: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Düşünme, anlama,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sorgulama sorun çözme, araştırma, karşılaştırma,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analiz-sentez yapma,değerlendirme vb.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2.Bireysel Beceriler: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Dil becerileri, </a:t>
            </a:r>
            <a:r>
              <a:rPr lang="tr-T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okuma, yazma, konuşma, dinleme, iletişim kurma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bilgiyi alma, bilgi teknolojilerini kullanma vb.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3.Sosyal Beceriler :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İşbirliği yapma,grupla çalışma, sosyal çatışmaları çözme ve yönetme.</a:t>
            </a:r>
            <a:br>
              <a:rPr lang="tr-TR" sz="2800" dirty="0">
                <a:latin typeface="Arial" pitchFamily="34" charset="0"/>
                <a:cs typeface="Arial" pitchFamily="34" charset="0"/>
              </a:rPr>
            </a:b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  </a:t>
            </a:r>
            <a:r>
              <a:rPr lang="tr-TR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4.Zihinsel Bağımsızlık Becerileri: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Karar verme, seçme, haklarını ve sorumluluklarını bilme, savunma vb. 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Bilgi Tüketimi Değişiyor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Ekran okumada bilgi tüketimi  daha hızlı ve yoğun olmaktadır. </a:t>
            </a:r>
          </a:p>
          <a:p>
            <a:r>
              <a:rPr lang="tr-TR" dirty="0" smtClean="0"/>
              <a:t>Kaliforniya Üniversitesinden  iki araştırmacı 2008  yılında ABD’de yaşayan insanların günlük ne kadar bilgi tükettiklerini  araştırdılar. </a:t>
            </a:r>
          </a:p>
          <a:p>
            <a:r>
              <a:rPr lang="tr-TR" dirty="0" smtClean="0"/>
              <a:t>Bu amaçla önce bireylerin izleme, dinleme ve okuma yoluyla günlük bilgi alma sürelerini belirlediler. </a:t>
            </a:r>
          </a:p>
          <a:p>
            <a:r>
              <a:rPr lang="tr-TR" dirty="0" smtClean="0"/>
              <a:t>Alınan  bilgileri kelime düzeyine indirgeyip kelimeleri saydılar ve  ortalamasını  aldılar. 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Bilgi Tüketimi Değişiyor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Araştırma sonunda  bir kişinin günde ortalama 11. 8  saat bilgi tükettiğini buldular.</a:t>
            </a:r>
          </a:p>
          <a:p>
            <a:r>
              <a:rPr lang="tr-TR" dirty="0" smtClean="0"/>
              <a:t> </a:t>
            </a:r>
            <a:r>
              <a:rPr lang="tr-TR" b="1" dirty="0" smtClean="0">
                <a:solidFill>
                  <a:schemeClr val="accent1"/>
                </a:solidFill>
              </a:rPr>
              <a:t>Bu süre içinde  zihne  100.500 kelime girdiği</a:t>
            </a:r>
            <a:r>
              <a:rPr lang="tr-TR" dirty="0" smtClean="0"/>
              <a:t>, yani günlük 100.500 kelime tüketildiği  saptandı (</a:t>
            </a:r>
            <a:r>
              <a:rPr lang="tr-TR" dirty="0" err="1" smtClean="0"/>
              <a:t>Frey</a:t>
            </a:r>
            <a:r>
              <a:rPr lang="tr-TR" dirty="0" smtClean="0"/>
              <a:t>, 2012). </a:t>
            </a:r>
          </a:p>
          <a:p>
            <a:r>
              <a:rPr lang="tr-TR" dirty="0" smtClean="0"/>
              <a:t>Bu sayının her yıl % 2.6 oranında arttığı, bilgi tüketiminin giderek arttığı  belirlendi.</a:t>
            </a:r>
            <a:r>
              <a:rPr lang="tr-TR" i="1" dirty="0" smtClean="0">
                <a:solidFill>
                  <a:srgbClr val="006666"/>
                </a:solidFill>
              </a:rPr>
              <a:t> </a:t>
            </a: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Tüketilen 100.500 kelime  zihin yükünü artırmaktadır.</a:t>
            </a:r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Zihin Yükü Artıyor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>
                <a:solidFill>
                  <a:schemeClr val="accent1"/>
                </a:solidFill>
                <a:latin typeface="Comic Sans MS" pitchFamily="66" charset="0"/>
              </a:rPr>
              <a:t>      İnsanlar dakikada 450 kelimeyle düşünür.</a:t>
            </a:r>
          </a:p>
          <a:p>
            <a:pPr>
              <a:buNone/>
            </a:pPr>
            <a:endParaRPr lang="tr-TR" dirty="0" smtClean="0">
              <a:solidFill>
                <a:schemeClr val="accent1"/>
              </a:solidFill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Bunun ancak 150-175 ’i  konuşmaya  yani  sözlere dökülür.</a:t>
            </a:r>
          </a:p>
          <a:p>
            <a:pPr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100.500 kelime zihnimizi zorlamaktadır.</a:t>
            </a:r>
          </a:p>
          <a:p>
            <a:pPr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i="1" dirty="0" smtClean="0">
                <a:solidFill>
                  <a:srgbClr val="006666"/>
                </a:solidFill>
              </a:rPr>
              <a:t> Bilim insanları teknolojinin  beynimize fazla y</a:t>
            </a:r>
            <a:r>
              <a:rPr lang="tr-TR" i="1" dirty="0" smtClean="0">
                <a:solidFill>
                  <a:srgbClr val="006666"/>
                </a:solidFill>
                <a:latin typeface="Comic Sans MS" pitchFamily="66" charset="0"/>
              </a:rPr>
              <a:t>üklendiğini vurguluyorlar.</a:t>
            </a:r>
            <a:r>
              <a:rPr lang="tr-TR" i="1" dirty="0" smtClean="0">
                <a:solidFill>
                  <a:srgbClr val="006666"/>
                </a:solidFill>
              </a:rPr>
              <a:t>  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Bilgi Kaynakları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Tüketicilerin bilgi ve kelimeleri hangi kaynaklardan aldıkları  da araştırıldı. </a:t>
            </a:r>
          </a:p>
          <a:p>
            <a:r>
              <a:rPr lang="tr-TR" dirty="0" smtClean="0"/>
              <a:t>Kaliforniya San Diego Üniversitesi  2009 yılında  "Amerikalılar Ne Kadar Bilgi Tüketiyor?”  raporuna göre günlük tüketilen  bilgilerin;</a:t>
            </a:r>
          </a:p>
          <a:p>
            <a:pPr algn="just"/>
            <a:r>
              <a:rPr lang="tr-TR" b="1" dirty="0" smtClean="0">
                <a:solidFill>
                  <a:schemeClr val="accent1"/>
                </a:solidFill>
              </a:rPr>
              <a:t> % 41’i televizyondan, </a:t>
            </a:r>
          </a:p>
          <a:p>
            <a:pPr algn="just"/>
            <a:r>
              <a:rPr lang="tr-TR" b="1" dirty="0" smtClean="0">
                <a:solidFill>
                  <a:schemeClr val="accent1"/>
                </a:solidFill>
              </a:rPr>
              <a:t>% 27’si bilgisayardan, </a:t>
            </a:r>
          </a:p>
          <a:p>
            <a:pPr algn="just"/>
            <a:r>
              <a:rPr lang="tr-TR" b="1" dirty="0" smtClean="0">
                <a:solidFill>
                  <a:schemeClr val="accent1"/>
                </a:solidFill>
              </a:rPr>
              <a:t>% 11’i radyodan, </a:t>
            </a:r>
          </a:p>
          <a:p>
            <a:pPr algn="just"/>
            <a:r>
              <a:rPr lang="tr-TR" b="1" dirty="0" smtClean="0">
                <a:solidFill>
                  <a:schemeClr val="accent1"/>
                </a:solidFill>
              </a:rPr>
              <a:t>% 9’ u basılı ürünlerden</a:t>
            </a:r>
            <a:r>
              <a:rPr lang="tr-TR" dirty="0" smtClean="0"/>
              <a:t>, çok azı  telefon, müzik  ve bilgisayar oyunlarından alınmaktadır .</a:t>
            </a:r>
          </a:p>
        </p:txBody>
      </p:sp>
    </p:spTree>
  </p:cSld>
  <p:clrMapOvr>
    <a:masterClrMapping/>
  </p:clrMapOvr>
  <p:transition spd="med">
    <p:wipe dir="r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Bilgi Kaynakları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Tüketilen bilgilerin sadece % 9’u basılı ürünlerden  alınıyor.</a:t>
            </a:r>
          </a:p>
          <a:p>
            <a:r>
              <a:rPr lang="tr-TR" dirty="0" smtClean="0"/>
              <a:t>Oysa  1960’ </a:t>
            </a:r>
            <a:r>
              <a:rPr lang="tr-TR" dirty="0" err="1" smtClean="0"/>
              <a:t>lı</a:t>
            </a:r>
            <a:r>
              <a:rPr lang="tr-TR" dirty="0" smtClean="0"/>
              <a:t> yıllarda basılı ürünlerin payı   % 26  ‘dır.</a:t>
            </a:r>
          </a:p>
          <a:p>
            <a:r>
              <a:rPr lang="tr-TR" dirty="0" smtClean="0"/>
              <a:t>Bu durum        </a:t>
            </a:r>
            <a:r>
              <a:rPr lang="tr-TR" dirty="0" smtClean="0">
                <a:solidFill>
                  <a:schemeClr val="accent1"/>
                </a:solidFill>
              </a:rPr>
              <a:t>1980 yılında       % 12’ye  </a:t>
            </a:r>
          </a:p>
          <a:p>
            <a:pPr>
              <a:buNone/>
            </a:pPr>
            <a:r>
              <a:rPr lang="tr-TR" dirty="0" smtClean="0">
                <a:solidFill>
                  <a:schemeClr val="accent1"/>
                </a:solidFill>
              </a:rPr>
              <a:t>                              2008 yılında  ise  % 9 ’a düşmüştür. </a:t>
            </a:r>
          </a:p>
          <a:p>
            <a:pPr>
              <a:buNone/>
            </a:pPr>
            <a:endParaRPr lang="tr-TR" dirty="0" smtClean="0">
              <a:solidFill>
                <a:schemeClr val="accent1"/>
              </a:solidFill>
            </a:endParaRPr>
          </a:p>
          <a:p>
            <a:r>
              <a:rPr lang="tr-TR" dirty="0" smtClean="0"/>
              <a:t>Bu düşüşün gelecekte de süreceği, bilgi tüketiminde   basılı ürünlerin payının çok azalacağı  tahmin edilmektedir. </a:t>
            </a:r>
          </a:p>
          <a:p>
            <a:r>
              <a:rPr lang="tr-TR" dirty="0" smtClean="0"/>
              <a:t>Diğer taraftan ekran okuma ile bilgi tüketimi % 27 ‘ye yükselmiştir.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Ekrandan bilgi tüketimi basılı ürünlere göre üç kat fazla olmaktadır.</a:t>
            </a:r>
          </a:p>
        </p:txBody>
      </p:sp>
    </p:spTree>
  </p:cSld>
  <p:clrMapOvr>
    <a:masterClrMapping/>
  </p:clrMapOvr>
  <p:transition spd="med">
    <p:wipe dir="r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 </a:t>
            </a:r>
            <a:r>
              <a:rPr lang="tr-TR" b="1" dirty="0" smtClean="0">
                <a:solidFill>
                  <a:schemeClr val="accent2"/>
                </a:solidFill>
              </a:rPr>
              <a:t>Okuma Kültürü Değişiyor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56792"/>
            <a:ext cx="8939336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i="1" dirty="0" smtClean="0"/>
              <a:t> </a:t>
            </a:r>
            <a:r>
              <a:rPr lang="tr-TR" b="1" dirty="0" smtClean="0">
                <a:solidFill>
                  <a:schemeClr val="tx2"/>
                </a:solidFill>
              </a:rPr>
              <a:t>"Dünyayı yöneten, kalem, mürekkep ve kâğıttır." </a:t>
            </a:r>
            <a:r>
              <a:rPr lang="tr-TR" dirty="0" smtClean="0"/>
              <a:t>anlayışı değişiyor.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Kitap otorite olarak kabul ediliyor ve üst düzeyde saygı gösteriliyordu.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Kitaplarda yazılan bütün bilgiler doğru kabul ediliyordu.</a:t>
            </a:r>
          </a:p>
        </p:txBody>
      </p:sp>
    </p:spTree>
  </p:cSld>
  <p:clrMapOvr>
    <a:masterClrMapping/>
  </p:clrMapOvr>
  <p:transition spd="med">
    <p:wipe dir="r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Okuma Kültürü Değişiyor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Bilgisayar dünyasında okuma kültürü  artık  ekrana dayalı  gelişiyor. </a:t>
            </a:r>
          </a:p>
          <a:p>
            <a:r>
              <a:rPr lang="tr-TR" dirty="0" smtClean="0"/>
              <a:t>Kâğıt kitaba saygı azalıyor. Çünkü  kâğıt kitapta yazılı bilgiler hızla değişiyor, bu durum  kitabın  kısa sürede değerini yitirmesine neden oluyor.</a:t>
            </a:r>
          </a:p>
          <a:p>
            <a:r>
              <a:rPr lang="tr-TR" dirty="0" smtClean="0"/>
              <a:t>Ekran okumada ise  en son bilgilere ulaşılıyor ve tercih nedeni oluyor.</a:t>
            </a:r>
          </a:p>
        </p:txBody>
      </p:sp>
    </p:spTree>
  </p:cSld>
  <p:clrMapOvr>
    <a:masterClrMapping/>
  </p:clrMapOvr>
  <p:transition spd="med">
    <p:wipe dir="r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Zihin Yönetimi Değişiyor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Okumada  gözlerle zihin arasına yazarın düşünceleri girer. </a:t>
            </a:r>
          </a:p>
          <a:p>
            <a:r>
              <a:rPr lang="tr-TR" b="1" dirty="0" smtClean="0">
                <a:solidFill>
                  <a:schemeClr val="tx2"/>
                </a:solidFill>
              </a:rPr>
              <a:t>Yazar  okuyucunun zihnini yönetmeye başlar.</a:t>
            </a:r>
          </a:p>
          <a:p>
            <a:r>
              <a:rPr lang="tr-TR" b="1" dirty="0" smtClean="0"/>
              <a:t>Okuma becerileri gelişmemiş öğrenciler etkilenir.</a:t>
            </a:r>
          </a:p>
          <a:p>
            <a:r>
              <a:rPr lang="tr-TR" b="1" dirty="0" smtClean="0"/>
              <a:t>Tam okuma tekniğini kullanan okuyucu etkilenir.</a:t>
            </a:r>
          </a:p>
          <a:p>
            <a:r>
              <a:rPr lang="tr-TR" dirty="0" smtClean="0"/>
              <a:t>Seçmeli okumada okuyucu kendi zihnini yönetir.</a:t>
            </a:r>
          </a:p>
          <a:p>
            <a:r>
              <a:rPr lang="tr-TR" dirty="0" smtClean="0">
                <a:solidFill>
                  <a:schemeClr val="accent2"/>
                </a:solidFill>
              </a:rPr>
              <a:t>Ekran okumada seçmeli ve etkileşimli okuma yapılır.</a:t>
            </a:r>
          </a:p>
          <a:p>
            <a:r>
              <a:rPr lang="tr-TR" dirty="0" smtClean="0"/>
              <a:t>Yazar okuyucunun zihnini yönetemez.</a:t>
            </a:r>
          </a:p>
          <a:p>
            <a:r>
              <a:rPr lang="tr-TR" dirty="0" smtClean="0"/>
              <a:t>Ekran okuma zihinsel bağımsızlığı kolaylaştırır.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Metinler Değişiyor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tr-TR" dirty="0" smtClean="0">
                <a:cs typeface="Times New Roman" pitchFamily="18" charset="0"/>
              </a:rPr>
              <a:t>Davranışçı yaklaşım gereği</a:t>
            </a:r>
            <a:r>
              <a:rPr lang="tr-TR" dirty="0" smtClean="0"/>
              <a:t> bazı </a:t>
            </a:r>
            <a:r>
              <a:rPr lang="tr-TR" dirty="0" smtClean="0">
                <a:cs typeface="Times New Roman" pitchFamily="18" charset="0"/>
              </a:rPr>
              <a:t>çocuk kitapları</a:t>
            </a:r>
            <a:r>
              <a:rPr lang="tr-TR" b="1" dirty="0" smtClean="0">
                <a:cs typeface="Times New Roman" pitchFamily="18" charset="0"/>
              </a:rPr>
              <a:t> </a:t>
            </a:r>
            <a:r>
              <a:rPr lang="tr-TR" dirty="0" smtClean="0">
                <a:cs typeface="Times New Roman" pitchFamily="18" charset="0"/>
              </a:rPr>
              <a:t>hayvan</a:t>
            </a:r>
            <a:r>
              <a:rPr lang="tr-TR" dirty="0" smtClean="0"/>
              <a:t> hikayeleri ağırlıklıdır.</a:t>
            </a:r>
          </a:p>
          <a:p>
            <a:pPr algn="just">
              <a:lnSpc>
                <a:spcPct val="90000"/>
              </a:lnSpc>
            </a:pPr>
            <a:r>
              <a:rPr lang="tr-TR" dirty="0" smtClean="0"/>
              <a:t>Ö</a:t>
            </a:r>
            <a:r>
              <a:rPr lang="tr-TR" dirty="0" smtClean="0">
                <a:cs typeface="Times New Roman" pitchFamily="18" charset="0"/>
              </a:rPr>
              <a:t>küze özenen kurba</a:t>
            </a:r>
            <a:r>
              <a:rPr lang="tr-TR" dirty="0" smtClean="0"/>
              <a:t>ğ</a:t>
            </a:r>
            <a:r>
              <a:rPr lang="tr-TR" dirty="0" smtClean="0">
                <a:cs typeface="Times New Roman" pitchFamily="18" charset="0"/>
              </a:rPr>
              <a:t>a,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ayı,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leylek, ördek vb.</a:t>
            </a:r>
            <a:endParaRPr lang="tr-TR" dirty="0" smtClean="0"/>
          </a:p>
          <a:p>
            <a:pPr algn="just">
              <a:lnSpc>
                <a:spcPct val="90000"/>
              </a:lnSpc>
            </a:pPr>
            <a:r>
              <a:rPr lang="tr-TR" dirty="0" smtClean="0">
                <a:cs typeface="Times New Roman" pitchFamily="18" charset="0"/>
              </a:rPr>
              <a:t> Çocuklar  hayvanlara ilgi duyabilir ama bunun bir derecesi olmalıdır.</a:t>
            </a:r>
            <a:endParaRPr lang="tr-TR" dirty="0" smtClean="0"/>
          </a:p>
          <a:p>
            <a:pPr algn="just">
              <a:lnSpc>
                <a:spcPct val="90000"/>
              </a:lnSpc>
            </a:pPr>
            <a:r>
              <a:rPr lang="tr-TR" dirty="0" smtClean="0"/>
              <a:t>S</a:t>
            </a:r>
            <a:r>
              <a:rPr lang="tr-TR" dirty="0" smtClean="0">
                <a:cs typeface="Times New Roman" pitchFamily="18" charset="0"/>
              </a:rPr>
              <a:t>ürekli hayvan hikâyeleri okuyarak gelece</a:t>
            </a:r>
            <a:r>
              <a:rPr lang="tr-TR" dirty="0" smtClean="0"/>
              <a:t>ğe</a:t>
            </a:r>
            <a:r>
              <a:rPr lang="tr-TR" dirty="0" smtClean="0">
                <a:cs typeface="Times New Roman" pitchFamily="18" charset="0"/>
              </a:rPr>
              <a:t>  yön ver</a:t>
            </a:r>
            <a:r>
              <a:rPr lang="tr-TR" dirty="0" smtClean="0"/>
              <a:t>il</a:t>
            </a:r>
            <a:r>
              <a:rPr lang="tr-TR" dirty="0" smtClean="0">
                <a:cs typeface="Times New Roman" pitchFamily="18" charset="0"/>
              </a:rPr>
              <a:t>emez. </a:t>
            </a:r>
            <a:endParaRPr lang="tr-TR" dirty="0" smtClean="0"/>
          </a:p>
          <a:p>
            <a:pPr algn="just">
              <a:lnSpc>
                <a:spcPct val="90000"/>
              </a:lnSpc>
            </a:pPr>
            <a:r>
              <a:rPr lang="tr-TR" dirty="0" smtClean="0"/>
              <a:t>K</a:t>
            </a:r>
            <a:r>
              <a:rPr lang="tr-TR" dirty="0" smtClean="0">
                <a:cs typeface="Times New Roman" pitchFamily="18" charset="0"/>
              </a:rPr>
              <a:t>itaplar</a:t>
            </a:r>
            <a:r>
              <a:rPr lang="tr-TR" dirty="0" smtClean="0"/>
              <a:t>ı</a:t>
            </a:r>
            <a:r>
              <a:rPr lang="tr-TR" dirty="0" smtClean="0">
                <a:cs typeface="Times New Roman" pitchFamily="18" charset="0"/>
              </a:rPr>
              <a:t>n ço</a:t>
            </a:r>
            <a:r>
              <a:rPr lang="tr-TR" dirty="0" smtClean="0"/>
              <a:t>ğ</a:t>
            </a:r>
            <a:r>
              <a:rPr lang="tr-TR" dirty="0" smtClean="0">
                <a:cs typeface="Times New Roman" pitchFamily="18" charset="0"/>
              </a:rPr>
              <a:t>u düz anlatım ve düz mantık</a:t>
            </a:r>
            <a:r>
              <a:rPr lang="tr-TR" dirty="0" smtClean="0"/>
              <a:t> içermektedir.</a:t>
            </a:r>
            <a:r>
              <a:rPr lang="tr-TR" sz="2800" dirty="0" smtClean="0"/>
              <a:t> </a:t>
            </a:r>
          </a:p>
          <a:p>
            <a:pPr algn="just">
              <a:lnSpc>
                <a:spcPct val="90000"/>
              </a:lnSpc>
              <a:buNone/>
            </a:pPr>
            <a:endParaRPr lang="tr-TR" sz="2800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Kitap  ve Metin Seçimi</a:t>
            </a:r>
            <a:br>
              <a:rPr lang="tr-T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41277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Öğrencinin okuma ilgisine dikkat edilmelidir.</a:t>
            </a:r>
          </a:p>
          <a:p>
            <a:r>
              <a:rPr lang="tr-TR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İlgi Türleri: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İlk okuma ilgileri,kişilik ve beceri geliştirme ilgileri, çevreyi ve dünyayı anlama ilgileri ve geçici ilgiler.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İlginin Niteliği: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Aktif, pasif, hareket ya da konu ağırlıklı, somut, soyut, sözel, sayısal, bireysel ya da gruba dönük olabilir.</a:t>
            </a:r>
          </a:p>
          <a:p>
            <a:pPr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99592" y="5301208"/>
            <a:ext cx="7726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tr-TR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Öğrenilenler</a:t>
            </a:r>
            <a:r>
              <a:rPr lang="tr-TR" i="1" dirty="0">
                <a:solidFill>
                  <a:srgbClr val="C00000"/>
                </a:solidFill>
                <a:latin typeface="Arial" pitchFamily="34" charset="0"/>
              </a:rPr>
              <a:t> zekâdan çok okuma ilgisine bağlıdır.</a:t>
            </a: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4928" y="188640"/>
            <a:ext cx="8229600" cy="1143000"/>
          </a:xfrm>
        </p:spPr>
        <p:txBody>
          <a:bodyPr/>
          <a:lstStyle/>
          <a:p>
            <a:r>
              <a:rPr lang="tr-TR" sz="3200" dirty="0" smtClean="0"/>
              <a:t>   </a:t>
            </a:r>
            <a:r>
              <a:rPr lang="tr-TR" sz="43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Eğitim Alanında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1547664" y="1628800"/>
            <a:ext cx="80010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-Yapılandırıcı Yaklaşım,</a:t>
            </a:r>
          </a:p>
          <a:p>
            <a:pPr>
              <a:lnSpc>
                <a:spcPct val="90000"/>
              </a:lnSpc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-Çoklu Zekâ,</a:t>
            </a:r>
          </a:p>
          <a:p>
            <a:pPr>
              <a:lnSpc>
                <a:spcPct val="90000"/>
              </a:lnSpc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-Beyin Temelli Öğrenme,</a:t>
            </a:r>
          </a:p>
          <a:p>
            <a:pPr>
              <a:lnSpc>
                <a:spcPct val="90000"/>
              </a:lnSpc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-Öğrenci Merkezli Eğitim,</a:t>
            </a:r>
          </a:p>
          <a:p>
            <a:pPr>
              <a:lnSpc>
                <a:spcPct val="90000"/>
              </a:lnSpc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-Bireysel Farklılıklara Duyarlı Öğretim,</a:t>
            </a:r>
          </a:p>
          <a:p>
            <a:pPr>
              <a:lnSpc>
                <a:spcPct val="90000"/>
              </a:lnSpc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-Beceri Yaklaşımı,</a:t>
            </a:r>
          </a:p>
          <a:p>
            <a:pPr>
              <a:lnSpc>
                <a:spcPct val="90000"/>
              </a:lnSpc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-Tematik Yaklaşım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vb.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ön plana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çıktı. </a:t>
            </a:r>
          </a:p>
          <a:p>
            <a:pPr>
              <a:lnSpc>
                <a:spcPct val="90000"/>
              </a:lnSpc>
              <a:buNone/>
            </a:pPr>
            <a:r>
              <a:rPr lang="tr-T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MEB  yeni programlarda bu yaklaşım ve modellerden yararlandı.</a:t>
            </a:r>
          </a:p>
          <a:p>
            <a:pPr>
              <a:lnSpc>
                <a:spcPct val="90000"/>
              </a:lnSpc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Metinler Değişiyor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tr-TR" dirty="0" smtClean="0"/>
              <a:t>Erkek öğrencilerin ilgileri  spor, araba, hareketli konular, oyunlar  vb. yöneliktir.</a:t>
            </a:r>
            <a:r>
              <a:rPr lang="tr-TR" dirty="0" smtClean="0">
                <a:cs typeface="Times New Roman" pitchFamily="18" charset="0"/>
              </a:rPr>
              <a:t> </a:t>
            </a:r>
            <a:endParaRPr lang="tr-TR" dirty="0" smtClean="0"/>
          </a:p>
          <a:p>
            <a:pPr>
              <a:lnSpc>
                <a:spcPct val="90000"/>
              </a:lnSpc>
            </a:pPr>
            <a:r>
              <a:rPr lang="tr-TR" dirty="0" smtClean="0">
                <a:cs typeface="Times New Roman" pitchFamily="18" charset="0"/>
              </a:rPr>
              <a:t>Metinlerde yeni teknolojiler, görsel</a:t>
            </a:r>
            <a:r>
              <a:rPr lang="tr-TR" dirty="0" smtClean="0"/>
              <a:t>ler,</a:t>
            </a:r>
            <a:r>
              <a:rPr lang="tr-TR" dirty="0" smtClean="0">
                <a:cs typeface="Times New Roman" pitchFamily="18" charset="0"/>
              </a:rPr>
              <a:t> tasar</a:t>
            </a:r>
            <a:r>
              <a:rPr lang="tr-TR" dirty="0" smtClean="0"/>
              <a:t>ı</a:t>
            </a:r>
            <a:r>
              <a:rPr lang="tr-TR" dirty="0" smtClean="0">
                <a:cs typeface="Times New Roman" pitchFamily="18" charset="0"/>
              </a:rPr>
              <a:t>mlar  vb. tercih ediliyor.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cs typeface="Times New Roman" pitchFamily="18" charset="0"/>
              </a:rPr>
              <a:t>Bu durum kitaplarda da yer almalıdır.</a:t>
            </a:r>
            <a:endParaRPr lang="tr-TR" dirty="0" smtClean="0"/>
          </a:p>
          <a:p>
            <a:pPr>
              <a:lnSpc>
                <a:spcPct val="90000"/>
              </a:lnSpc>
            </a:pP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smtClean="0"/>
              <a:t>K</a:t>
            </a:r>
            <a:r>
              <a:rPr lang="tr-TR" dirty="0" smtClean="0">
                <a:cs typeface="Times New Roman" pitchFamily="18" charset="0"/>
              </a:rPr>
              <a:t>itaplarda sorun  çözme</a:t>
            </a:r>
            <a:r>
              <a:rPr lang="tr-TR" dirty="0" smtClean="0"/>
              <a:t>, çok yönlü </a:t>
            </a:r>
            <a:r>
              <a:rPr lang="tr-TR" dirty="0" smtClean="0">
                <a:cs typeface="Times New Roman" pitchFamily="18" charset="0"/>
              </a:rPr>
              <a:t>dü</a:t>
            </a:r>
            <a:r>
              <a:rPr lang="tr-TR" dirty="0" smtClean="0"/>
              <a:t>ş</a:t>
            </a:r>
            <a:r>
              <a:rPr lang="tr-TR" dirty="0" smtClean="0">
                <a:cs typeface="Times New Roman" pitchFamily="18" charset="0"/>
              </a:rPr>
              <a:t>ünme</a:t>
            </a:r>
            <a:r>
              <a:rPr lang="tr-TR" dirty="0" smtClean="0"/>
              <a:t>,</a:t>
            </a:r>
            <a:r>
              <a:rPr lang="tr-TR" dirty="0" smtClean="0">
                <a:cs typeface="Times New Roman" pitchFamily="18" charset="0"/>
              </a:rPr>
              <a:t> ak</a:t>
            </a:r>
            <a:r>
              <a:rPr lang="tr-TR" dirty="0" smtClean="0"/>
              <a:t>ı</a:t>
            </a:r>
            <a:r>
              <a:rPr lang="tr-TR" dirty="0" smtClean="0">
                <a:cs typeface="Times New Roman" pitchFamily="18" charset="0"/>
              </a:rPr>
              <a:t>l yürütme, mant</a:t>
            </a:r>
            <a:r>
              <a:rPr lang="tr-TR" dirty="0" smtClean="0"/>
              <a:t>ı</a:t>
            </a:r>
            <a:r>
              <a:rPr lang="tr-TR" dirty="0" smtClean="0">
                <a:cs typeface="Times New Roman" pitchFamily="18" charset="0"/>
              </a:rPr>
              <a:t>k oyunlar</a:t>
            </a:r>
            <a:r>
              <a:rPr lang="tr-TR" dirty="0" smtClean="0"/>
              <a:t>ı</a:t>
            </a:r>
            <a:r>
              <a:rPr lang="tr-TR" dirty="0" smtClean="0">
                <a:cs typeface="Times New Roman" pitchFamily="18" charset="0"/>
              </a:rPr>
              <a:t>,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sorgula</a:t>
            </a:r>
            <a:r>
              <a:rPr lang="tr-TR" dirty="0" smtClean="0"/>
              <a:t>ma</a:t>
            </a:r>
            <a:r>
              <a:rPr lang="tr-TR" dirty="0" smtClean="0">
                <a:cs typeface="Times New Roman" pitchFamily="18" charset="0"/>
              </a:rPr>
              <a:t>,</a:t>
            </a:r>
            <a:r>
              <a:rPr lang="tr-TR" dirty="0" smtClean="0"/>
              <a:t> karar verme,</a:t>
            </a:r>
            <a:r>
              <a:rPr lang="tr-TR" dirty="0" smtClean="0">
                <a:cs typeface="Times New Roman" pitchFamily="18" charset="0"/>
              </a:rPr>
              <a:t> giri</a:t>
            </a:r>
            <a:r>
              <a:rPr lang="tr-TR" dirty="0" smtClean="0"/>
              <a:t>ş</a:t>
            </a:r>
            <a:r>
              <a:rPr lang="tr-TR" dirty="0" smtClean="0">
                <a:cs typeface="Times New Roman" pitchFamily="18" charset="0"/>
              </a:rPr>
              <a:t>imci</a:t>
            </a:r>
            <a:r>
              <a:rPr lang="tr-TR" dirty="0" smtClean="0"/>
              <a:t>lik</a:t>
            </a:r>
            <a:r>
              <a:rPr lang="tr-TR" dirty="0" smtClean="0">
                <a:cs typeface="Times New Roman" pitchFamily="18" charset="0"/>
              </a:rPr>
              <a:t>, ki</a:t>
            </a:r>
            <a:r>
              <a:rPr lang="tr-TR" dirty="0" smtClean="0"/>
              <a:t>ş</a:t>
            </a:r>
            <a:r>
              <a:rPr lang="tr-TR" dirty="0" smtClean="0">
                <a:cs typeface="Times New Roman" pitchFamily="18" charset="0"/>
              </a:rPr>
              <a:t>isel ve sosyal de</a:t>
            </a:r>
            <a:r>
              <a:rPr lang="tr-TR" dirty="0" smtClean="0"/>
              <a:t>ğ</a:t>
            </a:r>
            <a:r>
              <a:rPr lang="tr-TR" dirty="0" smtClean="0">
                <a:cs typeface="Times New Roman" pitchFamily="18" charset="0"/>
              </a:rPr>
              <a:t>erleri geli</a:t>
            </a:r>
            <a:r>
              <a:rPr lang="tr-TR" dirty="0" smtClean="0"/>
              <a:t>ş</a:t>
            </a:r>
            <a:r>
              <a:rPr lang="tr-TR" dirty="0" smtClean="0">
                <a:cs typeface="Times New Roman" pitchFamily="18" charset="0"/>
              </a:rPr>
              <a:t>tirici hikâye</a:t>
            </a:r>
            <a:r>
              <a:rPr lang="tr-TR" dirty="0" smtClean="0"/>
              <a:t>, olay vb.</a:t>
            </a:r>
            <a:r>
              <a:rPr lang="tr-TR" dirty="0" smtClean="0">
                <a:cs typeface="Times New Roman" pitchFamily="18" charset="0"/>
              </a:rPr>
              <a:t> olmal</a:t>
            </a:r>
            <a:r>
              <a:rPr lang="tr-TR" dirty="0" smtClean="0"/>
              <a:t>ı</a:t>
            </a:r>
            <a:r>
              <a:rPr lang="tr-TR" dirty="0" smtClean="0">
                <a:cs typeface="Times New Roman" pitchFamily="18" charset="0"/>
              </a:rPr>
              <a:t>d</a:t>
            </a:r>
            <a:r>
              <a:rPr lang="tr-TR" dirty="0" smtClean="0"/>
              <a:t>ı</a:t>
            </a:r>
            <a:r>
              <a:rPr lang="tr-TR" dirty="0" smtClean="0">
                <a:cs typeface="Times New Roman" pitchFamily="18" charset="0"/>
              </a:rPr>
              <a:t>r. </a:t>
            </a:r>
            <a:endParaRPr lang="tr-TR" dirty="0" smtClean="0"/>
          </a:p>
          <a:p>
            <a:pPr>
              <a:lnSpc>
                <a:spcPct val="90000"/>
              </a:lnSpc>
            </a:pPr>
            <a:r>
              <a:rPr lang="tr-TR" dirty="0" smtClean="0">
                <a:cs typeface="Times New Roman" pitchFamily="18" charset="0"/>
              </a:rPr>
              <a:t>Çocuk bu</a:t>
            </a:r>
            <a:r>
              <a:rPr lang="tr-TR" dirty="0" smtClean="0"/>
              <a:t>nları</a:t>
            </a:r>
            <a:r>
              <a:rPr lang="tr-TR" dirty="0" smtClean="0">
                <a:cs typeface="Times New Roman" pitchFamily="18" charset="0"/>
              </a:rPr>
              <a:t> okumal</a:t>
            </a:r>
            <a:r>
              <a:rPr lang="tr-TR" dirty="0" smtClean="0"/>
              <a:t>ı</a:t>
            </a:r>
            <a:r>
              <a:rPr lang="tr-TR" dirty="0" smtClean="0">
                <a:cs typeface="Times New Roman" pitchFamily="18" charset="0"/>
              </a:rPr>
              <a:t>, kendini geli</a:t>
            </a:r>
            <a:r>
              <a:rPr lang="tr-TR" dirty="0" smtClean="0"/>
              <a:t>ş</a:t>
            </a:r>
            <a:r>
              <a:rPr lang="tr-TR" dirty="0" smtClean="0">
                <a:cs typeface="Times New Roman" pitchFamily="18" charset="0"/>
              </a:rPr>
              <a:t>tirmeli 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>
                <a:cs typeface="Times New Roman" pitchFamily="18" charset="0"/>
              </a:rPr>
              <a:t>   ve  gelece</a:t>
            </a:r>
            <a:r>
              <a:rPr lang="tr-TR" dirty="0" smtClean="0"/>
              <a:t>ğ</a:t>
            </a:r>
            <a:r>
              <a:rPr lang="tr-TR" dirty="0" smtClean="0">
                <a:cs typeface="Times New Roman" pitchFamily="18" charset="0"/>
              </a:rPr>
              <a:t>ine  yön vermelidir. 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Öğrenci Değişiyor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smtClean="0"/>
              <a:t>Geleceğin  öğrencileri   on kat daha akıllı olacak.</a:t>
            </a:r>
          </a:p>
          <a:p>
            <a:r>
              <a:rPr lang="tr-TR" b="1" dirty="0" smtClean="0">
                <a:solidFill>
                  <a:schemeClr val="tx2"/>
                </a:solidFill>
              </a:rPr>
              <a:t>Okuma, öğrenme  ve  anlama düzeyi artacak,</a:t>
            </a:r>
          </a:p>
          <a:p>
            <a:r>
              <a:rPr lang="tr-TR" dirty="0" smtClean="0"/>
              <a:t>Öğrenci merkezli  eğitim  etkili olacak,</a:t>
            </a:r>
          </a:p>
          <a:p>
            <a:r>
              <a:rPr lang="tr-TR" dirty="0" smtClean="0"/>
              <a:t>Teknolojik gelişmeler düşünme,anlama,sorgulama  ve sorun çözme   düzeyini yükseltecek,</a:t>
            </a:r>
          </a:p>
          <a:p>
            <a:r>
              <a:rPr lang="tr-TR" b="1" dirty="0" smtClean="0">
                <a:solidFill>
                  <a:schemeClr val="tx2"/>
                </a:solidFill>
              </a:rPr>
              <a:t>Öğrenme hızı on katına çıkacak,</a:t>
            </a:r>
          </a:p>
          <a:p>
            <a:r>
              <a:rPr lang="tr-TR" dirty="0" smtClean="0"/>
              <a:t> Şimdi  12 yılda  verilen eğitim   gelecekte  bir  yılda  öğrenilecek.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Geleceğin İnsanı 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/>
          <a:lstStyle/>
          <a:p>
            <a:r>
              <a:rPr lang="tr-TR" dirty="0" smtClean="0"/>
              <a:t>  Bilim ve teknolojik gelişmeler hızla ilerlemeye  devam edecek, </a:t>
            </a:r>
          </a:p>
          <a:p>
            <a:r>
              <a:rPr lang="tr-TR" dirty="0" smtClean="0"/>
              <a:t> Öğrencilerin nitelikleri giderek artacak,</a:t>
            </a:r>
          </a:p>
          <a:p>
            <a:r>
              <a:rPr lang="tr-TR" dirty="0" smtClean="0"/>
              <a:t> Eğitimde sürekli  yeni  yaklaşım ve yöntemler  ortaya çıkacak,</a:t>
            </a:r>
          </a:p>
          <a:p>
            <a:r>
              <a:rPr lang="tr-TR" dirty="0" smtClean="0"/>
              <a:t> Bu gelişmelere uyum sağlamak için </a:t>
            </a:r>
            <a:r>
              <a:rPr lang="tr-TR" dirty="0" smtClean="0">
                <a:solidFill>
                  <a:srgbClr val="C00000"/>
                </a:solidFill>
              </a:rPr>
              <a:t>okuyan,öğrenen,değişen ve gelişen bireyler    </a:t>
            </a:r>
            <a:r>
              <a:rPr lang="tr-TR" dirty="0" smtClean="0"/>
              <a:t>olmak  zorundayız.</a:t>
            </a: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116632"/>
            <a:ext cx="8229600" cy="1143000"/>
          </a:xfrm>
        </p:spPr>
        <p:txBody>
          <a:bodyPr/>
          <a:lstStyle/>
          <a:p>
            <a:r>
              <a:rPr lang="tr-TR" sz="3200" dirty="0" smtClean="0">
                <a:solidFill>
                  <a:schemeClr val="hlink"/>
                </a:solidFill>
                <a:latin typeface="Arial" pitchFamily="34" charset="0"/>
              </a:rPr>
              <a:t>    </a:t>
            </a:r>
            <a:r>
              <a:rPr lang="tr-TR" sz="39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Sonuç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589112"/>
            <a:ext cx="85344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Ülkemizde nitelikli bireyler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yetiştirmek amacıyla köklü yenilikler yapılmıştır.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Eğitimde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öğrenci merkezli eğitim ve yapılandırıcı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yaklaşıma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geçilmiş,eğitim programları yenilenmiştir.</a:t>
            </a:r>
          </a:p>
          <a:p>
            <a:pPr eaLnBrk="1" hangingPunct="1">
              <a:lnSpc>
                <a:spcPct val="90000"/>
              </a:lnSpc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Okuma öğretimi bilimsel temellere kavuşturulmuştur.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  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Dileğimiz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okuyan ve geleceğine yön veren  bireylerin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yetiştirilmesidir.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8964488" cy="6669360"/>
        </p:xfrm>
        <a:graphic>
          <a:graphicData uri="http://schemas.openxmlformats.org/presentationml/2006/ole">
            <p:oleObj spid="_x0000_s52226" name="Paint Shop Pro Image" r:id="rId3" imgW="2829268" imgH="2136585" progId="">
              <p:embed/>
            </p:oleObj>
          </a:graphicData>
        </a:graphic>
      </p:graphicFrame>
      <p:sp>
        <p:nvSpPr>
          <p:cNvPr id="5" name="4 Dikdörtgen"/>
          <p:cNvSpPr/>
          <p:nvPr/>
        </p:nvSpPr>
        <p:spPr>
          <a:xfrm>
            <a:off x="3203848" y="2348880"/>
            <a:ext cx="3456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</a:rPr>
              <a:t>          </a:t>
            </a:r>
            <a:r>
              <a:rPr lang="tr-TR" sz="4000" b="1" dirty="0" smtClean="0">
                <a:solidFill>
                  <a:srgbClr val="FF0000"/>
                </a:solidFill>
              </a:rPr>
              <a:t>Teşekkürler</a:t>
            </a:r>
            <a:endParaRPr lang="tr-TR" sz="4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522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6096000"/>
          </a:xfrm>
          <a:noFill/>
        </p:spPr>
        <p:txBody>
          <a:bodyPr/>
          <a:lstStyle/>
          <a:p>
            <a:pPr eaLnBrk="1" hangingPunct="1"/>
            <a:r>
              <a:rPr lang="tr-TR" sz="7200" dirty="0" smtClean="0">
                <a:solidFill>
                  <a:srgbClr val="FFFFFF"/>
                </a:solidFill>
              </a:rPr>
              <a:t>    </a:t>
            </a:r>
            <a:r>
              <a:rPr lang="tr-TR" sz="6600" dirty="0" smtClean="0">
                <a:solidFill>
                  <a:schemeClr val="hlink"/>
                </a:solidFill>
                <a:latin typeface="Arno Pro" pitchFamily="18" charset="0"/>
              </a:rPr>
              <a:t>TEŞEKKÜRLER</a:t>
            </a:r>
            <a:r>
              <a:rPr lang="tr-TR" sz="6600" dirty="0" smtClean="0">
                <a:solidFill>
                  <a:schemeClr val="hlink"/>
                </a:solidFill>
              </a:rPr>
              <a:t/>
            </a:r>
            <a:br>
              <a:rPr lang="tr-TR" sz="6600" dirty="0" smtClean="0">
                <a:solidFill>
                  <a:schemeClr val="hlink"/>
                </a:solidFill>
              </a:rPr>
            </a:br>
            <a:r>
              <a:rPr lang="tr-TR" sz="3200" dirty="0" smtClean="0">
                <a:solidFill>
                  <a:schemeClr val="hlink"/>
                </a:solidFill>
              </a:rPr>
              <a:t/>
            </a:r>
            <a:br>
              <a:rPr lang="tr-TR" sz="3200" dirty="0" smtClean="0">
                <a:solidFill>
                  <a:schemeClr val="hlink"/>
                </a:solidFill>
              </a:rPr>
            </a:br>
            <a:r>
              <a:rPr lang="tr-TR" sz="2800" dirty="0" smtClean="0"/>
              <a:t>Güneş,Firdevs.(2007).Türkçe Öğretimi ve Zihinsel </a:t>
            </a:r>
            <a:r>
              <a:rPr lang="tr-TR" sz="2800" smtClean="0"/>
              <a:t>Yapılandırma,Nobel Yayınları</a:t>
            </a:r>
            <a:br>
              <a:rPr lang="tr-TR" sz="280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Güneş,Firdevs.(2009).Hızlı Okuma ve Anlamı Yapılandırma,Nobel Yayınları</a:t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 Güneş,Firdevs.(2007).Ses Temelli Cümle Yöntemi ve Zihinsel Yapılandırma,Nobel Yayınları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06896" y="116632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chemeClr val="hlink"/>
                </a:solidFill>
              </a:rPr>
              <a:t>   </a:t>
            </a:r>
            <a:r>
              <a:rPr lang="tr-TR" sz="43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Eğitim Yaklaşımları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155679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tr-TR" dirty="0">
                <a:latin typeface="Arial" pitchFamily="34" charset="0"/>
                <a:cs typeface="Arial" pitchFamily="34" charset="0"/>
              </a:rPr>
              <a:t>Eğitim yaklaşımları üç ana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grupta </a:t>
            </a:r>
            <a:r>
              <a:rPr lang="tr-TR" dirty="0">
                <a:latin typeface="Arial" pitchFamily="34" charset="0"/>
                <a:cs typeface="Arial" pitchFamily="34" charset="0"/>
              </a:rPr>
              <a:t>toplanır.</a:t>
            </a:r>
          </a:p>
          <a:p>
            <a:pPr>
              <a:lnSpc>
                <a:spcPct val="90000"/>
              </a:lnSpc>
              <a:buNone/>
            </a:pPr>
            <a:r>
              <a:rPr lang="tr-TR" dirty="0">
                <a:latin typeface="Arial" pitchFamily="34" charset="0"/>
                <a:cs typeface="Arial" pitchFamily="34" charset="0"/>
              </a:rPr>
              <a:t>Bunlar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90000"/>
              </a:lnSpc>
              <a:buNone/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latin typeface="Arial" pitchFamily="34" charset="0"/>
                <a:cs typeface="Arial" pitchFamily="34" charset="0"/>
              </a:rPr>
              <a:t>Davranışçı Yaklaşım</a:t>
            </a:r>
          </a:p>
          <a:p>
            <a:pPr>
              <a:lnSpc>
                <a:spcPct val="90000"/>
              </a:lnSpc>
            </a:pPr>
            <a:r>
              <a:rPr lang="tr-TR" dirty="0">
                <a:latin typeface="Arial" pitchFamily="34" charset="0"/>
                <a:cs typeface="Arial" pitchFamily="34" charset="0"/>
              </a:rPr>
              <a:t> Bilişsel Yaklaşım</a:t>
            </a:r>
          </a:p>
          <a:p>
            <a:pPr>
              <a:lnSpc>
                <a:spcPct val="90000"/>
              </a:lnSpc>
            </a:pPr>
            <a:r>
              <a:rPr lang="tr-TR" dirty="0">
                <a:latin typeface="Arial" pitchFamily="34" charset="0"/>
                <a:cs typeface="Arial" pitchFamily="34" charset="0"/>
              </a:rPr>
              <a:t> Yapılandırıcı Yaklaşım 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olarak </a:t>
            </a:r>
            <a:r>
              <a:rPr lang="tr-TR" dirty="0">
                <a:latin typeface="Arial" pitchFamily="34" charset="0"/>
                <a:cs typeface="Arial" pitchFamily="34" charset="0"/>
              </a:rPr>
              <a:t>sıralanır.</a:t>
            </a:r>
          </a:p>
          <a:p>
            <a:pPr>
              <a:lnSpc>
                <a:spcPct val="90000"/>
              </a:lnSpc>
              <a:buNone/>
            </a:pP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06896" y="40466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3200" dirty="0" smtClean="0">
                <a:solidFill>
                  <a:schemeClr val="hlink"/>
                </a:solidFill>
              </a:rPr>
              <a:t>   </a:t>
            </a:r>
            <a:r>
              <a:rPr lang="tr-TR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Davranışçı  Yaklaşım</a:t>
            </a:r>
            <a:br>
              <a:rPr lang="tr-TR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sz="48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556792"/>
            <a:ext cx="8534400" cy="5105400"/>
          </a:xfrm>
        </p:spPr>
        <p:txBody>
          <a:bodyPr/>
          <a:lstStyle/>
          <a:p>
            <a:pPr eaLnBrk="1" hangingPunct="1"/>
            <a:r>
              <a:rPr lang="tr-TR" sz="2800" dirty="0">
                <a:latin typeface="Arial" pitchFamily="34" charset="0"/>
                <a:cs typeface="Arial" pitchFamily="34" charset="0"/>
              </a:rPr>
              <a:t>Eğitim ilkeleri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laboratuvarda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yapılan  hayvan  deneylerinden elde edilmiştir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   -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Pavlov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köpekleri, 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   -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Thorndike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kedileri, 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   -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Skinner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fare ve güvercinleri incelemiştir.</a:t>
            </a:r>
          </a:p>
          <a:p>
            <a:pPr eaLnBrk="1" hangingPunct="1">
              <a:buFontTx/>
              <a:buNone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tr-TR" sz="2800" dirty="0">
                <a:latin typeface="Arial" pitchFamily="34" charset="0"/>
                <a:cs typeface="Arial" pitchFamily="34" charset="0"/>
              </a:rPr>
              <a:t>Bu deneylerden oluşturulan eğitim ilke ve yöntemleri  insanlara aktarılmıştır.</a:t>
            </a:r>
          </a:p>
          <a:p>
            <a:pPr algn="just" eaLnBrk="1" hangingPunct="1"/>
            <a:endParaRPr lang="tr-TR" dirty="0" smtClean="0">
              <a:solidFill>
                <a:schemeClr val="hlink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878904" y="44624"/>
            <a:ext cx="8229600" cy="1143000"/>
          </a:xfrm>
        </p:spPr>
        <p:txBody>
          <a:bodyPr/>
          <a:lstStyle/>
          <a:p>
            <a:pPr algn="just" eaLnBrk="1" hangingPunct="1"/>
            <a:r>
              <a:rPr lang="tr-TR" dirty="0" smtClean="0">
                <a:solidFill>
                  <a:schemeClr val="hlink"/>
                </a:solidFill>
              </a:rPr>
              <a:t>              </a:t>
            </a:r>
            <a:r>
              <a:rPr lang="tr-TR" sz="43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Davranışçı Yaklaşım</a:t>
            </a:r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437112"/>
            <a:ext cx="19050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6631360" y="2748880"/>
          <a:ext cx="2438400" cy="3200400"/>
        </p:xfrm>
        <a:graphic>
          <a:graphicData uri="http://schemas.openxmlformats.org/presentationml/2006/ole">
            <p:oleObj spid="_x0000_s1026" name="Bit Eşlem Resmi" r:id="rId4" imgW="2266667" imgH="2828571" progId="PBrush">
              <p:embed/>
            </p:oleObj>
          </a:graphicData>
        </a:graphic>
      </p:graphicFrame>
      <p:graphicFrame>
        <p:nvGraphicFramePr>
          <p:cNvPr id="1027" name="Object 10"/>
          <p:cNvGraphicFramePr>
            <a:graphicFrameLocks noChangeAspect="1"/>
          </p:cNvGraphicFramePr>
          <p:nvPr/>
        </p:nvGraphicFramePr>
        <p:xfrm>
          <a:off x="899592" y="1484784"/>
          <a:ext cx="2971800" cy="2222500"/>
        </p:xfrm>
        <a:graphic>
          <a:graphicData uri="http://schemas.openxmlformats.org/presentationml/2006/ole">
            <p:oleObj spid="_x0000_s1027" name="Bit Eşlem Resmi" r:id="rId5" imgW="3219899" imgH="2409524" progId="PBrush">
              <p:embed/>
            </p:oleObj>
          </a:graphicData>
        </a:graphic>
      </p:graphicFrame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3923928" y="4509120"/>
          <a:ext cx="1855788" cy="2133600"/>
        </p:xfrm>
        <a:graphic>
          <a:graphicData uri="http://schemas.openxmlformats.org/presentationml/2006/ole">
            <p:oleObj spid="_x0000_s1028" name="Bit Eşlem Resmi" r:id="rId6" imgW="2333333" imgH="2066667" progId="PBrush">
              <p:embed/>
            </p:oleObj>
          </a:graphicData>
        </a:graphic>
      </p:graphicFrame>
      <p:graphicFrame>
        <p:nvGraphicFramePr>
          <p:cNvPr id="1029" name="Object 13"/>
          <p:cNvGraphicFramePr>
            <a:graphicFrameLocks noChangeAspect="1"/>
          </p:cNvGraphicFramePr>
          <p:nvPr/>
        </p:nvGraphicFramePr>
        <p:xfrm>
          <a:off x="4067944" y="1484784"/>
          <a:ext cx="2514600" cy="2244725"/>
        </p:xfrm>
        <a:graphic>
          <a:graphicData uri="http://schemas.openxmlformats.org/presentationml/2006/ole">
            <p:oleObj spid="_x0000_s1029" name="Bit Eşlem Resmi" r:id="rId7" imgW="2104762" imgH="1380952" progId="PBrush">
              <p:embed/>
            </p:oleObj>
          </a:graphicData>
        </a:graphic>
      </p:graphicFrame>
      <p:sp>
        <p:nvSpPr>
          <p:cNvPr id="11" name="10 Sağ Ok"/>
          <p:cNvSpPr/>
          <p:nvPr/>
        </p:nvSpPr>
        <p:spPr bwMode="auto">
          <a:xfrm>
            <a:off x="5004048" y="3645024"/>
            <a:ext cx="1571636" cy="928694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tr-TR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34178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3200" dirty="0" smtClean="0">
                <a:solidFill>
                  <a:schemeClr val="hlink"/>
                </a:solidFill>
              </a:rPr>
              <a:t>    </a:t>
            </a:r>
            <a:r>
              <a:rPr lang="tr-TR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Davranışçı  Yaklaşım</a:t>
            </a:r>
            <a:br>
              <a:rPr lang="tr-TR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sz="48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28800"/>
            <a:ext cx="8305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Eğitim, “</a:t>
            </a:r>
            <a:r>
              <a:rPr lang="tr-TR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bireyde istendik davranışları geliştirme süreci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”  olarak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tanımlanır.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Davranışları değiştirmeyi amaçlar. </a:t>
            </a:r>
          </a:p>
          <a:p>
            <a:pPr>
              <a:lnSpc>
                <a:spcPct val="90000"/>
              </a:lnSpc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Öğrenme, “</a:t>
            </a:r>
            <a:r>
              <a:rPr lang="tr-TR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uyarıcı-tepki arasında bağ kurma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” işlemidir.</a:t>
            </a:r>
          </a:p>
          <a:p>
            <a:pPr>
              <a:lnSpc>
                <a:spcPct val="90000"/>
              </a:lnSpc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Bir uyarıcıya istenilen tepkinin verilmesi öğrenme olarak kabul edilir.</a:t>
            </a:r>
          </a:p>
          <a:p>
            <a:pPr>
              <a:lnSpc>
                <a:spcPct val="90000"/>
              </a:lnSpc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 Öğrencinin olumlu davranışları pekiştirilir ve alışkanlık oluşturulur.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tr-TR" sz="2800" dirty="0" smtClean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chemeClr val="hlink"/>
                </a:solidFill>
              </a:rPr>
              <a:t>            </a:t>
            </a:r>
            <a:r>
              <a:rPr lang="tr-TR" sz="43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Davranışçı Yaklaşım</a:t>
            </a:r>
          </a:p>
        </p:txBody>
      </p:sp>
      <p:sp>
        <p:nvSpPr>
          <p:cNvPr id="23555" name="5 Oval"/>
          <p:cNvSpPr>
            <a:spLocks noChangeArrowheads="1"/>
          </p:cNvSpPr>
          <p:nvPr/>
        </p:nvSpPr>
        <p:spPr bwMode="auto">
          <a:xfrm>
            <a:off x="1143000" y="2000250"/>
            <a:ext cx="1428750" cy="1357313"/>
          </a:xfrm>
          <a:prstGeom prst="ellipse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tr-TR"/>
          </a:p>
        </p:txBody>
      </p:sp>
      <p:sp>
        <p:nvSpPr>
          <p:cNvPr id="23556" name="6 Oval"/>
          <p:cNvSpPr>
            <a:spLocks noChangeArrowheads="1"/>
          </p:cNvSpPr>
          <p:nvPr/>
        </p:nvSpPr>
        <p:spPr bwMode="auto">
          <a:xfrm>
            <a:off x="6500813" y="1857375"/>
            <a:ext cx="1571625" cy="1500188"/>
          </a:xfrm>
          <a:prstGeom prst="ellipse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786188" y="2071688"/>
            <a:ext cx="1428750" cy="1214437"/>
          </a:xfrm>
          <a:prstGeom prst="rect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chemeClr val="bg1"/>
              </a:gs>
              <a:gs pos="75000">
                <a:schemeClr val="bg1"/>
              </a:gs>
              <a:gs pos="89999">
                <a:srgbClr val="002060"/>
              </a:gs>
              <a:gs pos="100000">
                <a:schemeClr val="bg1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tr-TR"/>
          </a:p>
        </p:txBody>
      </p:sp>
      <p:sp>
        <p:nvSpPr>
          <p:cNvPr id="23558" name="10 Sağ Ok"/>
          <p:cNvSpPr>
            <a:spLocks noChangeArrowheads="1"/>
          </p:cNvSpPr>
          <p:nvPr/>
        </p:nvSpPr>
        <p:spPr bwMode="auto">
          <a:xfrm>
            <a:off x="2928938" y="2571750"/>
            <a:ext cx="500062" cy="285750"/>
          </a:xfrm>
          <a:prstGeom prst="rightArrow">
            <a:avLst>
              <a:gd name="adj1" fmla="val 50000"/>
              <a:gd name="adj2" fmla="val 49996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tr-TR"/>
          </a:p>
        </p:txBody>
      </p:sp>
      <p:sp>
        <p:nvSpPr>
          <p:cNvPr id="23559" name="11 Sağ Ok"/>
          <p:cNvSpPr>
            <a:spLocks noChangeArrowheads="1"/>
          </p:cNvSpPr>
          <p:nvPr/>
        </p:nvSpPr>
        <p:spPr bwMode="auto">
          <a:xfrm>
            <a:off x="5643563" y="2571750"/>
            <a:ext cx="500062" cy="285750"/>
          </a:xfrm>
          <a:prstGeom prst="rightArrow">
            <a:avLst>
              <a:gd name="adj1" fmla="val 50000"/>
              <a:gd name="adj2" fmla="val 49996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tr-TR"/>
          </a:p>
        </p:txBody>
      </p:sp>
      <p:sp>
        <p:nvSpPr>
          <p:cNvPr id="23560" name="12 Metin kutusu"/>
          <p:cNvSpPr txBox="1">
            <a:spLocks noChangeArrowheads="1"/>
          </p:cNvSpPr>
          <p:nvPr/>
        </p:nvSpPr>
        <p:spPr bwMode="auto">
          <a:xfrm>
            <a:off x="1156554" y="3786188"/>
            <a:ext cx="1760418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just">
              <a:lnSpc>
                <a:spcPct val="90000"/>
              </a:lnSpc>
              <a:buNone/>
            </a:pPr>
            <a:r>
              <a:rPr lang="tr-TR" b="1" dirty="0"/>
              <a:t>   </a:t>
            </a:r>
            <a:r>
              <a:rPr lang="tr-TR" dirty="0">
                <a:latin typeface="Arial" pitchFamily="34" charset="0"/>
                <a:cs typeface="Arial" pitchFamily="34" charset="0"/>
              </a:rPr>
              <a:t>Giriş</a:t>
            </a:r>
          </a:p>
          <a:p>
            <a:pPr marL="342900" indent="-342900" algn="just">
              <a:lnSpc>
                <a:spcPct val="90000"/>
              </a:lnSpc>
              <a:buNone/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90000"/>
              </a:lnSpc>
              <a:buNone/>
            </a:pPr>
            <a:r>
              <a:rPr lang="tr-TR" dirty="0">
                <a:latin typeface="Arial" pitchFamily="34" charset="0"/>
                <a:cs typeface="Arial" pitchFamily="34" charset="0"/>
              </a:rPr>
              <a:t>Başlangıç </a:t>
            </a:r>
          </a:p>
          <a:p>
            <a:pPr marL="342900" indent="-342900" algn="just">
              <a:lnSpc>
                <a:spcPct val="90000"/>
              </a:lnSpc>
              <a:buNone/>
            </a:pPr>
            <a:r>
              <a:rPr lang="tr-TR" dirty="0">
                <a:latin typeface="Arial" pitchFamily="34" charset="0"/>
                <a:cs typeface="Arial" pitchFamily="34" charset="0"/>
              </a:rPr>
              <a:t>Davranışlar</a:t>
            </a:r>
          </a:p>
        </p:txBody>
      </p:sp>
      <p:sp>
        <p:nvSpPr>
          <p:cNvPr id="23561" name="13 Metin kutusu"/>
          <p:cNvSpPr txBox="1">
            <a:spLocks noChangeArrowheads="1"/>
          </p:cNvSpPr>
          <p:nvPr/>
        </p:nvSpPr>
        <p:spPr bwMode="auto">
          <a:xfrm>
            <a:off x="6657241" y="3714750"/>
            <a:ext cx="1760418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just">
              <a:lnSpc>
                <a:spcPct val="90000"/>
              </a:lnSpc>
              <a:buNone/>
            </a:pPr>
            <a:r>
              <a:rPr lang="tr-TR" b="1" dirty="0"/>
              <a:t>  </a:t>
            </a:r>
            <a:r>
              <a:rPr lang="tr-TR" dirty="0">
                <a:latin typeface="Arial" pitchFamily="34" charset="0"/>
                <a:cs typeface="Arial" pitchFamily="34" charset="0"/>
              </a:rPr>
              <a:t>Çıkış </a:t>
            </a:r>
          </a:p>
          <a:p>
            <a:pPr marL="342900" indent="-342900" algn="just">
              <a:lnSpc>
                <a:spcPct val="90000"/>
              </a:lnSpc>
              <a:buNone/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90000"/>
              </a:lnSpc>
              <a:buNone/>
            </a:pPr>
            <a:r>
              <a:rPr lang="tr-TR" dirty="0">
                <a:latin typeface="Arial" pitchFamily="34" charset="0"/>
                <a:cs typeface="Arial" pitchFamily="34" charset="0"/>
              </a:rPr>
              <a:t>Beklenen</a:t>
            </a:r>
          </a:p>
          <a:p>
            <a:pPr marL="342900" indent="-342900" algn="just">
              <a:lnSpc>
                <a:spcPct val="90000"/>
              </a:lnSpc>
              <a:buNone/>
            </a:pPr>
            <a:r>
              <a:rPr lang="tr-TR" dirty="0">
                <a:latin typeface="Arial" pitchFamily="34" charset="0"/>
                <a:cs typeface="Arial" pitchFamily="34" charset="0"/>
              </a:rPr>
              <a:t>Davranışlar</a:t>
            </a:r>
          </a:p>
        </p:txBody>
      </p:sp>
      <p:sp>
        <p:nvSpPr>
          <p:cNvPr id="23562" name="14 Metin kutusu"/>
          <p:cNvSpPr txBox="1">
            <a:spLocks noChangeArrowheads="1"/>
          </p:cNvSpPr>
          <p:nvPr/>
        </p:nvSpPr>
        <p:spPr bwMode="auto">
          <a:xfrm>
            <a:off x="3945204" y="3786188"/>
            <a:ext cx="1553630" cy="12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just">
              <a:lnSpc>
                <a:spcPct val="90000"/>
              </a:lnSpc>
              <a:buNone/>
            </a:pPr>
            <a:r>
              <a:rPr lang="tr-TR" b="1" dirty="0"/>
              <a:t>   </a:t>
            </a:r>
            <a:r>
              <a:rPr lang="tr-TR" dirty="0">
                <a:latin typeface="Arial" pitchFamily="34" charset="0"/>
                <a:cs typeface="Arial" pitchFamily="34" charset="0"/>
              </a:rPr>
              <a:t>Zihin </a:t>
            </a:r>
          </a:p>
          <a:p>
            <a:pPr marL="342900" indent="-342900" algn="just">
              <a:lnSpc>
                <a:spcPct val="90000"/>
              </a:lnSpc>
              <a:buNone/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90000"/>
              </a:lnSpc>
              <a:buNone/>
            </a:pPr>
            <a:r>
              <a:rPr lang="tr-TR" dirty="0">
                <a:latin typeface="Arial" pitchFamily="34" charset="0"/>
                <a:cs typeface="Arial" pitchFamily="34" charset="0"/>
              </a:rPr>
              <a:t>Kara Kutu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62880" y="116632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chemeClr val="hlink"/>
                </a:solidFill>
              </a:rPr>
              <a:t>   </a:t>
            </a:r>
            <a:r>
              <a:rPr lang="tr-TR" sz="43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Davranışçı Yaklaşım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094928" y="1628800"/>
            <a:ext cx="8229600" cy="4525963"/>
          </a:xfrm>
        </p:spPr>
        <p:txBody>
          <a:bodyPr>
            <a:norm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Öğrenci okula boş bir levha olarak gelir.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Öğretmen bilgiyi aktarır, öğrenci  alır.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Öğretmen merkezlidir.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Zihin  kara kutuya benzetilir.   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Düşünme, anlama, sorgulama  gibi zihinsel    becerilerle ilgilenmez. 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Öğrenci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değiştirilecek bir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varlık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olarak 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ele alınır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145409" name="Picture 1" descr="C:\Users\user\Desktop\yapılandırmacılık\teacher-poi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2324" y="4214818"/>
            <a:ext cx="2631676" cy="2210966"/>
          </a:xfrm>
          <a:prstGeom prst="rect">
            <a:avLst/>
          </a:prstGeom>
          <a:noFill/>
        </p:spPr>
      </p:pic>
      <p:pic>
        <p:nvPicPr>
          <p:cNvPr id="145410" name="Picture 2" descr="C:\Users\user\Desktop\yapılandırmacılık\knowledgeq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857760"/>
            <a:ext cx="2032000" cy="1714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8904" y="116632"/>
            <a:ext cx="8229600" cy="1143000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chemeClr val="hlink"/>
                </a:solidFill>
              </a:rPr>
              <a:t>    </a:t>
            </a:r>
            <a:r>
              <a:rPr lang="tr-TR" sz="43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Davranışçı Yaklaşıma Eleştiriler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484784"/>
            <a:ext cx="8062913" cy="4648200"/>
          </a:xfrm>
        </p:spPr>
        <p:txBody>
          <a:bodyPr/>
          <a:lstStyle/>
          <a:p>
            <a:pPr fontAlgn="base">
              <a:spcAft>
                <a:spcPct val="0"/>
              </a:spcAft>
              <a:buClr>
                <a:schemeClr val="accent1"/>
              </a:buClr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Öğrencileri ezbere yöneltmiştir. </a:t>
            </a:r>
          </a:p>
          <a:p>
            <a:pPr fontAlgn="base">
              <a:spcAft>
                <a:spcPct val="0"/>
              </a:spcAft>
              <a:buClr>
                <a:schemeClr val="accent1"/>
              </a:buClr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Öğrenme yerine şartlandırma yapılmıştır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fontAlgn="base">
              <a:spcAft>
                <a:spcPct val="0"/>
              </a:spcAft>
              <a:buClr>
                <a:schemeClr val="accent1"/>
              </a:buClr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Düşünme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, anlama, sorgulama, sorun çözme gibi zihinsel becerileri geliştirememiştir.</a:t>
            </a:r>
          </a:p>
          <a:p>
            <a:pPr eaLnBrk="1" fontAlgn="base" hangingPunct="1">
              <a:spcAft>
                <a:spcPct val="0"/>
              </a:spcAft>
              <a:buClr>
                <a:schemeClr val="accent1"/>
              </a:buClr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Dünyada 1950’li yıllarda  terk edilmiştir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fontAlgn="base" hangingPunct="1">
              <a:spcAft>
                <a:spcPct val="0"/>
              </a:spcAft>
              <a:buClr>
                <a:schemeClr val="accent1"/>
              </a:buClr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eaLnBrk="1" fontAlgn="base" hangingPunct="1">
              <a:spcAft>
                <a:spcPct val="0"/>
              </a:spcAft>
              <a:buClr>
                <a:schemeClr val="accent1"/>
              </a:buClr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Bizde 2004  yılına kadar uygulanmıştır.</a:t>
            </a:r>
          </a:p>
          <a:p>
            <a:endParaRPr lang="tr-TR" sz="2800" dirty="0" smtClean="0">
              <a:solidFill>
                <a:srgbClr val="FFFF00"/>
              </a:solidFill>
            </a:endParaRPr>
          </a:p>
          <a:p>
            <a:pPr algn="just" eaLnBrk="1" hangingPunct="1">
              <a:buFontTx/>
              <a:buNone/>
            </a:pPr>
            <a:endParaRPr lang="tr-TR" b="1" dirty="0" smtClean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28673" name="Picture 1" descr="C:\Users\user\Desktop\abim\yapılandırmacılık\knowledgeq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0" y="4954860"/>
            <a:ext cx="2032000" cy="1714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60648"/>
            <a:ext cx="8001000" cy="838200"/>
          </a:xfrm>
        </p:spPr>
        <p:txBody>
          <a:bodyPr/>
          <a:lstStyle/>
          <a:p>
            <a:r>
              <a:rPr lang="tr-TR" dirty="0" smtClean="0">
                <a:solidFill>
                  <a:schemeClr val="hlink"/>
                </a:solidFill>
              </a:rPr>
              <a:t>             </a:t>
            </a:r>
            <a:r>
              <a:rPr lang="tr-TR" sz="43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Bilişsel Yaklaşım</a:t>
            </a:r>
          </a:p>
        </p:txBody>
      </p:sp>
      <p:pic>
        <p:nvPicPr>
          <p:cNvPr id="2052" name="Picture 4" descr="j023033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54546" y="2286000"/>
            <a:ext cx="2819400" cy="2605088"/>
          </a:xfrm>
          <a:noFill/>
        </p:spPr>
      </p:pic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6769546" y="1981200"/>
          <a:ext cx="2266950" cy="2828925"/>
        </p:xfrm>
        <a:graphic>
          <a:graphicData uri="http://schemas.openxmlformats.org/presentationml/2006/ole">
            <p:oleObj spid="_x0000_s2050" name="Bit Eşlem Resmi" r:id="rId4" imgW="2266667" imgH="2828571" progId="PBrush">
              <p:embed/>
            </p:oleObj>
          </a:graphicData>
        </a:graphic>
      </p:graphicFrame>
      <p:sp>
        <p:nvSpPr>
          <p:cNvPr id="2053" name="7 Sağ Ok"/>
          <p:cNvSpPr>
            <a:spLocks noChangeArrowheads="1"/>
          </p:cNvSpPr>
          <p:nvPr/>
        </p:nvSpPr>
        <p:spPr bwMode="auto">
          <a:xfrm>
            <a:off x="4378771" y="2714625"/>
            <a:ext cx="2071688" cy="1143000"/>
          </a:xfrm>
          <a:prstGeom prst="rightArrow">
            <a:avLst>
              <a:gd name="adj1" fmla="val 50000"/>
              <a:gd name="adj2" fmla="val 50003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tr-TR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Giriş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/>
          <a:lstStyle/>
          <a:p>
            <a:pPr>
              <a:buNone/>
            </a:pPr>
            <a:endParaRPr lang="tr-TR" dirty="0" smtClean="0"/>
          </a:p>
          <a:p>
            <a:r>
              <a:rPr lang="tr-TR" b="1" dirty="0" smtClean="0"/>
              <a:t>Eğitim bir güçtür.</a:t>
            </a:r>
          </a:p>
          <a:p>
            <a:r>
              <a:rPr lang="tr-TR" dirty="0" smtClean="0"/>
              <a:t>Dil, bu güce ulaştıran en önemli anahtardır.</a:t>
            </a:r>
          </a:p>
          <a:p>
            <a:r>
              <a:rPr lang="tr-TR" dirty="0" smtClean="0"/>
              <a:t> Okuma ve yazma eğitimin temelidir.</a:t>
            </a:r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06896" y="485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b="1" dirty="0" smtClean="0">
                <a:solidFill>
                  <a:schemeClr val="hlink"/>
                </a:solidFill>
              </a:rPr>
              <a:t>    </a:t>
            </a:r>
            <a:r>
              <a:rPr lang="tr-TR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Bilişsel  Yaklaşım </a:t>
            </a:r>
            <a:r>
              <a:rPr lang="tr-TR" sz="49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tr-TR" sz="49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sz="49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1187" name="Rectangle 1027"/>
          <p:cNvSpPr>
            <a:spLocks noGrp="1" noChangeArrowheads="1"/>
          </p:cNvSpPr>
          <p:nvPr>
            <p:ph idx="1"/>
          </p:nvPr>
        </p:nvSpPr>
        <p:spPr>
          <a:xfrm>
            <a:off x="1115616" y="1556792"/>
            <a:ext cx="8229600" cy="4525963"/>
          </a:xfrm>
        </p:spPr>
        <p:txBody>
          <a:bodyPr/>
          <a:lstStyle/>
          <a:p>
            <a:pPr fontAlgn="base">
              <a:spcAft>
                <a:spcPct val="0"/>
              </a:spcAft>
              <a:buClr>
                <a:schemeClr val="accent1"/>
              </a:buClr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Öğrenme </a:t>
            </a:r>
            <a:r>
              <a:rPr lang="tr-TR" sz="2800" i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bilgisayarın </a:t>
            </a:r>
            <a:r>
              <a:rPr lang="tr-TR" sz="2800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veri işleme </a:t>
            </a:r>
            <a:r>
              <a:rPr lang="tr-TR" sz="2800" i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sürecine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benzetilir.</a:t>
            </a:r>
          </a:p>
          <a:p>
            <a:pPr fontAlgn="base">
              <a:spcAft>
                <a:spcPct val="0"/>
              </a:spcAft>
              <a:buClr>
                <a:schemeClr val="accent1"/>
              </a:buClr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Çeşitli bellekler vardır. </a:t>
            </a:r>
          </a:p>
          <a:p>
            <a:pPr fontAlgn="base">
              <a:spcAft>
                <a:spcPct val="0"/>
              </a:spcAft>
              <a:buClr>
                <a:schemeClr val="accent1"/>
              </a:buClr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Görsel, işitsel, sözel, simgesel, anlamsal, hızlı, yavaş bellekler gibi.</a:t>
            </a:r>
          </a:p>
          <a:p>
            <a:pPr fontAlgn="base">
              <a:spcAft>
                <a:spcPct val="0"/>
              </a:spcAft>
              <a:buClr>
                <a:schemeClr val="accent1"/>
              </a:buClr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Kelimeler sözel bellekte,anlamları da anlamsal bellekte depolanır.</a:t>
            </a:r>
          </a:p>
          <a:p>
            <a:pPr fontAlgn="base">
              <a:spcAft>
                <a:spcPct val="0"/>
              </a:spcAft>
              <a:buClr>
                <a:schemeClr val="accent1"/>
              </a:buClr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Hızlı bellekte işlemler yapılır.</a:t>
            </a:r>
          </a:p>
          <a:p>
            <a:pPr fontAlgn="base">
              <a:spcAft>
                <a:spcPct val="0"/>
              </a:spcAft>
              <a:buClr>
                <a:schemeClr val="accent1"/>
              </a:buClr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Bilgisayar hızında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okuma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istenir.</a:t>
            </a:r>
          </a:p>
          <a:p>
            <a:pPr eaLnBrk="1" hangingPunct="1">
              <a:buFontTx/>
              <a:buNone/>
            </a:pPr>
            <a:endParaRPr lang="tr-TR" sz="2800" dirty="0" smtClean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45057" name="Picture 1" descr="C:\Users\user\Desktop\abim\yapılandırmacılık\educational-psych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889" y="4969594"/>
            <a:ext cx="1777111" cy="17717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700808"/>
            <a:ext cx="8229600" cy="1143000"/>
          </a:xfrm>
        </p:spPr>
        <p:txBody>
          <a:bodyPr>
            <a:normAutofit fontScale="90000"/>
          </a:bodyPr>
          <a:lstStyle/>
          <a:p>
            <a:pPr marL="342900" indent="-342900" algn="l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</a:pPr>
            <a:r>
              <a:rPr lang="tr-TR" dirty="0" smtClean="0">
                <a:solidFill>
                  <a:schemeClr val="hlink"/>
                </a:solidFill>
              </a:rPr>
              <a:t/>
            </a:r>
            <a:br>
              <a:rPr lang="tr-TR" dirty="0" smtClean="0">
                <a:solidFill>
                  <a:schemeClr val="hlink"/>
                </a:solidFill>
              </a:rPr>
            </a:br>
            <a:r>
              <a:rPr lang="tr-TR" dirty="0" smtClean="0">
                <a:solidFill>
                  <a:schemeClr val="hlink"/>
                </a:solidFill>
              </a:rPr>
              <a:t>   </a:t>
            </a:r>
            <a:r>
              <a:rPr lang="tr-TR" sz="3100" dirty="0">
                <a:latin typeface="Arial" pitchFamily="34" charset="0"/>
                <a:ea typeface="+mn-ea"/>
                <a:cs typeface="Arial" pitchFamily="34" charset="0"/>
              </a:rPr>
              <a:t>Bu yaklaşım dünyamızda 1980 ‘</a:t>
            </a:r>
            <a:r>
              <a:rPr lang="tr-TR" sz="3100" dirty="0" err="1">
                <a:latin typeface="Arial" pitchFamily="34" charset="0"/>
                <a:ea typeface="+mn-ea"/>
                <a:cs typeface="Arial" pitchFamily="34" charset="0"/>
              </a:rPr>
              <a:t>li</a:t>
            </a:r>
            <a:r>
              <a:rPr lang="tr-TR" sz="3100" dirty="0">
                <a:latin typeface="Arial" pitchFamily="34" charset="0"/>
                <a:ea typeface="+mn-ea"/>
                <a:cs typeface="Arial" pitchFamily="34" charset="0"/>
              </a:rPr>
              <a:t>   yıllara kadar  </a:t>
            </a:r>
            <a:r>
              <a:rPr lang="tr-TR" sz="3100" dirty="0" smtClean="0">
                <a:latin typeface="Arial" pitchFamily="34" charset="0"/>
                <a:ea typeface="+mn-ea"/>
                <a:cs typeface="Arial" pitchFamily="34" charset="0"/>
              </a:rPr>
              <a:t>uygulanmıştır</a:t>
            </a:r>
            <a:r>
              <a:rPr lang="tr-TR" sz="3100" dirty="0">
                <a:latin typeface="Arial" pitchFamily="34" charset="0"/>
                <a:ea typeface="+mn-ea"/>
                <a:cs typeface="Arial" pitchFamily="34" charset="0"/>
              </a:rPr>
              <a:t>.</a:t>
            </a:r>
            <a:br>
              <a:rPr lang="tr-TR" sz="31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3100" dirty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tr-TR" sz="31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3100" dirty="0">
                <a:latin typeface="Arial" pitchFamily="34" charset="0"/>
                <a:ea typeface="+mn-ea"/>
                <a:cs typeface="Arial" pitchFamily="34" charset="0"/>
              </a:rPr>
              <a:t>   Ülkemizde bazı okullarda ve araştırmalarda </a:t>
            </a:r>
            <a:br>
              <a:rPr lang="tr-TR" sz="31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3100" dirty="0">
                <a:latin typeface="Arial" pitchFamily="34" charset="0"/>
                <a:ea typeface="+mn-ea"/>
                <a:cs typeface="Arial" pitchFamily="34" charset="0"/>
              </a:rPr>
              <a:t>   kullanılmıştır. </a:t>
            </a:r>
          </a:p>
        </p:txBody>
      </p:sp>
      <p:sp>
        <p:nvSpPr>
          <p:cNvPr id="3" name="2 Dikdörtgen"/>
          <p:cNvSpPr/>
          <p:nvPr/>
        </p:nvSpPr>
        <p:spPr>
          <a:xfrm>
            <a:off x="3168352" y="352108"/>
            <a:ext cx="4572000" cy="14927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tr-TR" sz="43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Bilişsel Yaklaşım</a:t>
            </a:r>
            <a:br>
              <a:rPr lang="tr-TR" sz="43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tr-TR" dirty="0" smtClean="0">
                <a:solidFill>
                  <a:schemeClr val="hlink"/>
                </a:solidFill>
              </a:rPr>
              <a:t/>
            </a:r>
            <a:br>
              <a:rPr lang="tr-TR" dirty="0" smtClean="0">
                <a:solidFill>
                  <a:schemeClr val="hlink"/>
                </a:solidFill>
              </a:rPr>
            </a:br>
            <a:endParaRPr lang="tr-TR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70831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tr-TR" b="1" dirty="0" smtClean="0">
                <a:solidFill>
                  <a:schemeClr val="hlink"/>
                </a:solidFill>
              </a:rPr>
              <a:t>         </a:t>
            </a:r>
            <a:r>
              <a:rPr lang="tr-TR" sz="43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Yapılandırıcı Yaklaşım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>
              <a:solidFill>
                <a:srgbClr val="FFFF00"/>
              </a:solidFill>
            </a:endParaRPr>
          </a:p>
          <a:p>
            <a:pPr eaLnBrk="1" hangingPunct="1"/>
            <a:endParaRPr lang="tr-TR" smtClean="0">
              <a:solidFill>
                <a:srgbClr val="FFFF00"/>
              </a:solidFill>
            </a:endParaRPr>
          </a:p>
        </p:txBody>
      </p:sp>
      <p:graphicFrame>
        <p:nvGraphicFramePr>
          <p:cNvPr id="3074" name="Object 1024"/>
          <p:cNvGraphicFramePr>
            <a:graphicFrameLocks noChangeAspect="1"/>
          </p:cNvGraphicFramePr>
          <p:nvPr/>
        </p:nvGraphicFramePr>
        <p:xfrm>
          <a:off x="6669832" y="2057400"/>
          <a:ext cx="2084388" cy="2600325"/>
        </p:xfrm>
        <a:graphic>
          <a:graphicData uri="http://schemas.openxmlformats.org/presentationml/2006/ole">
            <p:oleObj spid="_x0000_s3074" name="Bit Eşlem Resmi" r:id="rId3" imgW="2266667" imgH="2828571" progId="PBrush">
              <p:embed/>
            </p:oleObj>
          </a:graphicData>
        </a:graphic>
      </p:graphicFrame>
      <p:graphicFrame>
        <p:nvGraphicFramePr>
          <p:cNvPr id="3075" name="Object 1025"/>
          <p:cNvGraphicFramePr>
            <a:graphicFrameLocks noChangeAspect="1"/>
          </p:cNvGraphicFramePr>
          <p:nvPr/>
        </p:nvGraphicFramePr>
        <p:xfrm>
          <a:off x="1259632" y="2057400"/>
          <a:ext cx="2286000" cy="2514600"/>
        </p:xfrm>
        <a:graphic>
          <a:graphicData uri="http://schemas.openxmlformats.org/presentationml/2006/ole">
            <p:oleObj spid="_x0000_s3075" name="Bit Eşlem Resmi" r:id="rId4" imgW="1448002" imgH="1448002" progId="PBrush">
              <p:embed/>
            </p:oleObj>
          </a:graphicData>
        </a:graphic>
      </p:graphicFrame>
      <p:sp>
        <p:nvSpPr>
          <p:cNvPr id="3078" name="8 Sağ Ok"/>
          <p:cNvSpPr>
            <a:spLocks noChangeArrowheads="1"/>
          </p:cNvSpPr>
          <p:nvPr/>
        </p:nvSpPr>
        <p:spPr bwMode="auto">
          <a:xfrm>
            <a:off x="3998070" y="2928938"/>
            <a:ext cx="2500312" cy="1143000"/>
          </a:xfrm>
          <a:prstGeom prst="rightArrow">
            <a:avLst>
              <a:gd name="adj1" fmla="val 50000"/>
              <a:gd name="adj2" fmla="val 49999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tr-TR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06896" y="41379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b="1" dirty="0" smtClean="0">
                <a:solidFill>
                  <a:schemeClr val="hlink"/>
                </a:solidFill>
              </a:rPr>
              <a:t>  </a:t>
            </a:r>
            <a:r>
              <a:rPr lang="tr-TR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Yapılandırıcı  Yaklaşım</a:t>
            </a:r>
            <a:br>
              <a:rPr lang="tr-TR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sz="48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7331" name="Rectangle 1027"/>
          <p:cNvSpPr>
            <a:spLocks noGrp="1" noChangeArrowheads="1"/>
          </p:cNvSpPr>
          <p:nvPr>
            <p:ph idx="1"/>
          </p:nvPr>
        </p:nvSpPr>
        <p:spPr>
          <a:xfrm>
            <a:off x="1082352" y="1301080"/>
            <a:ext cx="8458200" cy="46482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</a:pPr>
            <a:r>
              <a:rPr lang="tr-TR" sz="2800" dirty="0" smtClean="0">
                <a:solidFill>
                  <a:schemeClr val="tx2"/>
                </a:solidFill>
              </a:rPr>
              <a:t>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Beyin araştırmalarına dayanır.</a:t>
            </a:r>
          </a:p>
          <a:p>
            <a:pPr eaLnBrk="1" hangingPunct="1">
              <a:spcBef>
                <a:spcPct val="50000"/>
              </a:spcBef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Eğitim,  bireyin zihnini  geliştirme sürecidir.</a:t>
            </a:r>
          </a:p>
          <a:p>
            <a:pPr eaLnBrk="1" hangingPunct="1">
              <a:spcBef>
                <a:spcPct val="50000"/>
              </a:spcBef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Öğrencilerin dil, zihinsel,duygusal ve sosyal  becerileri geliştirmeyi amaçlar.</a:t>
            </a:r>
          </a:p>
          <a:p>
            <a:pPr eaLnBrk="1" hangingPunct="1">
              <a:spcBef>
                <a:spcPct val="50000"/>
              </a:spcBef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Öğrenme,  bilgileri zihinde  aktif yapılandırma sürecidir. </a:t>
            </a:r>
          </a:p>
          <a:p>
            <a:pPr eaLnBrk="1" hangingPunct="1">
              <a:spcBef>
                <a:spcPct val="50000"/>
              </a:spcBef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Gelişmiş  ülkelerin çoğunda 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   uygulanmaktadır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166913" name="Picture 1" descr="C:\Users\user\Desktop\yapılandırmacılık\bil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6176" y="4901108"/>
            <a:ext cx="1952328" cy="17682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936" y="116632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</a:pPr>
            <a:r>
              <a:rPr lang="tr-TR" sz="43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Yapılandırıcı  Öğrenme İlkeleri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412776"/>
            <a:ext cx="8028384" cy="46482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tr-TR" sz="11200" dirty="0">
                <a:latin typeface="Arial" pitchFamily="34" charset="0"/>
                <a:cs typeface="Arial" pitchFamily="34" charset="0"/>
              </a:rPr>
              <a:t>1.Öğrenme, bilgileri zihinde aktif  olarak yapılandırma sürecidir</a:t>
            </a:r>
            <a:r>
              <a:rPr lang="tr-TR" sz="1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ct val="50000"/>
              </a:spcBef>
              <a:buNone/>
            </a:pPr>
            <a:r>
              <a:rPr lang="tr-TR" sz="11200" dirty="0" smtClean="0">
                <a:latin typeface="Arial" pitchFamily="34" charset="0"/>
                <a:cs typeface="Arial" pitchFamily="34" charset="0"/>
              </a:rPr>
              <a:t> 2.Öğrenme, bilgiler arasında bağ kurma işlemidir. </a:t>
            </a:r>
          </a:p>
          <a:p>
            <a:pPr>
              <a:spcBef>
                <a:spcPct val="50000"/>
              </a:spcBef>
              <a:buNone/>
            </a:pPr>
            <a:r>
              <a:rPr lang="tr-TR" sz="11200" dirty="0" smtClean="0">
                <a:latin typeface="Arial" pitchFamily="34" charset="0"/>
                <a:cs typeface="Arial" pitchFamily="34" charset="0"/>
              </a:rPr>
              <a:t>3.Öğrenme, işbirliklidir.</a:t>
            </a:r>
          </a:p>
          <a:p>
            <a:pPr>
              <a:spcBef>
                <a:spcPct val="50000"/>
              </a:spcBef>
              <a:buNone/>
            </a:pPr>
            <a:r>
              <a:rPr lang="tr-TR" sz="11200" dirty="0" smtClean="0">
                <a:latin typeface="Arial" pitchFamily="34" charset="0"/>
                <a:cs typeface="Arial" pitchFamily="34" charset="0"/>
              </a:rPr>
              <a:t>4.Öğrenme, zihni geliştirme ve yeniden düzenlemedir.</a:t>
            </a:r>
          </a:p>
          <a:p>
            <a:pPr>
              <a:spcBef>
                <a:spcPct val="50000"/>
              </a:spcBef>
              <a:buNone/>
            </a:pPr>
            <a:r>
              <a:rPr lang="tr-TR" sz="11200" dirty="0" smtClean="0">
                <a:latin typeface="Arial" pitchFamily="34" charset="0"/>
                <a:cs typeface="Arial" pitchFamily="34" charset="0"/>
              </a:rPr>
              <a:t>5.Öğrenme, gerçek yaşamla ilişkilidir. </a:t>
            </a:r>
          </a:p>
          <a:p>
            <a:pPr>
              <a:spcBef>
                <a:spcPct val="50000"/>
              </a:spcBef>
              <a:buNone/>
            </a:pPr>
            <a:r>
              <a:rPr lang="tr-TR" sz="11200" dirty="0" smtClean="0">
                <a:latin typeface="Arial" pitchFamily="34" charset="0"/>
                <a:cs typeface="Arial" pitchFamily="34" charset="0"/>
              </a:rPr>
              <a:t>6.Öğrenme ve dil iç içedir. </a:t>
            </a:r>
          </a:p>
          <a:p>
            <a:pPr>
              <a:spcBef>
                <a:spcPct val="50000"/>
              </a:spcBef>
              <a:buNone/>
            </a:pPr>
            <a:r>
              <a:rPr lang="tr-TR" sz="11200" dirty="0" smtClean="0">
                <a:latin typeface="Arial" pitchFamily="34" charset="0"/>
                <a:cs typeface="Arial" pitchFamily="34" charset="0"/>
              </a:rPr>
              <a:t>7.Öğrenme sosyal bir etkinliktir.</a:t>
            </a:r>
          </a:p>
          <a:p>
            <a:pPr>
              <a:spcBef>
                <a:spcPct val="50000"/>
              </a:spcBef>
              <a:buNone/>
            </a:pPr>
            <a:endParaRPr lang="tr-TR" sz="11200" b="1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tr-TR" sz="11200" b="1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tr-TR" sz="2800" b="1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tr-TR" sz="2800" b="1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tr-TR" sz="2800" b="1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tr-TR" sz="2800" b="1" i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endParaRPr lang="tr-TR" i="1" u="sng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Başlık"/>
          <p:cNvSpPr>
            <a:spLocks noGrp="1"/>
          </p:cNvSpPr>
          <p:nvPr>
            <p:ph type="title"/>
          </p:nvPr>
        </p:nvSpPr>
        <p:spPr>
          <a:xfrm>
            <a:off x="1166936" y="274638"/>
            <a:ext cx="8229600" cy="1143000"/>
          </a:xfrm>
        </p:spPr>
        <p:txBody>
          <a:bodyPr>
            <a:normAutofit/>
          </a:bodyPr>
          <a:lstStyle/>
          <a:p>
            <a:r>
              <a:rPr lang="tr-TR" sz="39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Yapılandırıcı Programlarla </a:t>
            </a:r>
            <a:r>
              <a:rPr lang="tr-TR" sz="39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 Değişti?</a:t>
            </a:r>
          </a:p>
        </p:txBody>
      </p:sp>
      <p:sp>
        <p:nvSpPr>
          <p:cNvPr id="69635" name="2 İçerik Yer Tutucusu"/>
          <p:cNvSpPr>
            <a:spLocks noGrp="1"/>
          </p:cNvSpPr>
          <p:nvPr>
            <p:ph idx="1"/>
          </p:nvPr>
        </p:nvSpPr>
        <p:spPr>
          <a:xfrm>
            <a:off x="1187624" y="1628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Eğitim,öğretim, öğrenme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vb. kavramlar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değişti.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Öğretmen merkezli öğretim yerine  öğrenci merkezli </a:t>
            </a:r>
            <a:r>
              <a:rPr lang="tr-T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tr-TR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Davranış değiştirme yerine beceri geliştirme,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 yönlü düşünme yerine  çok yönlü düşünme,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Düz mantık yerine sarmal mantık, 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Şartlandırma yerine zihinsel bağımsızlık,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Fiziksel etkileşim yerine zihinsel etkileşim,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Etkinliklerle etkin öğrenme, 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Kendini değerlendirme vb.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gündeme geldi.</a:t>
            </a:r>
          </a:p>
          <a:p>
            <a:endParaRPr lang="tr-TR" sz="2400" dirty="0" smtClean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806896" y="188640"/>
            <a:ext cx="8229600" cy="1143000"/>
          </a:xfrm>
        </p:spPr>
        <p:txBody>
          <a:bodyPr/>
          <a:lstStyle/>
          <a:p>
            <a:r>
              <a:rPr kumimoji="1" lang="tr-TR" dirty="0" smtClean="0">
                <a:solidFill>
                  <a:schemeClr val="hlink"/>
                </a:solidFill>
              </a:rPr>
              <a:t> </a:t>
            </a:r>
            <a:r>
              <a:rPr lang="tr-TR" sz="39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Temel Beceriler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547664" y="1484784"/>
            <a:ext cx="81534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Türkçeyi doğru, etkili ve güzel kullanma, </a:t>
            </a:r>
          </a:p>
          <a:p>
            <a:pPr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Eleştirel düşünme,</a:t>
            </a:r>
          </a:p>
          <a:p>
            <a:pPr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Yaratıcı düşünme,</a:t>
            </a:r>
          </a:p>
          <a:p>
            <a:pPr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İletişim kurma,</a:t>
            </a:r>
          </a:p>
          <a:p>
            <a:pPr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Problem çözme,</a:t>
            </a:r>
          </a:p>
          <a:p>
            <a:pPr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Araştırma,</a:t>
            </a:r>
          </a:p>
          <a:p>
            <a:pPr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Bilgi teknolojilerini kullanma,</a:t>
            </a:r>
          </a:p>
          <a:p>
            <a:pPr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Girişimcilik, </a:t>
            </a:r>
          </a:p>
          <a:p>
            <a:pPr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Karar verme,</a:t>
            </a:r>
          </a:p>
          <a:p>
            <a:pPr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Kişisel ve sosyal değerlere önem verme.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19672" y="3598912"/>
            <a:ext cx="7524328" cy="838200"/>
          </a:xfrm>
        </p:spPr>
        <p:txBody>
          <a:bodyPr>
            <a:noAutofit/>
          </a:bodyPr>
          <a:lstStyle/>
          <a:p>
            <a:pPr algn="l" eaLnBrk="1" hangingPunct="1"/>
            <a:r>
              <a:rPr lang="tr-TR" sz="2400" dirty="0" smtClean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tr-TR" sz="24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Düşünme</a:t>
            </a:r>
            <a:r>
              <a:rPr lang="tr-TR" sz="24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tr-TR" sz="2400" dirty="0">
                <a:latin typeface="Arial" pitchFamily="34" charset="0"/>
                <a:ea typeface="+mn-ea"/>
                <a:cs typeface="Arial" pitchFamily="34" charset="0"/>
              </a:rPr>
              <a:t>Düşünceleri inceleme,  karşılaştırma, sınıflama, sıralama, çıkarım yapma, değerlendirme. </a:t>
            </a:r>
            <a:br>
              <a:rPr lang="tr-TR" sz="24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2400" dirty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tr-TR" sz="24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24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Sorgulama</a:t>
            </a:r>
            <a:r>
              <a:rPr lang="tr-TR" sz="24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  <a:r>
              <a:rPr lang="tr-TR" sz="2400" dirty="0">
                <a:latin typeface="Arial" pitchFamily="34" charset="0"/>
                <a:ea typeface="+mn-ea"/>
                <a:cs typeface="Arial" pitchFamily="34" charset="0"/>
              </a:rPr>
              <a:t> Bilgi ve kanıtları inceleme, bunların doğruluğunu ve değerini ölçme, neden ve sonuçları belirleme, çıkarımlarda bulunma, tartışma.</a:t>
            </a:r>
            <a:br>
              <a:rPr lang="tr-TR" sz="24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2400" dirty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tr-TR" sz="24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24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Kavramlaştırma</a:t>
            </a:r>
            <a:r>
              <a:rPr lang="tr-TR" sz="24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  <a:r>
              <a:rPr lang="tr-TR" sz="2400" dirty="0">
                <a:latin typeface="Arial" pitchFamily="34" charset="0"/>
                <a:ea typeface="+mn-ea"/>
                <a:cs typeface="Arial" pitchFamily="34" charset="0"/>
              </a:rPr>
              <a:t> Örnekleri tanıma, açıklama, sınıflama,  aralarında ilişki kurma ve değerlendirme.</a:t>
            </a:r>
            <a:br>
              <a:rPr lang="tr-TR" sz="24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2400" dirty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tr-TR" sz="24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24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Karar </a:t>
            </a:r>
            <a:r>
              <a:rPr lang="tr-TR" sz="24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verme: </a:t>
            </a:r>
            <a:r>
              <a:rPr lang="tr-TR" sz="2400" dirty="0">
                <a:latin typeface="Arial" pitchFamily="34" charset="0"/>
                <a:ea typeface="+mn-ea"/>
                <a:cs typeface="Arial" pitchFamily="34" charset="0"/>
              </a:rPr>
              <a:t>Amaç belirleme, yöntemleri gözden geçirme, inceleme ve uygun olanları seçme.</a:t>
            </a:r>
            <a:br>
              <a:rPr lang="tr-TR" sz="24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2400" dirty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tr-TR" sz="24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24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Sorun </a:t>
            </a:r>
            <a:r>
              <a:rPr lang="tr-TR" sz="24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çözme: </a:t>
            </a:r>
            <a:r>
              <a:rPr lang="tr-TR" sz="2400" dirty="0">
                <a:latin typeface="Arial" pitchFamily="34" charset="0"/>
                <a:ea typeface="+mn-ea"/>
                <a:cs typeface="Arial" pitchFamily="34" charset="0"/>
              </a:rPr>
              <a:t>Sorunları belirleme, tanımlama, çözüm örnekleri bulma ve uygulama.</a:t>
            </a:r>
            <a:br>
              <a:rPr lang="tr-TR" sz="24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2400" dirty="0">
                <a:latin typeface="Arial" pitchFamily="34" charset="0"/>
                <a:ea typeface="+mn-ea"/>
                <a:cs typeface="Arial" pitchFamily="34" charset="0"/>
              </a:rPr>
              <a:t>   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Beyin Araştırmaları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OECD, “</a:t>
            </a:r>
            <a:r>
              <a:rPr lang="tr-TR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Eğitimciler, beynini değiştirmek istediği öğrencinin beynini tanımıyor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.” anlayışıyla  beyin araştırmalarına başladı.</a:t>
            </a:r>
          </a:p>
          <a:p>
            <a:pPr>
              <a:lnSpc>
                <a:spcPct val="90000"/>
              </a:lnSpc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1000 beyin bilimcinin katılımıyla;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“</a:t>
            </a:r>
            <a:r>
              <a:rPr lang="tr-TR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Beyni Anlama ve Yeni Öğrenme Bilimi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“</a:t>
            </a:r>
            <a:r>
              <a:rPr lang="tr-TR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Öğrenen Beyin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”  projelerini gerçekleştirdi.</a:t>
            </a:r>
          </a:p>
          <a:p>
            <a:pPr>
              <a:lnSpc>
                <a:spcPct val="90000"/>
              </a:lnSpc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/>
                </a:solidFill>
                <a:latin typeface="Palatino Linotype" pitchFamily="18" charset="0"/>
              </a:rPr>
              <a:t>Beyin Gelişimi</a:t>
            </a:r>
            <a:br>
              <a:rPr lang="tr-TR" b="1" dirty="0" smtClean="0">
                <a:solidFill>
                  <a:schemeClr val="accent2"/>
                </a:solidFill>
                <a:latin typeface="Palatino Linotype" pitchFamily="18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03648" y="1196752"/>
            <a:ext cx="7344816" cy="4525963"/>
          </a:xfrm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tr-TR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Yenidoğan</a:t>
            </a:r>
            <a:r>
              <a:rPr lang="tr-T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	300-400 gram</a:t>
            </a:r>
          </a:p>
          <a:p>
            <a:pPr algn="just">
              <a:spcBef>
                <a:spcPct val="50000"/>
              </a:spcBef>
            </a:pPr>
            <a:r>
              <a:rPr lang="tr-T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3 Yaş 		1100 gram</a:t>
            </a:r>
          </a:p>
          <a:p>
            <a:pPr algn="just">
              <a:spcBef>
                <a:spcPct val="50000"/>
              </a:spcBef>
            </a:pPr>
            <a:r>
              <a:rPr lang="tr-T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Yetişkin 	1500 gram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51202" name="Picture 2" descr="C:\Users\gf\Desktop\Ht3yYeCKCMRKOwdI87TMyDl72eJkfbmt4t8yenImKBVaiQDB_Rd1H6kmuBWtceB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501008"/>
            <a:ext cx="3456384" cy="30195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Günümüz Gelişmeleri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/>
              <a:t>- </a:t>
            </a:r>
            <a:r>
              <a:rPr lang="tr-TR" dirty="0" smtClean="0"/>
              <a:t>Bilgi  eskiden 100 yılda ikiye katlanıyordu. </a:t>
            </a:r>
          </a:p>
          <a:p>
            <a:pPr>
              <a:buNone/>
            </a:pPr>
            <a:r>
              <a:rPr lang="tr-TR" dirty="0" smtClean="0"/>
              <a:t>    - Şimdi  30 günde ikiye katlanıyor.</a:t>
            </a:r>
          </a:p>
          <a:p>
            <a:pPr>
              <a:buNone/>
            </a:pPr>
            <a:r>
              <a:rPr lang="tr-TR" dirty="0" smtClean="0"/>
              <a:t>       </a:t>
            </a:r>
            <a:r>
              <a:rPr lang="tr-TR" b="1" dirty="0" smtClean="0"/>
              <a:t>Bilgiye ulaşmak  çok kolaydır.</a:t>
            </a:r>
          </a:p>
          <a:p>
            <a:pPr>
              <a:buNone/>
            </a:pPr>
            <a:r>
              <a:rPr lang="tr-TR" dirty="0" smtClean="0"/>
              <a:t>     -Bilgisayar ve internet ile  1 saniyede yayılıyor.</a:t>
            </a:r>
          </a:p>
          <a:p>
            <a:pPr>
              <a:buNone/>
            </a:pPr>
            <a:r>
              <a:rPr lang="tr-TR" dirty="0" smtClean="0"/>
              <a:t>     -</a:t>
            </a:r>
            <a:r>
              <a:rPr lang="tr-TR" b="1" dirty="0" smtClean="0"/>
              <a:t>Bilgiye artık  parmaklarımızla ulaşıyoruz.</a:t>
            </a:r>
          </a:p>
          <a:p>
            <a:pPr>
              <a:buNone/>
            </a:pPr>
            <a:r>
              <a:rPr lang="tr-TR" b="1" dirty="0" smtClean="0">
                <a:solidFill>
                  <a:schemeClr val="accent2"/>
                </a:solidFill>
              </a:rPr>
              <a:t>     -Bilgi parmaklarımızın ucunda</a:t>
            </a:r>
          </a:p>
          <a:p>
            <a:pPr>
              <a:buNone/>
            </a:pPr>
            <a:r>
              <a:rPr lang="tr-TR" b="1" dirty="0" smtClean="0"/>
              <a:t>       </a:t>
            </a:r>
          </a:p>
          <a:p>
            <a:pPr>
              <a:buNone/>
            </a:pPr>
            <a:endParaRPr lang="tr-TR" b="1" dirty="0" smtClean="0"/>
          </a:p>
        </p:txBody>
      </p:sp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Beyin Gelişimi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25963"/>
          </a:xfrm>
        </p:spPr>
        <p:txBody>
          <a:bodyPr/>
          <a:lstStyle/>
          <a:p>
            <a:pPr algn="just"/>
            <a:r>
              <a:rPr lang="tr-TR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Bir şempanze annesine 6 yıl bağımlıdır.  Beyin gelişimi  için bu  süre gereklidir.</a:t>
            </a:r>
          </a:p>
          <a:p>
            <a:pPr algn="just">
              <a:buNone/>
            </a:pPr>
            <a:r>
              <a:rPr lang="tr-TR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tr-TR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Filin beyni 8 kilogramdır. 2 yaşındaki fil yavrusunun beyni 8 kilogram olur.</a:t>
            </a:r>
          </a:p>
          <a:p>
            <a:endParaRPr lang="tr-TR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İnsan beyninin gelişmesi 16 yıl sürer. </a:t>
            </a:r>
            <a:endParaRPr lang="tr-TR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Beyin Gelişimi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tr-TR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Yenidoğanın</a:t>
            </a:r>
            <a:r>
              <a:rPr lang="tr-T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beyninde bağlantısız 100 milyar ve daha fazla beyin hücresi (nöron) vardır. </a:t>
            </a:r>
          </a:p>
          <a:p>
            <a:pPr algn="just">
              <a:buNone/>
              <a:defRPr/>
            </a:pPr>
            <a:r>
              <a:rPr lang="tr-TR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Nöronlar arasında bağ kurulmalıdır.</a:t>
            </a:r>
          </a:p>
          <a:p>
            <a:pPr algn="just">
              <a:buNone/>
              <a:defRPr/>
            </a:pPr>
            <a:r>
              <a:rPr lang="tr-TR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Bağ kurulmadan öğrenme</a:t>
            </a:r>
          </a:p>
          <a:p>
            <a:pPr algn="just">
              <a:buNone/>
              <a:defRPr/>
            </a:pPr>
            <a:r>
              <a:rPr lang="tr-TR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gerçekleşmez. </a:t>
            </a:r>
          </a:p>
          <a:p>
            <a:pPr algn="just">
              <a:buNone/>
              <a:defRPr/>
            </a:pPr>
            <a:r>
              <a:rPr lang="tr-TR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Nöronlar arasında bağlar </a:t>
            </a:r>
          </a:p>
          <a:p>
            <a:pPr algn="just">
              <a:buNone/>
              <a:defRPr/>
            </a:pPr>
            <a:r>
              <a:rPr lang="tr-TR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çocuğun çevresinde uygun </a:t>
            </a:r>
          </a:p>
          <a:p>
            <a:pPr algn="just">
              <a:buNone/>
              <a:defRPr/>
            </a:pPr>
            <a:r>
              <a:rPr lang="tr-TR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uyarıcılar olursa gelişir.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  <p:pic>
        <p:nvPicPr>
          <p:cNvPr id="4" name="3 Resim" descr="http://www.lefigaro.fr/medias/2012/10/31/20121031PHOWWW001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7656" y="3501008"/>
            <a:ext cx="30963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       Gelişmemiş Nöron      Gelişmiş Nöron</a:t>
            </a:r>
            <a:endParaRPr lang="tr-TR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550" y="1600200"/>
            <a:ext cx="66568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Beyin Gelişimi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Beyin  anne karnında gelişmeye başlar.</a:t>
            </a:r>
          </a:p>
          <a:p>
            <a:r>
              <a:rPr lang="tr-T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ilk dokuz ayda çok hızlı  büyür.</a:t>
            </a:r>
          </a:p>
          <a:p>
            <a:r>
              <a:rPr lang="tr-T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Beyin gelişimi için ilk yıllarda insan sıcaklığı,sevgi ve iletişimi şarttır.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tr-T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Aileler beslenme ve eğitimle  çocuklarının geleceğine  büyük katkı yapabilirler.</a:t>
            </a:r>
          </a:p>
          <a:p>
            <a:r>
              <a:rPr lang="tr-T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Sesler,ninniler,hikaye anlatma,okuma vb.</a:t>
            </a:r>
          </a:p>
          <a:p>
            <a:r>
              <a:rPr lang="tr-TR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Anne karnında dil eğitimi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Beyin Araştırmaları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 OCDE  2007 raporuna göre;</a:t>
            </a:r>
          </a:p>
          <a:p>
            <a:pPr>
              <a:lnSpc>
                <a:spcPct val="12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Çocuklarda  ilk altı yıl beyin hızla gelişiyor.</a:t>
            </a:r>
          </a:p>
          <a:p>
            <a:pPr>
              <a:lnSpc>
                <a:spcPct val="12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Beyin gelişiminin;</a:t>
            </a:r>
          </a:p>
          <a:p>
            <a:pPr>
              <a:lnSpc>
                <a:spcPct val="120000"/>
              </a:lnSpc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 - </a:t>
            </a:r>
            <a:r>
              <a:rPr lang="tr-TR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% 90’ı  6 yaşına kadar,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-% 10 ‘u  20 yaşına kadar tamamlanıyor. </a:t>
            </a:r>
          </a:p>
          <a:p>
            <a:pPr>
              <a:lnSpc>
                <a:spcPct val="12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20-40 yaşlarında gelişme olmuyor.</a:t>
            </a:r>
          </a:p>
          <a:p>
            <a:pPr>
              <a:lnSpc>
                <a:spcPct val="12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40-60 yaşlarında  gerileme başlıyor.</a:t>
            </a:r>
          </a:p>
          <a:p>
            <a:pPr>
              <a:lnSpc>
                <a:spcPct val="90000"/>
              </a:lnSpc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Beyin Araştırmaları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4-6 yaşlarında beynin her iki lobu birlikte kullanılmaya başlanır.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4-6 yaşlarda </a:t>
            </a:r>
            <a:r>
              <a:rPr lang="tr-TR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öğrenme kapasitesi üst düzeydedir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Çocuk 4-6 yaşlarında  birden fazla dili öğrenebilecek kapasiteye ulaşır.</a:t>
            </a:r>
          </a:p>
          <a:p>
            <a:pPr>
              <a:lnSpc>
                <a:spcPct val="90000"/>
              </a:lnSpc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4-6 yaşlar  dil ve zihinsel becerilerin geliştirilmesi, ilk okuma-yazma öğrenme açısından çok önemlidir. 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      Okuma  Yazma Araştırmaları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844824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tr-TR" dirty="0" smtClean="0">
                <a:cs typeface="Times New Roman" pitchFamily="18" charset="0"/>
              </a:rPr>
              <a:t>Okuma-yazma öğrenmek için çocuğun en uygun olduğu  dönem 4-5 yaşları arasıdır.</a:t>
            </a:r>
          </a:p>
          <a:p>
            <a:pPr>
              <a:buNone/>
            </a:pPr>
            <a:r>
              <a:rPr lang="tr-TR" sz="3600" dirty="0" smtClean="0">
                <a:cs typeface="Times New Roman" pitchFamily="18" charset="0"/>
              </a:rPr>
              <a:t>  -</a:t>
            </a:r>
            <a:r>
              <a:rPr lang="tr-TR" dirty="0" smtClean="0">
                <a:cs typeface="Times New Roman" pitchFamily="18" charset="0"/>
              </a:rPr>
              <a:t> İzlanda, Danimarka, Norveç, İsveç,Belçika vb. ülkelerde  çocuklar  3-4 yaşında bitişik eğik yazı ile okuyor ve yazıyorlar. </a:t>
            </a:r>
          </a:p>
          <a:p>
            <a:pPr>
              <a:buNone/>
            </a:pPr>
            <a:r>
              <a:rPr lang="tr-TR" dirty="0" smtClean="0">
                <a:cs typeface="Times New Roman" pitchFamily="18" charset="0"/>
              </a:rPr>
              <a:t>   -Bütün araştırmalarda olumlu sonuçlar alınıyor.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Okula Başlama Yaşı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b="1" dirty="0" smtClean="0"/>
              <a:t>Beyin araştırmalarına göre eğitime 4-6    yaşlarında başlanmalıdır.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tr-TR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4-6 yaşlar;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- İlk okuma-yazma öğrenme,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-Dil ve zihinsel becerileri geliştirme, 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-Matematik öğrenme açısından çok önemlidir. 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tr-TR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-Okula başlama yaşı 4-6 arası olmalıdır.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Okula Başlama Yaşı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Dünyamızda zorunlu eğitime başlama yaşı;</a:t>
            </a:r>
          </a:p>
          <a:p>
            <a:pPr>
              <a:buNone/>
            </a:pPr>
            <a:r>
              <a:rPr lang="tr-TR" dirty="0" smtClean="0"/>
              <a:t>     -  44  ülkede 7 yaş, </a:t>
            </a:r>
          </a:p>
          <a:p>
            <a:pPr>
              <a:buNone/>
            </a:pPr>
            <a:r>
              <a:rPr lang="tr-TR" dirty="0" smtClean="0"/>
              <a:t>     -113  ülkede  6 yaş,</a:t>
            </a:r>
          </a:p>
          <a:p>
            <a:pPr>
              <a:buNone/>
            </a:pPr>
            <a:r>
              <a:rPr lang="tr-TR" dirty="0" smtClean="0"/>
              <a:t>     -  38 ülkede  6 yaştan önce, </a:t>
            </a:r>
          </a:p>
          <a:p>
            <a:pPr>
              <a:buNone/>
            </a:pPr>
            <a:r>
              <a:rPr lang="tr-TR" dirty="0" smtClean="0"/>
              <a:t>                   -  33 ülkede  5 yaş, </a:t>
            </a:r>
          </a:p>
          <a:p>
            <a:pPr>
              <a:buNone/>
            </a:pPr>
            <a:r>
              <a:rPr lang="tr-TR" dirty="0" smtClean="0"/>
              <a:t>                   -    4 ülkede  4 yaş, </a:t>
            </a:r>
          </a:p>
          <a:p>
            <a:pPr>
              <a:buNone/>
            </a:pPr>
            <a:r>
              <a:rPr lang="tr-TR" dirty="0" smtClean="0"/>
              <a:t>                   -    1  ülkede 3 yaş.</a:t>
            </a:r>
          </a:p>
          <a:p>
            <a:pPr>
              <a:buNone/>
            </a:pPr>
            <a:r>
              <a:rPr lang="tr-TR" b="1" dirty="0" smtClean="0"/>
              <a:t>     </a:t>
            </a:r>
            <a:r>
              <a:rPr lang="tr-TR" b="1" dirty="0" smtClean="0">
                <a:solidFill>
                  <a:schemeClr val="accent2"/>
                </a:solidFill>
              </a:rPr>
              <a:t> -151 ülkede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chemeClr val="accent2"/>
                </a:solidFill>
              </a:rPr>
              <a:t>yaklaşık 150 milyon  çocuk 6 ve daha küçük yaşlarda  okula başlıyor. 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Okula Başlama Yaşı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/>
          <a:lstStyle/>
          <a:p>
            <a:r>
              <a:rPr lang="tr-TR" dirty="0" smtClean="0"/>
              <a:t>Bulgaristan, Finlandiya ve İsveç'te </a:t>
            </a:r>
            <a:r>
              <a:rPr lang="tr-TR" dirty="0" smtClean="0">
                <a:solidFill>
                  <a:schemeClr val="accent2"/>
                </a:solidFill>
              </a:rPr>
              <a:t>7 yaş,</a:t>
            </a:r>
          </a:p>
          <a:p>
            <a:r>
              <a:rPr lang="tr-TR" dirty="0" smtClean="0"/>
              <a:t>Belçika, Danimarka, Almanya, İrlanda, Fransa, İtalya, Avusturya, Romanya, Portekiz, Polonya, ABD, Avustralya, Kore, Japonya'da </a:t>
            </a:r>
            <a:r>
              <a:rPr lang="tr-TR" dirty="0" smtClean="0">
                <a:solidFill>
                  <a:schemeClr val="accent2"/>
                </a:solidFill>
              </a:rPr>
              <a:t>6  yaş,  </a:t>
            </a:r>
          </a:p>
          <a:p>
            <a:r>
              <a:rPr lang="tr-TR" dirty="0" smtClean="0"/>
              <a:t>Macaristan, Hollanda ve Malta'da  </a:t>
            </a:r>
            <a:r>
              <a:rPr lang="tr-TR" dirty="0" smtClean="0">
                <a:solidFill>
                  <a:schemeClr val="accent2"/>
                </a:solidFill>
              </a:rPr>
              <a:t>5 yaş, </a:t>
            </a:r>
          </a:p>
          <a:p>
            <a:r>
              <a:rPr lang="tr-TR" dirty="0" smtClean="0"/>
              <a:t>İngiltere'de ise </a:t>
            </a:r>
            <a:r>
              <a:rPr lang="tr-TR" dirty="0" smtClean="0">
                <a:solidFill>
                  <a:schemeClr val="accent2"/>
                </a:solidFill>
              </a:rPr>
              <a:t>4-5 yaşında </a:t>
            </a:r>
            <a:r>
              <a:rPr lang="tr-TR" dirty="0" smtClean="0"/>
              <a:t>çocuklar zorunlu eğitime başlıyor.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Eğitimin Geleceği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b="1" dirty="0" smtClean="0"/>
              <a:t>Bilgi hızlı artmaya devam edecek,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Teknolojik gelişmeler düşünme, anlama, sorgulama,öğrenme  becerilerini geliştirecek,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b="1" dirty="0" smtClean="0"/>
              <a:t> </a:t>
            </a:r>
            <a:r>
              <a:rPr lang="tr-TR" dirty="0" smtClean="0"/>
              <a:t>Öğrenme  ve  anlama düzeyi artacak,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>
                <a:solidFill>
                  <a:schemeClr val="accent2"/>
                </a:solidFill>
              </a:rPr>
              <a:t>Öğrenme hızı on katına çıkacak,</a:t>
            </a:r>
            <a:r>
              <a:rPr lang="tr-TR" b="1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/>
              <a:t>Geleceğin  öğrencileri on kat daha akıllı olacak.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Eski Teoriler (</a:t>
            </a:r>
            <a:r>
              <a:rPr lang="tr-TR" b="1" dirty="0" err="1" smtClean="0">
                <a:solidFill>
                  <a:schemeClr val="tx2"/>
                </a:solidFill>
              </a:rPr>
              <a:t>Gesell</a:t>
            </a:r>
            <a:r>
              <a:rPr lang="tr-TR" b="1" dirty="0" smtClean="0">
                <a:solidFill>
                  <a:schemeClr val="tx2"/>
                </a:solidFill>
              </a:rPr>
              <a:t>)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20.yy başlarında  okula başlama yaşı  hakkında </a:t>
            </a:r>
            <a:r>
              <a:rPr lang="tr-TR" dirty="0" err="1" smtClean="0"/>
              <a:t>Arnold</a:t>
            </a:r>
            <a:r>
              <a:rPr lang="tr-TR" dirty="0" smtClean="0"/>
              <a:t> </a:t>
            </a:r>
            <a:r>
              <a:rPr lang="tr-TR" dirty="0" err="1" smtClean="0"/>
              <a:t>Gesell’in</a:t>
            </a:r>
            <a:r>
              <a:rPr lang="tr-TR" dirty="0" smtClean="0"/>
              <a:t>  testleri kullanılıyordu. 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Gesell</a:t>
            </a:r>
            <a:r>
              <a:rPr lang="tr-TR" dirty="0" smtClean="0"/>
              <a:t> testi 3-7 yaş arasında uygulanır.Kolaydan zora sıralanmış 7 şekilden oluşur.</a:t>
            </a:r>
          </a:p>
          <a:p>
            <a:r>
              <a:rPr lang="tr-TR" dirty="0" smtClean="0"/>
              <a:t> Çocuklarda motor beceri, görsel algı, görsel hafıza, el-göz koordinasyonu, küçük kas becerilerini ölçer. </a:t>
            </a:r>
          </a:p>
          <a:p>
            <a:r>
              <a:rPr lang="tr-TR" dirty="0" smtClean="0"/>
              <a:t>Bu sonuçlara göre kabaca IQ seviyesine ulaşılır.</a:t>
            </a:r>
          </a:p>
          <a:p>
            <a:r>
              <a:rPr lang="tr-TR" dirty="0" smtClean="0">
                <a:solidFill>
                  <a:schemeClr val="accent2"/>
                </a:solidFill>
              </a:rPr>
              <a:t>Günümüzde geçerli değil.</a:t>
            </a:r>
            <a:endParaRPr lang="tr-T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Eski Teoriler (J.</a:t>
            </a:r>
            <a:r>
              <a:rPr lang="tr-TR" b="1" dirty="0" err="1" smtClean="0">
                <a:solidFill>
                  <a:schemeClr val="tx2"/>
                </a:solidFill>
              </a:rPr>
              <a:t>Dewey</a:t>
            </a:r>
            <a:r>
              <a:rPr lang="tr-TR" b="1" dirty="0" smtClean="0">
                <a:solidFill>
                  <a:schemeClr val="tx2"/>
                </a:solidFill>
              </a:rPr>
              <a:t>)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700808"/>
            <a:ext cx="8229600" cy="4525963"/>
          </a:xfrm>
        </p:spPr>
        <p:txBody>
          <a:bodyPr/>
          <a:lstStyle/>
          <a:p>
            <a:r>
              <a:rPr lang="tr-TR" dirty="0" smtClean="0"/>
              <a:t>1930’da  Amerikalı eğitimci John </a:t>
            </a:r>
            <a:r>
              <a:rPr lang="tr-TR" dirty="0" err="1" smtClean="0"/>
              <a:t>Dewey</a:t>
            </a:r>
            <a:r>
              <a:rPr lang="tr-TR" dirty="0" smtClean="0"/>
              <a:t>,  eğitimde yeni yöntemler için  6 yaşından önce  okuma yazmaya başlanmaması,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 Nitelikli  bir eğitim için  çocuğun 8 yaşında olmasının daha iyi olacağını,  söyledi.</a:t>
            </a: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Eski Teoriler (</a:t>
            </a:r>
            <a:r>
              <a:rPr lang="tr-TR" b="1" dirty="0" err="1" smtClean="0">
                <a:solidFill>
                  <a:schemeClr val="tx2"/>
                </a:solidFill>
              </a:rPr>
              <a:t>Piaget</a:t>
            </a:r>
            <a:r>
              <a:rPr lang="tr-TR" b="1" dirty="0" smtClean="0">
                <a:solidFill>
                  <a:schemeClr val="tx2"/>
                </a:solidFill>
              </a:rPr>
              <a:t>)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b="1" dirty="0" smtClean="0">
                <a:solidFill>
                  <a:schemeClr val="accent2"/>
                </a:solidFill>
              </a:rPr>
              <a:t>       PİAGET’YE GÖRE ZİHİN GELİŞİM DÖNEMLERİ </a:t>
            </a:r>
          </a:p>
          <a:p>
            <a:r>
              <a:rPr lang="tr-TR" b="1" dirty="0" smtClean="0"/>
              <a:t>Duyusal Motor (0 - 2) </a:t>
            </a:r>
            <a:r>
              <a:rPr lang="tr-TR" dirty="0" smtClean="0"/>
              <a:t>Duyularla  dış dünyayı algılama,</a:t>
            </a:r>
          </a:p>
          <a:p>
            <a:r>
              <a:rPr lang="tr-TR" b="1" dirty="0" smtClean="0"/>
              <a:t>İşlem Öncesi Dönem(2 - 6)</a:t>
            </a:r>
            <a:r>
              <a:rPr lang="tr-TR" dirty="0" smtClean="0"/>
              <a:t> Dilin kullanımı ve sembollerin geliştirildiği dönem,</a:t>
            </a:r>
          </a:p>
          <a:p>
            <a:r>
              <a:rPr lang="tr-TR" b="1" dirty="0" smtClean="0"/>
              <a:t>Somut İşlemler (6 - 11) </a:t>
            </a:r>
            <a:r>
              <a:rPr lang="tr-TR" dirty="0" smtClean="0"/>
              <a:t>Problemlere mantıklı çözümlerin getirildiği dönem,</a:t>
            </a:r>
          </a:p>
          <a:p>
            <a:r>
              <a:rPr lang="tr-TR" b="1" dirty="0" smtClean="0"/>
              <a:t>Soyut İşlemler (11 - 18) </a:t>
            </a:r>
            <a:r>
              <a:rPr lang="tr-TR" dirty="0" smtClean="0"/>
              <a:t>Karmaşık problemlere mantıklı çözümlerin getirildiği dönemdir.</a:t>
            </a:r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Eski Teoriler (</a:t>
            </a:r>
            <a:r>
              <a:rPr lang="tr-TR" b="1" dirty="0" err="1" smtClean="0">
                <a:solidFill>
                  <a:schemeClr val="tx2"/>
                </a:solidFill>
              </a:rPr>
              <a:t>Piaget</a:t>
            </a:r>
            <a:r>
              <a:rPr lang="tr-TR" b="1" dirty="0" smtClean="0">
                <a:solidFill>
                  <a:schemeClr val="tx2"/>
                </a:solidFill>
              </a:rPr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 </a:t>
            </a:r>
            <a:r>
              <a:rPr lang="tr-TR" dirty="0" err="1" smtClean="0"/>
              <a:t>Piaget</a:t>
            </a:r>
            <a:r>
              <a:rPr lang="tr-TR" dirty="0" smtClean="0"/>
              <a:t>, 1930-1945 yıllarında  etkili oldu.</a:t>
            </a:r>
          </a:p>
          <a:p>
            <a:r>
              <a:rPr lang="tr-TR" dirty="0" smtClean="0"/>
              <a:t>Çocuklar belli olgunluğa gelince konuşur yürür. Zamanı gelince de okumayı öğrenir. </a:t>
            </a:r>
          </a:p>
          <a:p>
            <a:r>
              <a:rPr lang="tr-TR" dirty="0" smtClean="0"/>
              <a:t>Çocuk gelişmeden  okumanın  yararsız olduğu öne sürüldü.  Bu  görüşler çoğu ülkeye  yayıldı.</a:t>
            </a:r>
          </a:p>
          <a:p>
            <a:r>
              <a:rPr lang="tr-TR" dirty="0" smtClean="0"/>
              <a:t>7 yaşından önce matematik öğrenemez. </a:t>
            </a:r>
          </a:p>
          <a:p>
            <a:r>
              <a:rPr lang="tr-TR" b="1" dirty="0" err="1" smtClean="0">
                <a:solidFill>
                  <a:schemeClr val="accent2"/>
                </a:solidFill>
                <a:cs typeface="Times New Roman" pitchFamily="18" charset="0"/>
              </a:rPr>
              <a:t>Piaget</a:t>
            </a:r>
            <a:r>
              <a:rPr lang="tr-TR" b="1" dirty="0" smtClean="0">
                <a:solidFill>
                  <a:schemeClr val="accent2"/>
                </a:solidFill>
                <a:cs typeface="Times New Roman" pitchFamily="18" charset="0"/>
              </a:rPr>
              <a:t>’ den bu yana  70 y</a:t>
            </a:r>
            <a:r>
              <a:rPr lang="tr-TR" b="1" dirty="0" smtClean="0">
                <a:solidFill>
                  <a:schemeClr val="accent2"/>
                </a:solidFill>
              </a:rPr>
              <a:t>ı</a:t>
            </a:r>
            <a:r>
              <a:rPr lang="tr-TR" b="1" dirty="0" smtClean="0">
                <a:solidFill>
                  <a:schemeClr val="accent2"/>
                </a:solidFill>
                <a:cs typeface="Times New Roman" pitchFamily="18" charset="0"/>
              </a:rPr>
              <a:t>l geçti</a:t>
            </a:r>
            <a:r>
              <a:rPr lang="tr-TR" b="1" dirty="0" smtClean="0">
                <a:solidFill>
                  <a:schemeClr val="accent2"/>
                </a:solidFill>
              </a:rPr>
              <a:t>.</a:t>
            </a:r>
            <a:r>
              <a:rPr lang="tr-TR" b="1" dirty="0" err="1" smtClean="0">
                <a:solidFill>
                  <a:schemeClr val="accent2"/>
                </a:solidFill>
                <a:cs typeface="Times New Roman" pitchFamily="18" charset="0"/>
              </a:rPr>
              <a:t>Piaget’in</a:t>
            </a:r>
            <a:r>
              <a:rPr lang="tr-TR" b="1" dirty="0" smtClean="0">
                <a:solidFill>
                  <a:schemeClr val="accent2"/>
                </a:solidFill>
                <a:cs typeface="Times New Roman" pitchFamily="18" charset="0"/>
              </a:rPr>
              <a:t> zihin geli</a:t>
            </a:r>
            <a:r>
              <a:rPr lang="tr-TR" b="1" dirty="0" smtClean="0">
                <a:solidFill>
                  <a:schemeClr val="accent2"/>
                </a:solidFill>
              </a:rPr>
              <a:t>ş</a:t>
            </a:r>
            <a:r>
              <a:rPr lang="tr-TR" b="1" dirty="0" smtClean="0">
                <a:solidFill>
                  <a:schemeClr val="accent2"/>
                </a:solidFill>
                <a:cs typeface="Times New Roman" pitchFamily="18" charset="0"/>
              </a:rPr>
              <a:t>imi modeli</a:t>
            </a:r>
            <a:r>
              <a:rPr lang="tr-TR" b="1" dirty="0" smtClean="0">
                <a:solidFill>
                  <a:schemeClr val="accent2"/>
                </a:solidFill>
              </a:rPr>
              <a:t>  artık  kullanılmıyor.</a:t>
            </a:r>
          </a:p>
          <a:p>
            <a:r>
              <a:rPr lang="tr-TR" b="1" dirty="0" smtClean="0">
                <a:solidFill>
                  <a:schemeClr val="tx2"/>
                </a:solidFill>
              </a:rPr>
              <a:t>Ülkemizdeki  eleştiriler </a:t>
            </a:r>
            <a:r>
              <a:rPr lang="tr-TR" b="1" dirty="0" err="1" smtClean="0">
                <a:solidFill>
                  <a:schemeClr val="tx2"/>
                </a:solidFill>
              </a:rPr>
              <a:t>Piaget’e</a:t>
            </a:r>
            <a:r>
              <a:rPr lang="tr-TR" b="1" dirty="0" smtClean="0">
                <a:solidFill>
                  <a:schemeClr val="tx2"/>
                </a:solidFill>
              </a:rPr>
              <a:t> dayanıyor.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Zihinsel Gelişim Araştırmaları</a:t>
            </a:r>
            <a:br>
              <a:rPr lang="tr-T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tr-TR" sz="3900" b="1" dirty="0" smtClean="0">
                <a:solidFill>
                  <a:schemeClr val="tx2"/>
                </a:solidFill>
              </a:rPr>
              <a:t>Yeni </a:t>
            </a:r>
            <a:r>
              <a:rPr lang="tr-TR" sz="3900" b="1" dirty="0" err="1" smtClean="0">
                <a:solidFill>
                  <a:schemeClr val="tx2"/>
                </a:solidFill>
              </a:rPr>
              <a:t>Piaget’ciler</a:t>
            </a:r>
            <a:r>
              <a:rPr lang="tr-TR" sz="3900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Jacques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Mehler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 2 yaşındaki çocukların iki sıra halinde üst üste dizilmiş şeker kolonlarının  sayılarını şaşırmadan bildiklerini ortaya çıkardı.</a:t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Karen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Wynn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,(Yale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Üni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.)  bebeklerin 4. aydan itibaren hiç zorlanmadan 1+1= 2 ve 2-1= 1 olduğunu, yani toplama ve çıkarma yapabildiklerini kanıtladı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Zihinsel Gelişim Araştırmaları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Elisabeth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Spelke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(Harvard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Üni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.) bebeklerin  6. aydan itibaren bir nesneyi diğerinden, iki insanı birbirinden ayırdıklarını saptadı.</a:t>
            </a:r>
          </a:p>
          <a:p>
            <a:pPr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Prof.Olivier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Houde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(Paris-V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Üni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Zihinsel Gelişim Merkezi Yöneticisi),2 yaşındaki bebeklerin matematik, fizik ve mantık bilgilerine sahip olduklarını ortaya çıkardı.</a:t>
            </a: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Eski Teoriler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Çocuğa okuma yazma öğretmek için </a:t>
            </a:r>
            <a:r>
              <a:rPr lang="tr-TR" b="1" dirty="0" smtClean="0">
                <a:solidFill>
                  <a:schemeClr val="accent2"/>
                </a:solidFill>
              </a:rPr>
              <a:t>dikkat süresinin uzun olması </a:t>
            </a:r>
            <a:r>
              <a:rPr lang="tr-TR" dirty="0" smtClean="0"/>
              <a:t>gerektiği savunuldu.</a:t>
            </a:r>
          </a:p>
          <a:p>
            <a:r>
              <a:rPr lang="tr-TR" dirty="0" smtClean="0"/>
              <a:t>Dikkati yeterince geliştiremediği iddia edildi.</a:t>
            </a:r>
          </a:p>
          <a:p>
            <a:r>
              <a:rPr lang="tr-TR" dirty="0" smtClean="0"/>
              <a:t>Çocuğun dikkatinin kısa olması engel olarak görüldü.</a:t>
            </a:r>
          </a:p>
          <a:p>
            <a:r>
              <a:rPr lang="tr-TR" dirty="0" smtClean="0"/>
              <a:t>Dinleme,okuma çalışmaları için dikkat süreleri belirlendi.</a:t>
            </a:r>
          </a:p>
          <a:p>
            <a:endParaRPr lang="tr-TR" dirty="0" smtClean="0"/>
          </a:p>
        </p:txBody>
      </p:sp>
    </p:spTree>
  </p:cSld>
  <p:clrMapOvr>
    <a:masterClrMapping/>
  </p:clrMapOvr>
  <p:transition spd="med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Eski Teoriler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55576" y="1628800"/>
            <a:ext cx="8388424" cy="4525963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2"/>
                </a:solidFill>
              </a:rPr>
              <a:t>Konuşma,okuma  ve yazma ilişkisi kuruldu.</a:t>
            </a:r>
          </a:p>
          <a:p>
            <a:r>
              <a:rPr lang="tr-TR" dirty="0" smtClean="0"/>
              <a:t>Eğer iyi konuşursa bu durum okumaya yardım eder  denildi.</a:t>
            </a:r>
          </a:p>
          <a:p>
            <a:r>
              <a:rPr lang="tr-TR" dirty="0" smtClean="0"/>
              <a:t> </a:t>
            </a:r>
            <a:r>
              <a:rPr lang="tr-TR" dirty="0" smtClean="0">
                <a:solidFill>
                  <a:schemeClr val="tx2"/>
                </a:solidFill>
              </a:rPr>
              <a:t>Konuşma  etkileşimle öğrenilir.</a:t>
            </a:r>
          </a:p>
          <a:p>
            <a:r>
              <a:rPr lang="tr-TR" dirty="0" smtClean="0"/>
              <a:t> Okuma yardımsız öğrenilemez.</a:t>
            </a:r>
          </a:p>
          <a:p>
            <a:r>
              <a:rPr lang="tr-TR" dirty="0" smtClean="0"/>
              <a:t>Her becerinin kendine göre özellikleri farklıdır. </a:t>
            </a:r>
            <a:r>
              <a:rPr lang="tr-TR" b="1" dirty="0" smtClean="0">
                <a:solidFill>
                  <a:schemeClr val="tx2"/>
                </a:solidFill>
              </a:rPr>
              <a:t>Dinleme  becerileri anne karnında başlar. 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smtClean="0"/>
              <a:t> </a:t>
            </a:r>
            <a:r>
              <a:rPr lang="tr-T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Dil Gelişimi Araştırmaları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55576" y="170080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   Araştırmalar bebeklerin anne karnında:</a:t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>- 5. aydan itibaren sesleri ve kelimeleri duyduklarını,</a:t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>-Çok sayıda kelimeyi tanıdıklarını,</a:t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>-Anne-babasının  adını bildiklerini, ortaya koymuştur. </a:t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Doğduktan sonra:</a:t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>- 1. ayda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ve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hecelerini ayırdıkları,</a:t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>- 4. ayda  adını öğrendikleri, </a:t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> -6. ayda   heceler yaptıkları,       </a:t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> -8. ayda cümleler kurdukları,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    görülmektedir.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Dil Gelişimi Araştırmaları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Yeni doğan bebeklerin bir   ses uzmanı oldukları, 600  sessiz, 200  sesli harfi ve  800  heceyi  ayırt ettikleri belirlenmiştir . 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Bebekler küçük bilginlerdir.</a:t>
            </a:r>
          </a:p>
          <a:p>
            <a:pPr>
              <a:lnSpc>
                <a:spcPct val="90000"/>
              </a:lnSpc>
            </a:pPr>
            <a:r>
              <a:rPr lang="tr-TR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Anne karnında dil eğitimi yapılıyor.</a:t>
            </a:r>
          </a:p>
          <a:p>
            <a:pPr>
              <a:lnSpc>
                <a:spcPct val="90000"/>
              </a:lnSpc>
            </a:pPr>
            <a:r>
              <a:rPr lang="tr-TR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Annenin kalp atışlarını tanıyor.</a:t>
            </a:r>
          </a:p>
          <a:p>
            <a:pPr>
              <a:lnSpc>
                <a:spcPct val="90000"/>
              </a:lnSpc>
            </a:pPr>
            <a:r>
              <a:rPr lang="tr-TR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Anne sesini tanıyor.</a:t>
            </a:r>
          </a:p>
          <a:p>
            <a:pPr>
              <a:lnSpc>
                <a:spcPct val="90000"/>
              </a:lnSpc>
            </a:pPr>
            <a:r>
              <a:rPr lang="tr-TR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Ninnileri tanıyor.</a:t>
            </a:r>
          </a:p>
          <a:p>
            <a:pPr>
              <a:lnSpc>
                <a:spcPct val="90000"/>
              </a:lnSpc>
            </a:pPr>
            <a:r>
              <a:rPr lang="tr-TR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Okunan hikayeleri tanıyor.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Eğitimin Geleceği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59632" y="1628800"/>
            <a:ext cx="712879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/>
              <a:t>Eğitim araç gereçleri değişecek</a:t>
            </a:r>
            <a:r>
              <a:rPr lang="tr-TR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Yazı tahtaları yerine akıllı tahta,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Kağıt kitap yerine  e-kitap,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Ekran okuma,</a:t>
            </a:r>
            <a:r>
              <a:rPr lang="tr-TR" dirty="0" err="1" smtClean="0"/>
              <a:t>ekranik</a:t>
            </a:r>
            <a:r>
              <a:rPr lang="tr-TR" dirty="0" smtClean="0"/>
              <a:t> düşünme,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Kalem yerine tuşlarla yazma vb.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………</a:t>
            </a:r>
          </a:p>
          <a:p>
            <a:pPr>
              <a:buNone/>
            </a:pPr>
            <a:r>
              <a:rPr lang="tr-TR" dirty="0" smtClean="0"/>
              <a:t>giderek aratacak.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Okumaya Uygun Zihin Yaşı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tr-TR" dirty="0" smtClean="0"/>
          </a:p>
          <a:p>
            <a:r>
              <a:rPr lang="tr-TR" dirty="0" smtClean="0"/>
              <a:t>  4 yaş  3  aydan küçükler                             % 2.2</a:t>
            </a:r>
          </a:p>
          <a:p>
            <a:r>
              <a:rPr lang="tr-TR" dirty="0" smtClean="0"/>
              <a:t>4 yaş  3 ay  ile   4 yaş  9 aylık                       % 6.7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4 yaş  10 aylık ile  5 yaş  4 aylık                  % 16.1</a:t>
            </a:r>
          </a:p>
          <a:p>
            <a:r>
              <a:rPr lang="tr-TR" b="1" dirty="0" smtClean="0">
                <a:solidFill>
                  <a:schemeClr val="accent2"/>
                </a:solidFill>
              </a:rPr>
              <a:t>5 yaş 5 aylık  ile  6 yaş  6 aylık                    % 50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6 yaş  7 aylık ile  7 yaş   1 aylık                    % 16.1</a:t>
            </a:r>
          </a:p>
          <a:p>
            <a:r>
              <a:rPr lang="tr-TR" dirty="0" smtClean="0"/>
              <a:t>7 yaş  2 aylık ile  7 yaş   8 aylık                    % 6.7</a:t>
            </a:r>
          </a:p>
          <a:p>
            <a:r>
              <a:rPr lang="tr-TR" dirty="0" smtClean="0"/>
              <a:t>7 yaş   8 aylıktan büyük  olanlar                   % 2.2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Öğrenme Kapasitesi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tr-TR" dirty="0" smtClean="0"/>
              <a:t>    Zihinsel gelişiminin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smtClean="0"/>
              <a:t>büyük  bölümü</a:t>
            </a:r>
            <a:r>
              <a:rPr lang="tr-TR" dirty="0" smtClean="0">
                <a:cs typeface="Times New Roman" pitchFamily="18" charset="0"/>
              </a:rPr>
              <a:t>  </a:t>
            </a:r>
            <a:r>
              <a:rPr lang="tr-TR" dirty="0" smtClean="0"/>
              <a:t>0-6 yaşları arasında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smtClean="0"/>
              <a:t>gerçekleşiyor.</a:t>
            </a:r>
            <a:endParaRPr lang="tr-TR" b="1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tr-TR" dirty="0" smtClean="0">
                <a:solidFill>
                  <a:schemeClr val="hlink"/>
                </a:solidFill>
              </a:rPr>
              <a:t>    </a:t>
            </a:r>
            <a:r>
              <a:rPr lang="tr-TR" b="1" dirty="0" smtClean="0">
                <a:solidFill>
                  <a:schemeClr val="accent2"/>
                </a:solidFill>
              </a:rPr>
              <a:t>Çocuklar; </a:t>
            </a:r>
          </a:p>
          <a:p>
            <a:r>
              <a:rPr lang="tr-TR" dirty="0" smtClean="0"/>
              <a:t> 3 yaşına kadar günde 2-3 kelime, </a:t>
            </a:r>
          </a:p>
          <a:p>
            <a:r>
              <a:rPr lang="tr-TR" dirty="0" smtClean="0">
                <a:solidFill>
                  <a:schemeClr val="accent2"/>
                </a:solidFill>
              </a:rPr>
              <a:t>4-5 yaşında günde 3 kelime,</a:t>
            </a:r>
          </a:p>
          <a:p>
            <a:r>
              <a:rPr lang="tr-TR" dirty="0" smtClean="0"/>
              <a:t>6 yaşında günde 2 kelime,</a:t>
            </a:r>
          </a:p>
          <a:p>
            <a:r>
              <a:rPr lang="tr-TR" dirty="0" smtClean="0"/>
              <a:t>7 yaşında günde  1 kelime,</a:t>
            </a:r>
          </a:p>
          <a:p>
            <a:r>
              <a:rPr lang="tr-TR" dirty="0" smtClean="0"/>
              <a:t>8 yaşından itibaren 2 günde 1 kelime öğreniyor.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Kelime Tanıma ve Yazma</a:t>
            </a:r>
            <a:endParaRPr lang="tr-TR" b="1" dirty="0">
              <a:solidFill>
                <a:schemeClr val="tx2"/>
              </a:solidFill>
            </a:endParaRPr>
          </a:p>
        </p:txBody>
      </p:sp>
      <p:pic>
        <p:nvPicPr>
          <p:cNvPr id="1208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121" y="1556792"/>
            <a:ext cx="792087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Eski Teoriler ve Yöntem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700808"/>
            <a:ext cx="8229600" cy="4525963"/>
          </a:xfrm>
        </p:spPr>
        <p:txBody>
          <a:bodyPr/>
          <a:lstStyle/>
          <a:p>
            <a:r>
              <a:rPr lang="tr-TR" dirty="0" smtClean="0"/>
              <a:t>Eski araştırmalar cümle yöntemine göre yapıldı.</a:t>
            </a:r>
          </a:p>
          <a:p>
            <a:r>
              <a:rPr lang="tr-TR" dirty="0" smtClean="0">
                <a:solidFill>
                  <a:schemeClr val="accent2"/>
                </a:solidFill>
              </a:rPr>
              <a:t>Günümüzde öğrenci merkezli eğitim yapılıyor.</a:t>
            </a:r>
          </a:p>
          <a:p>
            <a:r>
              <a:rPr lang="tr-TR" dirty="0" smtClean="0"/>
              <a:t>Okuma yazma yöntemi öğrenciye göre uyarlanmalı.</a:t>
            </a:r>
          </a:p>
          <a:p>
            <a:r>
              <a:rPr lang="tr-TR" dirty="0" smtClean="0"/>
              <a:t>Ses temelli okuma yazma öğretimi için gerekli beceriler  daha farklı.</a:t>
            </a: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tx2"/>
                </a:solidFill>
              </a:rPr>
              <a:t>Gerekli Beceriler 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25963"/>
          </a:xfrm>
        </p:spPr>
        <p:txBody>
          <a:bodyPr/>
          <a:lstStyle/>
          <a:p>
            <a:r>
              <a:rPr lang="tr-TR" b="1" i="1" dirty="0" smtClean="0"/>
              <a:t>Alfabenin harflerini tanıma becerisi</a:t>
            </a:r>
          </a:p>
          <a:p>
            <a:r>
              <a:rPr lang="tr-TR" b="1" i="1" dirty="0" smtClean="0"/>
              <a:t>Bir sesli ile bir sessiz harfi  birleştirme becerisi</a:t>
            </a:r>
          </a:p>
          <a:p>
            <a:r>
              <a:rPr lang="tr-TR" b="1" i="1" dirty="0" smtClean="0"/>
              <a:t>Harfleri tanıma ve birleştirme becerisini seri olarak yapabilme</a:t>
            </a:r>
          </a:p>
          <a:p>
            <a:r>
              <a:rPr lang="tr-TR" b="1" i="1" dirty="0" smtClean="0"/>
              <a:t>Heceleri birleştirerek  okuma becerisi.</a:t>
            </a:r>
          </a:p>
          <a:p>
            <a:r>
              <a:rPr lang="tr-TR" b="1" i="1" dirty="0" smtClean="0"/>
              <a:t>Heceleri kelime haline getirme becerisi </a:t>
            </a:r>
          </a:p>
          <a:p>
            <a:r>
              <a:rPr lang="tr-TR" b="1" i="1" dirty="0" smtClean="0"/>
              <a:t>Karmaşık heceleri tanıma becerisi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Okuma Yazma Öğretimi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628800"/>
            <a:ext cx="7618040" cy="4525963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        </a:t>
            </a:r>
            <a:r>
              <a:rPr lang="tr-TR" dirty="0" smtClean="0">
                <a:solidFill>
                  <a:schemeClr val="tx2"/>
                </a:solidFill>
              </a:rPr>
              <a:t>Okuma = Kelime Tanıma + Anlama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      Kelimenin ayrıntılarını  bilme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      Çok sayıda kelime tanıma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      Kelimelerin anlamını bilme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      Cümle,paragraf ve metni anlama</a:t>
            </a: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Okuma Zihinde Nasıl Gerçekleşir? 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 Günümüz beyin araştırmalarına göre;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tr-TR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Kelimeyi göz değil beyin tanımaktadır.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Beynimizin kelimeyi tanıma süreci uluslar arası düzeyde 22 ülkede  araştırılmıştır.</a:t>
            </a:r>
          </a:p>
          <a:p>
            <a:pPr>
              <a:lnSpc>
                <a:spcPct val="90000"/>
              </a:lnSpc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Dehaene’ye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göre (2003);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-Beynimiz  kelimeyi bütün olarak tanımıyor.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               -Kelimenin bütün biçimine duyarlı değildir.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               -Nöronlar   harfleri tek tek  inceliyor.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               -Bitişik eğik yazı  gibi harfleri birleştirerek,    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                 kelimeyi  tanıyor.</a:t>
            </a:r>
            <a:endParaRPr lang="tr-TR" dirty="0"/>
          </a:p>
        </p:txBody>
      </p:sp>
      <p:pic>
        <p:nvPicPr>
          <p:cNvPr id="4" name="Picture 1" descr="C:\Users\user\Desktop\yapılandırmacılık\Teacher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933056"/>
            <a:ext cx="2304256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Okuma Zihinde Nasıl Gerçekleşir?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Sprenger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Charolles’e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göre nöronlar önce sözlü dili, ardından  yazılı dili  işlemektedir.</a:t>
            </a:r>
          </a:p>
          <a:p>
            <a:pPr algn="just">
              <a:buFontTx/>
              <a:buNone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Bu araştırmalara göre </a:t>
            </a:r>
            <a:r>
              <a:rPr lang="tr-TR" sz="24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ilkokuma</a:t>
            </a:r>
            <a:r>
              <a:rPr lang="tr-TR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yazma öğretiminde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1"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Önce sesler sonra harfler öğretilmelidir.</a:t>
            </a:r>
          </a:p>
          <a:p>
            <a:pPr lvl="1"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Seslerle harfler arasında ilişki kurulmalıdır.</a:t>
            </a:r>
          </a:p>
          <a:p>
            <a:pPr lvl="1"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Bu süreç </a:t>
            </a:r>
            <a:r>
              <a:rPr lang="tr-TR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bitişik eğik yazı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ile desteklenmelidir. </a:t>
            </a:r>
          </a:p>
          <a:p>
            <a:pPr lvl="1"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Bu yöntem zihinsel gelişimi hızlandırmakta,</a:t>
            </a:r>
          </a:p>
          <a:p>
            <a:pPr lvl="1"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Öğrenmeyi kolaylaştırmaktadır.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tr-TR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İlkokuma</a:t>
            </a:r>
            <a:r>
              <a:rPr lang="tr-T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Yazma Öğretimi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tr-TR" dirty="0" smtClean="0"/>
              <a:t>Dünyamızda  yapılan 100.000  araştırmada:</a:t>
            </a:r>
          </a:p>
          <a:p>
            <a:r>
              <a:rPr lang="tr-TR" dirty="0" err="1" smtClean="0"/>
              <a:t>ilkokuma</a:t>
            </a:r>
            <a:r>
              <a:rPr lang="tr-TR" dirty="0" smtClean="0"/>
              <a:t> yazma öğretimine seslerle başlamanın,</a:t>
            </a:r>
          </a:p>
          <a:p>
            <a:r>
              <a:rPr lang="tr-TR" dirty="0" smtClean="0"/>
              <a:t>Düzenli ses öğretiminin ve</a:t>
            </a:r>
          </a:p>
          <a:p>
            <a:pPr algn="just"/>
            <a:r>
              <a:rPr lang="tr-TR" dirty="0" smtClean="0"/>
              <a:t>Bitişik eğik yazının çok önemli olduğu çıkmıştır.</a:t>
            </a:r>
          </a:p>
          <a:p>
            <a:pPr algn="just">
              <a:buFontTx/>
              <a:buNone/>
            </a:pPr>
            <a:endParaRPr lang="tr-TR" dirty="0" smtClean="0"/>
          </a:p>
          <a:p>
            <a:pPr>
              <a:lnSpc>
                <a:spcPct val="90000"/>
              </a:lnSpc>
            </a:pPr>
            <a:r>
              <a:rPr lang="tr-TR" dirty="0" smtClean="0"/>
              <a:t>2004 Türkçe Dersi (1-5.Sınıflar) Öğretim Programında 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/>
              <a:t>      -Ses Temelli Cümle Yöntemi  ve 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/>
              <a:t>      -Bitişik eğik yazıda,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dirty="0" smtClean="0"/>
              <a:t>      </a:t>
            </a:r>
            <a:r>
              <a:rPr lang="tr-TR" b="1" dirty="0" smtClean="0">
                <a:solidFill>
                  <a:schemeClr val="tx2"/>
                </a:solidFill>
              </a:rPr>
              <a:t>Beynimizin bu  işleyişi ve  beyin araştırmaları  temel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b="1" dirty="0" smtClean="0">
                <a:solidFill>
                  <a:schemeClr val="tx2"/>
                </a:solidFill>
              </a:rPr>
              <a:t>      alınmıştır.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Sesli Okuma 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  Günümüz araştırmaları sesli okumanın konuşma becerileri için  zorunlu olduğunu göstermektedir. </a:t>
            </a:r>
          </a:p>
          <a:p>
            <a:pPr algn="just"/>
            <a:r>
              <a:rPr lang="tr-TR" dirty="0" smtClean="0">
                <a:latin typeface="Arial" pitchFamily="34" charset="0"/>
                <a:cs typeface="Arial" pitchFamily="34" charset="0"/>
              </a:rPr>
              <a:t>Sesli okuma dinleme, okuma ve konuşma becerilerini geliştirir,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Anlama ve zihin becerilerini geliştirir,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Öğrenmeyi kolaylaştırır.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Sesli okumaya gereken ağırlık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verilmelidir.</a:t>
            </a:r>
          </a:p>
          <a:p>
            <a:endParaRPr lang="tr-TR" dirty="0"/>
          </a:p>
        </p:txBody>
      </p:sp>
      <p:pic>
        <p:nvPicPr>
          <p:cNvPr id="4" name="Picture 1" descr="C:\Users\user\Desktop\abim\yapılandırmacılık\öğrenm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2007" y="4725144"/>
            <a:ext cx="2206497" cy="19492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Eğitimin Geleceği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  Eğitim;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  Dil, zihin ve sosyal  becerileri üst düzeyde geliştirmeye,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Bilgi  tüketme  yerine  bilgi üretmeye,</a:t>
            </a:r>
          </a:p>
          <a:p>
            <a:pPr lvl="0">
              <a:buFont typeface="Wingdings" pitchFamily="2" charset="2"/>
              <a:buChar char="ü"/>
            </a:pPr>
            <a:r>
              <a:rPr lang="tr-TR" dirty="0" smtClean="0"/>
              <a:t>Sınıfta  eğitim yerine  uzaktan eğitime,</a:t>
            </a:r>
          </a:p>
          <a:p>
            <a:pPr lvl="0">
              <a:buFont typeface="Wingdings" pitchFamily="2" charset="2"/>
              <a:buChar char="ü"/>
            </a:pPr>
            <a:r>
              <a:rPr lang="tr-TR" dirty="0" smtClean="0"/>
              <a:t> Mobil ve  e-öğrenmeye  odaklanacaktır.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Bitişik Eğik Yazı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Beyin araştırmalarına göre ;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Zihni geliştirir, bağlantılı  düşünmeyi geliştirir, dikkati geliştirir, kelime tanımayı kolaylaştırır, rakamlar kolay fark edilir, hızlı yazılır, beden gelişimine ve solak öğrencilere uygundur.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Gelişmiş  ülkelerde kullanılmaktadır.</a:t>
            </a:r>
          </a:p>
          <a:p>
            <a:pPr>
              <a:buFont typeface="Wingdings" pitchFamily="2" charset="2"/>
              <a:buChar char="Ø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Ülkemizde Atatürk’ün önderliğinde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çocuk genç ve yetişkinlere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bitişik eğik yazı öğretilmiştir.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Picture 3" descr="C:\Users\user\Desktop\yapılandırmacılık\bitisik_yaz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4437112"/>
            <a:ext cx="2381250" cy="17811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/>
                </a:solidFill>
              </a:rPr>
              <a:t>Okuma ve Beyin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chemeClr val="tx2"/>
                </a:solidFill>
              </a:rPr>
              <a:t>Beyin “Kullanılan gelişir, kullanılmayan körelir.”  ilkesine göre çalışır.</a:t>
            </a:r>
          </a:p>
          <a:p>
            <a:pPr>
              <a:buNone/>
            </a:pPr>
            <a:endParaRPr lang="tr-TR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Brezilya, Belçika ve Portekizli  beyin  uzmanları  tarafından  Paris üniversitesinde 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Stanislas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Dehaene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Pierre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ve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Mari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Curie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üniversitesinden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Laurent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Cohen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yönetiminde bir araştırma gerçekleştirildi.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Okuma Beyni Geliştiriyor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      Araştırmaya;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Okuma yazmayı ilkokulda öğrenen 31 yetişkin,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Okuma yazmayı sonradan öğrenen 22 yetişkin,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Okuma yazma bilmeyen                    10 yetişkin,</a:t>
            </a:r>
          </a:p>
          <a:p>
            <a:pPr>
              <a:buNone/>
            </a:pPr>
            <a:r>
              <a:rPr lang="tr-TR" dirty="0" smtClean="0"/>
              <a:t>olmak üzere  63 gönüllü yetişkin alındı.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Yetişkinlerin zihinsel işlevleri  beyin görüntüleme tekniğiyle incelendi.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Okuma Beyni Geliştiriyor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   Araştırma sonunda,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İlkokulda okuma yazma öğrenen  yetişkinlerin beyinlerinin diğerlerine göre  </a:t>
            </a:r>
            <a:r>
              <a:rPr lang="tr-TR" b="1" dirty="0" smtClean="0">
                <a:solidFill>
                  <a:schemeClr val="accent2"/>
                </a:solidFill>
              </a:rPr>
              <a:t>daha genç olduğu, daha  hızlı  ve etkili çalıştığı  </a:t>
            </a:r>
            <a:r>
              <a:rPr lang="tr-TR" dirty="0" smtClean="0"/>
              <a:t>ortaya çıktı (</a:t>
            </a:r>
            <a:r>
              <a:rPr lang="en-US" dirty="0" err="1" smtClean="0"/>
              <a:t>Dehaene</a:t>
            </a:r>
            <a:r>
              <a:rPr lang="tr-TR" dirty="0" smtClean="0"/>
              <a:t>,</a:t>
            </a:r>
            <a:r>
              <a:rPr lang="en-US" dirty="0" smtClean="0"/>
              <a:t> </a:t>
            </a:r>
            <a:r>
              <a:rPr lang="tr-TR" dirty="0" smtClean="0"/>
              <a:t>2010).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Okuma yazmayı sonradan öğrenenlerin beyinleri  ise  okuma yazma  bilmeyen yetişkinlere göre daha iyi olduğu görüldü.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Okuma Beyni Geliştiriyor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Okuma beynimizi üst düzeyde geliştiriyor.</a:t>
            </a:r>
          </a:p>
          <a:p>
            <a:pPr>
              <a:buFont typeface="Wingdings" pitchFamily="2" charset="2"/>
              <a:buChar char="Ø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Dinlemede beynin belirli bölümleri harekete geçerken okumada  beynin büyük bir bölümü çalışıyor.</a:t>
            </a:r>
          </a:p>
          <a:p>
            <a:pPr>
              <a:buFont typeface="Wingdings" pitchFamily="2" charset="2"/>
              <a:buChar char="Ø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Özellikle sesli okuma, hem konuşma hem dinleme hem de okuma olmak üzere beynimizin bütün bölümlerini harekete geçiriyor.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Okuma Becerileri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5616" y="1628800"/>
            <a:ext cx="8028384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b="1" dirty="0" smtClean="0"/>
              <a:t>  En kolay ve üstün  bilgi alma yolu okumadır.</a:t>
            </a: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  </a:t>
            </a:r>
            <a:r>
              <a:rPr lang="tr-TR" b="1" dirty="0" smtClean="0">
                <a:solidFill>
                  <a:schemeClr val="accent2"/>
                </a:solidFill>
              </a:rPr>
              <a:t>Akıcı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chemeClr val="accent2"/>
                </a:solidFill>
              </a:rPr>
              <a:t>okuma becerileri üst düzeyde geliştirilmelidir</a:t>
            </a:r>
            <a:r>
              <a:rPr lang="tr-TR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/>
              <a:t>  Okuma okuyarak gelişir. 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/>
              <a:t>  </a:t>
            </a:r>
            <a:r>
              <a:rPr lang="tr-TR" dirty="0" smtClean="0"/>
              <a:t>Akıcı</a:t>
            </a:r>
            <a:r>
              <a:rPr lang="tr-TR" b="1" dirty="0" smtClean="0"/>
              <a:t> </a:t>
            </a:r>
            <a:r>
              <a:rPr lang="tr-TR" dirty="0" smtClean="0"/>
              <a:t>okuma becerilerini geliştirmek için sürekli okumak gereklidir.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accent2"/>
                </a:solidFill>
              </a:rPr>
              <a:t>Unesco</a:t>
            </a:r>
            <a:r>
              <a:rPr lang="tr-TR" b="1" dirty="0" smtClean="0">
                <a:solidFill>
                  <a:schemeClr val="accent2"/>
                </a:solidFill>
              </a:rPr>
              <a:t> Araştırmaları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tr-TR" sz="4000" dirty="0" smtClean="0">
                <a:latin typeface="Arial" charset="0"/>
              </a:rPr>
              <a:t>* </a:t>
            </a:r>
            <a:r>
              <a:rPr lang="tr-TR" dirty="0" smtClean="0">
                <a:latin typeface="Arial" charset="0"/>
                <a:cs typeface="Times New Roman" charset="0"/>
              </a:rPr>
              <a:t>UNESCO </a:t>
            </a:r>
            <a:r>
              <a:rPr lang="tr-TR" dirty="0" smtClean="0">
                <a:latin typeface="Arial" charset="0"/>
              </a:rPr>
              <a:t>,</a:t>
            </a:r>
            <a:r>
              <a:rPr lang="tr-TR" dirty="0" smtClean="0">
                <a:latin typeface="Arial" charset="0"/>
                <a:cs typeface="Times New Roman" charset="0"/>
              </a:rPr>
              <a:t>dünyamızda okuma-yazma</a:t>
            </a:r>
            <a:r>
              <a:rPr lang="tr-TR" dirty="0" smtClean="0">
                <a:latin typeface="Arial" charset="0"/>
              </a:rPr>
              <a:t> </a:t>
            </a:r>
            <a:r>
              <a:rPr lang="tr-TR" dirty="0" smtClean="0">
                <a:latin typeface="Arial" charset="0"/>
                <a:cs typeface="Times New Roman" charset="0"/>
              </a:rPr>
              <a:t>bilmeyenlerin hızla arttığı</a:t>
            </a:r>
            <a:r>
              <a:rPr lang="tr-TR" dirty="0" smtClean="0">
                <a:latin typeface="Arial" charset="0"/>
              </a:rPr>
              <a:t>nı,</a:t>
            </a:r>
            <a:r>
              <a:rPr lang="tr-TR" dirty="0" smtClean="0">
                <a:latin typeface="Arial" charset="0"/>
                <a:cs typeface="Times New Roman" charset="0"/>
              </a:rPr>
              <a:t> bunun okuma-yazma öğretim yöntemleriyle de ilişkili olduğu </a:t>
            </a:r>
            <a:r>
              <a:rPr lang="tr-TR" dirty="0" smtClean="0">
                <a:latin typeface="Arial" charset="0"/>
              </a:rPr>
              <a:t>belirtmektedir</a:t>
            </a:r>
            <a:r>
              <a:rPr lang="tr-TR" dirty="0" smtClean="0">
                <a:latin typeface="Arial" charset="0"/>
                <a:cs typeface="Times New Roman" charset="0"/>
              </a:rPr>
              <a:t>.</a:t>
            </a:r>
            <a:endParaRPr lang="tr-TR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tr-TR" sz="2800" dirty="0" smtClean="0">
                <a:latin typeface="Arial" charset="0"/>
              </a:rPr>
              <a:t>    *  </a:t>
            </a:r>
            <a:r>
              <a:rPr lang="tr-TR" sz="2800" dirty="0" smtClean="0">
                <a:latin typeface="Arial" charset="0"/>
                <a:cs typeface="Times New Roman" charset="0"/>
              </a:rPr>
              <a:t>UNESCO Genel Direktörü </a:t>
            </a:r>
            <a:r>
              <a:rPr lang="tr-TR" sz="2800" dirty="0" err="1" smtClean="0">
                <a:latin typeface="Arial" charset="0"/>
                <a:cs typeface="Times New Roman" charset="0"/>
              </a:rPr>
              <a:t>Koichiro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  <a:cs typeface="Times New Roman" charset="0"/>
              </a:rPr>
              <a:t>Matsuura</a:t>
            </a:r>
            <a:r>
              <a:rPr lang="tr-TR" sz="2800" dirty="0" smtClean="0">
                <a:latin typeface="Arial" charset="0"/>
              </a:rPr>
              <a:t>, 2003 yılındaki bildirisinde </a:t>
            </a:r>
            <a:r>
              <a:rPr lang="tr-TR" sz="2800" dirty="0" smtClean="0">
                <a:latin typeface="Arial" charset="0"/>
                <a:cs typeface="Times New Roman" charset="0"/>
              </a:rPr>
              <a:t> </a:t>
            </a:r>
            <a:r>
              <a:rPr lang="tr-TR" sz="2800" dirty="0" smtClean="0">
                <a:latin typeface="Arial" charset="0"/>
              </a:rPr>
              <a:t>“</a:t>
            </a:r>
            <a:r>
              <a:rPr lang="tr-TR" sz="2800" dirty="0" smtClean="0">
                <a:latin typeface="Arial" charset="0"/>
                <a:cs typeface="Times New Roman" charset="0"/>
              </a:rPr>
              <a:t>okuma-yazma öğre</a:t>
            </a:r>
            <a:r>
              <a:rPr lang="tr-TR" sz="2800" dirty="0" smtClean="0">
                <a:latin typeface="Arial" charset="0"/>
              </a:rPr>
              <a:t>timinde</a:t>
            </a:r>
            <a:r>
              <a:rPr lang="tr-TR" sz="2800" dirty="0" smtClean="0">
                <a:latin typeface="Arial" charset="0"/>
                <a:cs typeface="Times New Roman" charset="0"/>
              </a:rPr>
              <a:t> </a:t>
            </a:r>
            <a:r>
              <a:rPr lang="tr-TR" sz="2800" b="1" dirty="0" smtClean="0">
                <a:latin typeface="Arial" charset="0"/>
                <a:cs typeface="Times New Roman" charset="0"/>
              </a:rPr>
              <a:t> eski yöntemler artık </a:t>
            </a:r>
            <a:r>
              <a:rPr lang="tr-TR" sz="2800" b="1" dirty="0" smtClean="0">
                <a:latin typeface="Arial" charset="0"/>
              </a:rPr>
              <a:t>yet</a:t>
            </a:r>
            <a:r>
              <a:rPr lang="tr-TR" sz="2800" b="1" dirty="0" smtClean="0">
                <a:latin typeface="Arial" charset="0"/>
                <a:cs typeface="Times New Roman" charset="0"/>
              </a:rPr>
              <a:t>erli değildir</a:t>
            </a:r>
            <a:r>
              <a:rPr lang="tr-TR" sz="2800" dirty="0" smtClean="0">
                <a:latin typeface="Arial" charset="0"/>
                <a:cs typeface="Times New Roman" charset="0"/>
              </a:rPr>
              <a:t>” </a:t>
            </a:r>
            <a:r>
              <a:rPr lang="tr-TR" sz="2800" dirty="0" smtClean="0">
                <a:latin typeface="Arial" charset="0"/>
              </a:rPr>
              <a:t>“</a:t>
            </a:r>
            <a:r>
              <a:rPr lang="tr-TR" sz="2800" b="1" dirty="0" smtClean="0">
                <a:latin typeface="Arial" charset="0"/>
                <a:cs typeface="Times New Roman" charset="0"/>
              </a:rPr>
              <a:t>önümüzdeki 10 yıl</a:t>
            </a:r>
            <a:r>
              <a:rPr lang="tr-TR" sz="2800" b="1" dirty="0" smtClean="0">
                <a:latin typeface="Arial" charset="0"/>
              </a:rPr>
              <a:t>da </a:t>
            </a:r>
            <a:r>
              <a:rPr lang="tr-TR" sz="2800" b="1" dirty="0" smtClean="0">
                <a:latin typeface="Arial" charset="0"/>
                <a:cs typeface="Times New Roman" charset="0"/>
              </a:rPr>
              <a:t> yeni</a:t>
            </a:r>
            <a:r>
              <a:rPr lang="tr-TR" sz="2800" b="1" dirty="0" smtClean="0">
                <a:latin typeface="Arial" charset="0"/>
              </a:rPr>
              <a:t> </a:t>
            </a:r>
            <a:r>
              <a:rPr lang="tr-TR" sz="2800" b="1" dirty="0" smtClean="0">
                <a:latin typeface="Arial" charset="0"/>
                <a:cs typeface="Times New Roman" charset="0"/>
              </a:rPr>
              <a:t>yöntemler</a:t>
            </a:r>
            <a:r>
              <a:rPr lang="tr-TR" sz="2800" b="1" dirty="0" smtClean="0">
                <a:latin typeface="Arial" charset="0"/>
              </a:rPr>
              <a:t> </a:t>
            </a:r>
            <a:r>
              <a:rPr lang="tr-TR" sz="2800" b="1" dirty="0" smtClean="0">
                <a:latin typeface="Arial" charset="0"/>
                <a:cs typeface="Times New Roman" charset="0"/>
              </a:rPr>
              <a:t>bulunmalıdır</a:t>
            </a:r>
            <a:r>
              <a:rPr lang="tr-TR" sz="2800" b="1" dirty="0" smtClean="0">
                <a:latin typeface="Arial" charset="0"/>
              </a:rPr>
              <a:t>” </a:t>
            </a:r>
            <a:r>
              <a:rPr lang="tr-TR" sz="2800" dirty="0" smtClean="0">
                <a:latin typeface="Arial" charset="0"/>
              </a:rPr>
              <a:t>demekte ve okuma-yazma öğretiminde sorun yaşayan 80 ülkeye öneride bulunmaktadır.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2"/>
                </a:solidFill>
              </a:rPr>
              <a:t>      Göz Hareketleri</a:t>
            </a:r>
            <a:br>
              <a:rPr lang="tr-TR" b="1" dirty="0" smtClean="0">
                <a:solidFill>
                  <a:schemeClr val="tx2"/>
                </a:solidFill>
              </a:rPr>
            </a:b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41277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tr-TR" dirty="0" smtClean="0"/>
              <a:t>      -İlk araştırmalar </a:t>
            </a:r>
            <a:r>
              <a:rPr lang="tr-TR" dirty="0" err="1" smtClean="0">
                <a:cs typeface="Times New Roman" charset="0"/>
              </a:rPr>
              <a:t>Javal</a:t>
            </a:r>
            <a:r>
              <a:rPr lang="tr-TR" dirty="0" smtClean="0"/>
              <a:t>,</a:t>
            </a:r>
            <a:r>
              <a:rPr lang="tr-TR" dirty="0" err="1" smtClean="0"/>
              <a:t>Lamare</a:t>
            </a:r>
            <a:r>
              <a:rPr lang="tr-TR" dirty="0" smtClean="0"/>
              <a:t>, </a:t>
            </a:r>
            <a:r>
              <a:rPr lang="tr-TR" dirty="0" err="1" smtClean="0"/>
              <a:t>Landolt</a:t>
            </a:r>
            <a:r>
              <a:rPr lang="tr-TR" dirty="0" smtClean="0"/>
              <a:t>, (1906)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dirty="0" smtClean="0"/>
              <a:t>       </a:t>
            </a:r>
            <a:r>
              <a:rPr lang="tr-TR" b="1" dirty="0" smtClean="0">
                <a:solidFill>
                  <a:schemeClr val="accent2"/>
                </a:solidFill>
              </a:rPr>
              <a:t>GÜNÜMÜZ ARAŞTIRMALARI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dirty="0" smtClean="0"/>
              <a:t>      - G</a:t>
            </a:r>
            <a:r>
              <a:rPr lang="tr-TR" dirty="0" smtClean="0">
                <a:cs typeface="Times New Roman" charset="0"/>
              </a:rPr>
              <a:t>öz hareketleri  sıçramalar,göz duru</a:t>
            </a:r>
            <a:r>
              <a:rPr lang="tr-TR" dirty="0" smtClean="0"/>
              <a:t>ş</a:t>
            </a:r>
            <a:r>
              <a:rPr lang="tr-TR" dirty="0" smtClean="0">
                <a:cs typeface="Times New Roman" charset="0"/>
              </a:rPr>
              <a:t>lar</a:t>
            </a:r>
            <a:r>
              <a:rPr lang="tr-TR" dirty="0" smtClean="0"/>
              <a:t>ı</a:t>
            </a:r>
            <a:r>
              <a:rPr lang="tr-TR" dirty="0" smtClean="0">
                <a:cs typeface="Times New Roman" charset="0"/>
              </a:rPr>
              <a:t>,seri ilerleme, geri dönü</a:t>
            </a:r>
            <a:r>
              <a:rPr lang="tr-TR" dirty="0" smtClean="0"/>
              <a:t>ş</a:t>
            </a:r>
            <a:r>
              <a:rPr lang="tr-TR" dirty="0" smtClean="0">
                <a:cs typeface="Times New Roman" charset="0"/>
              </a:rPr>
              <a:t>ler, ileriye doğru atlamalar,yukarı-a</a:t>
            </a:r>
            <a:r>
              <a:rPr lang="tr-TR" dirty="0" smtClean="0"/>
              <a:t>ş</a:t>
            </a:r>
            <a:r>
              <a:rPr lang="tr-TR" dirty="0" smtClean="0">
                <a:cs typeface="Times New Roman" charset="0"/>
              </a:rPr>
              <a:t>ağı hareketleri</a:t>
            </a:r>
            <a:r>
              <a:rPr lang="tr-TR" dirty="0" smtClean="0"/>
              <a:t> olmak üzere 5’e ayrılır.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dirty="0" smtClean="0"/>
              <a:t>    - </a:t>
            </a:r>
            <a:r>
              <a:rPr lang="tr-TR" dirty="0" smtClean="0">
                <a:cs typeface="Times New Roman" charset="0"/>
              </a:rPr>
              <a:t>Günde 150.000 civarında göz sıçraması yapıl</a:t>
            </a:r>
            <a:r>
              <a:rPr lang="tr-TR" dirty="0" smtClean="0"/>
              <a:t>ır.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dirty="0" smtClean="0"/>
              <a:t>    - Göz duruşları sırasında kayıt yapılır ve beyne iletilir.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dirty="0" smtClean="0"/>
              <a:t>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dirty="0" smtClean="0"/>
              <a:t>    -Yukarıdan aşağıya doğru okurken göz hiç sıçrama yapmaz.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dirty="0" smtClean="0"/>
              <a:t>     - Okumada önemli olan göz sıçraması değil göz duruşlarıdır.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dirty="0" smtClean="0"/>
              <a:t>    </a:t>
            </a: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tx2"/>
                </a:solidFill>
              </a:rPr>
              <a:t>Macula</a:t>
            </a:r>
            <a:r>
              <a:rPr lang="tr-TR" b="1" dirty="0" smtClean="0">
                <a:solidFill>
                  <a:schemeClr val="tx2"/>
                </a:solidFill>
              </a:rPr>
              <a:t> Araştırmaları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tr-TR" dirty="0" smtClean="0"/>
              <a:t>    </a:t>
            </a:r>
            <a:endParaRPr lang="tr-TR" sz="3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tr-TR" sz="3400" dirty="0" smtClean="0"/>
              <a:t>    </a:t>
            </a:r>
            <a:r>
              <a:rPr lang="tr-TR" sz="3400" dirty="0" smtClean="0">
                <a:cs typeface="Times New Roman" charset="0"/>
              </a:rPr>
              <a:t>Retina üzerinde </a:t>
            </a:r>
            <a:r>
              <a:rPr lang="tr-TR" sz="3400" dirty="0" err="1" smtClean="0">
                <a:cs typeface="Times New Roman" charset="0"/>
              </a:rPr>
              <a:t>ma</a:t>
            </a:r>
            <a:r>
              <a:rPr lang="tr-TR" sz="3400" dirty="0" err="1" smtClean="0"/>
              <a:t>c</a:t>
            </a:r>
            <a:r>
              <a:rPr lang="tr-TR" sz="3400" dirty="0" err="1" smtClean="0">
                <a:cs typeface="Times New Roman" charset="0"/>
              </a:rPr>
              <a:t>ula</a:t>
            </a:r>
            <a:r>
              <a:rPr lang="tr-TR" sz="3400" dirty="0" smtClean="0">
                <a:cs typeface="Times New Roman" charset="0"/>
              </a:rPr>
              <a:t> denilen merkezi bir k</a:t>
            </a:r>
            <a:r>
              <a:rPr lang="tr-TR" sz="3400" dirty="0" smtClean="0"/>
              <a:t>ı</a:t>
            </a:r>
            <a:r>
              <a:rPr lang="tr-TR" sz="3400" dirty="0" smtClean="0">
                <a:cs typeface="Times New Roman" charset="0"/>
              </a:rPr>
              <a:t>s</a:t>
            </a:r>
            <a:r>
              <a:rPr lang="tr-TR" sz="3400" dirty="0" smtClean="0"/>
              <a:t>ım</a:t>
            </a:r>
            <a:r>
              <a:rPr lang="tr-TR" sz="3400" dirty="0" smtClean="0">
                <a:cs typeface="Times New Roman" charset="0"/>
              </a:rPr>
              <a:t> vard</a:t>
            </a:r>
            <a:r>
              <a:rPr lang="tr-TR" sz="3400" dirty="0" smtClean="0"/>
              <a:t>ı</a:t>
            </a:r>
            <a:r>
              <a:rPr lang="tr-TR" sz="3400" dirty="0" smtClean="0">
                <a:cs typeface="Times New Roman" charset="0"/>
              </a:rPr>
              <a:t>r. Gözün ana görü</a:t>
            </a:r>
            <a:r>
              <a:rPr lang="tr-TR" sz="3400" dirty="0" smtClean="0"/>
              <a:t>ş</a:t>
            </a:r>
            <a:r>
              <a:rPr lang="tr-TR" sz="3400" dirty="0" smtClean="0">
                <a:cs typeface="Times New Roman" charset="0"/>
              </a:rPr>
              <a:t>ünü sağlayan bu merkezi alana  </a:t>
            </a:r>
            <a:r>
              <a:rPr lang="tr-TR" sz="3400" dirty="0" err="1" smtClean="0">
                <a:cs typeface="Times New Roman" charset="0"/>
              </a:rPr>
              <a:t>ma</a:t>
            </a:r>
            <a:r>
              <a:rPr lang="tr-TR" sz="3400" dirty="0" err="1" smtClean="0"/>
              <a:t>c</a:t>
            </a:r>
            <a:r>
              <a:rPr lang="tr-TR" sz="3400" dirty="0" err="1" smtClean="0">
                <a:cs typeface="Times New Roman" charset="0"/>
              </a:rPr>
              <a:t>ula</a:t>
            </a:r>
            <a:r>
              <a:rPr lang="tr-TR" sz="3400" dirty="0" smtClean="0">
                <a:cs typeface="Times New Roman" charset="0"/>
              </a:rPr>
              <a:t>  denilir.</a:t>
            </a:r>
            <a:endParaRPr lang="tr-TR" sz="3400" dirty="0" smtClean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tr-TR" sz="3400" dirty="0" smtClean="0">
                <a:latin typeface="Arial" charset="0"/>
                <a:cs typeface="Times New Roman" charset="0"/>
              </a:rPr>
              <a:t>  </a:t>
            </a:r>
            <a:endParaRPr lang="tr-TR" sz="3400" dirty="0" smtClean="0">
              <a:latin typeface="Arial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tr-TR" sz="3400" dirty="0" smtClean="0">
                <a:latin typeface="Arial" charset="0"/>
              </a:rPr>
              <a:t>    -</a:t>
            </a:r>
            <a:r>
              <a:rPr lang="tr-TR" sz="3400" dirty="0" err="1" smtClean="0">
                <a:latin typeface="Arial" charset="0"/>
              </a:rPr>
              <a:t>Macula</a:t>
            </a:r>
            <a:r>
              <a:rPr lang="tr-TR" sz="3400" dirty="0" smtClean="0">
                <a:latin typeface="Arial" charset="0"/>
              </a:rPr>
              <a:t> </a:t>
            </a:r>
            <a:r>
              <a:rPr lang="tr-TR" sz="3400" dirty="0" smtClean="0">
                <a:latin typeface="Arial" charset="0"/>
                <a:cs typeface="Times New Roman" charset="0"/>
              </a:rPr>
              <a:t> her </a:t>
            </a:r>
            <a:r>
              <a:rPr lang="tr-TR" sz="3400" dirty="0" smtClean="0">
                <a:latin typeface="Arial" charset="0"/>
              </a:rPr>
              <a:t>göz </a:t>
            </a:r>
            <a:r>
              <a:rPr lang="tr-TR" sz="3400" dirty="0" smtClean="0">
                <a:latin typeface="Arial" charset="0"/>
                <a:cs typeface="Times New Roman" charset="0"/>
              </a:rPr>
              <a:t>dur</a:t>
            </a:r>
            <a:r>
              <a:rPr lang="tr-TR" sz="3400" dirty="0" smtClean="0">
                <a:latin typeface="Arial" charset="0"/>
              </a:rPr>
              <a:t>uşunda</a:t>
            </a:r>
            <a:r>
              <a:rPr lang="tr-TR" sz="3400" dirty="0" smtClean="0">
                <a:latin typeface="Arial" charset="0"/>
                <a:cs typeface="Times New Roman" charset="0"/>
              </a:rPr>
              <a:t>  sadece 1-3 arası grafik i</a:t>
            </a:r>
            <a:r>
              <a:rPr lang="tr-TR" sz="3400" dirty="0" smtClean="0">
                <a:latin typeface="Arial" charset="0"/>
              </a:rPr>
              <a:t>ş</a:t>
            </a:r>
            <a:r>
              <a:rPr lang="tr-TR" sz="3400" dirty="0" smtClean="0">
                <a:latin typeface="Arial" charset="0"/>
                <a:cs typeface="Times New Roman" charset="0"/>
              </a:rPr>
              <a:t>areti </a:t>
            </a:r>
            <a:r>
              <a:rPr lang="tr-TR" sz="3400" dirty="0" smtClean="0">
                <a:latin typeface="Arial" charset="0"/>
              </a:rPr>
              <a:t>ya da harfi net görebilir.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tr-TR" sz="3400" dirty="0" smtClean="0">
              <a:latin typeface="Arial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tr-TR" sz="3400" dirty="0" smtClean="0">
                <a:latin typeface="Arial" charset="0"/>
              </a:rPr>
              <a:t>   </a:t>
            </a:r>
            <a:r>
              <a:rPr lang="tr-TR" sz="3400" dirty="0" smtClean="0">
                <a:latin typeface="Arial" charset="0"/>
                <a:cs typeface="Times New Roman" charset="0"/>
              </a:rPr>
              <a:t> </a:t>
            </a:r>
            <a:r>
              <a:rPr lang="tr-TR" sz="3400" dirty="0" smtClean="0">
                <a:latin typeface="Arial" charset="0"/>
              </a:rPr>
              <a:t>-</a:t>
            </a:r>
            <a:r>
              <a:rPr lang="tr-TR" sz="3400" dirty="0" err="1" smtClean="0">
                <a:latin typeface="Arial" charset="0"/>
                <a:cs typeface="Times New Roman" charset="0"/>
              </a:rPr>
              <a:t>Ma</a:t>
            </a:r>
            <a:r>
              <a:rPr lang="tr-TR" sz="3400" dirty="0" err="1" smtClean="0">
                <a:latin typeface="Arial" charset="0"/>
              </a:rPr>
              <a:t>c</a:t>
            </a:r>
            <a:r>
              <a:rPr lang="tr-TR" sz="3400" dirty="0" err="1" smtClean="0">
                <a:latin typeface="Arial" charset="0"/>
                <a:cs typeface="Times New Roman" charset="0"/>
              </a:rPr>
              <a:t>ula</a:t>
            </a:r>
            <a:r>
              <a:rPr lang="tr-TR" sz="3400" dirty="0" smtClean="0">
                <a:latin typeface="Arial" charset="0"/>
                <a:cs typeface="Times New Roman" charset="0"/>
              </a:rPr>
              <a:t> tarafından taranan görme alanının geni</a:t>
            </a:r>
            <a:r>
              <a:rPr lang="tr-TR" sz="3400" dirty="0" smtClean="0">
                <a:latin typeface="Arial" charset="0"/>
              </a:rPr>
              <a:t>ş</a:t>
            </a:r>
            <a:r>
              <a:rPr lang="tr-TR" sz="3400" dirty="0" smtClean="0">
                <a:latin typeface="Arial" charset="0"/>
                <a:cs typeface="Times New Roman" charset="0"/>
              </a:rPr>
              <a:t>liği hiçbir öğrenme yöntemi ya da tekniği ile deği</a:t>
            </a:r>
            <a:r>
              <a:rPr lang="tr-TR" sz="3400" dirty="0" smtClean="0">
                <a:latin typeface="Arial" charset="0"/>
              </a:rPr>
              <a:t>ş</a:t>
            </a:r>
            <a:r>
              <a:rPr lang="tr-TR" sz="3400" dirty="0" smtClean="0">
                <a:latin typeface="Arial" charset="0"/>
                <a:cs typeface="Times New Roman" charset="0"/>
              </a:rPr>
              <a:t>tirilemez</a:t>
            </a:r>
            <a:r>
              <a:rPr lang="tr-TR" sz="3400" dirty="0" smtClean="0">
                <a:latin typeface="Arial" charset="0"/>
              </a:rPr>
              <a:t>.</a:t>
            </a:r>
            <a:r>
              <a:rPr lang="tr-TR" sz="3400" dirty="0" smtClean="0">
                <a:latin typeface="Arial" charset="0"/>
                <a:cs typeface="Times New Roman" charset="0"/>
              </a:rPr>
              <a:t> 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tr-TR" sz="3400" dirty="0" smtClean="0">
              <a:latin typeface="Arial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tr-TR" sz="3400" dirty="0" smtClean="0">
                <a:latin typeface="Arial" charset="0"/>
              </a:rPr>
              <a:t>     B</a:t>
            </a:r>
            <a:r>
              <a:rPr lang="tr-TR" sz="3400" dirty="0" smtClean="0">
                <a:latin typeface="Arial" charset="0"/>
                <a:cs typeface="Times New Roman" charset="0"/>
              </a:rPr>
              <a:t>u  gözün optik sistem özelliğine dayalıdır.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tr-TR" sz="3400" dirty="0" smtClean="0">
              <a:cs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sz="3400" b="1" dirty="0" smtClean="0">
                <a:solidFill>
                  <a:schemeClr val="accent2"/>
                </a:solidFill>
              </a:rPr>
              <a:t>   -Çocuklar bir göz duruşunda en fazla 3 harfi net görebilir.</a:t>
            </a:r>
          </a:p>
          <a:p>
            <a:endParaRPr lang="tr-TR" sz="3400" dirty="0"/>
          </a:p>
        </p:txBody>
      </p:sp>
    </p:spTree>
  </p:cSld>
  <p:clrMapOvr>
    <a:masterClrMapping/>
  </p:clrMapOvr>
  <p:transition spd="med"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Okuma Hızı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tr-TR" sz="2800" dirty="0" smtClean="0"/>
              <a:t>     -Okuma hızı gözün kelime tanıma süresine bağlıdır.</a:t>
            </a:r>
            <a:br>
              <a:rPr lang="tr-TR" sz="2800" dirty="0" smtClean="0"/>
            </a:br>
            <a:r>
              <a:rPr lang="tr-TR" sz="2800" dirty="0" smtClean="0">
                <a:solidFill>
                  <a:srgbClr val="FF3300"/>
                </a:solidFill>
              </a:rPr>
              <a:t>Göz  her </a:t>
            </a:r>
            <a:r>
              <a:rPr lang="tr-TR" sz="2800" dirty="0" err="1" smtClean="0">
                <a:solidFill>
                  <a:srgbClr val="FF3300"/>
                </a:solidFill>
              </a:rPr>
              <a:t>duruşda</a:t>
            </a:r>
            <a:r>
              <a:rPr lang="tr-TR" sz="2800" dirty="0" smtClean="0">
                <a:solidFill>
                  <a:srgbClr val="FF3300"/>
                </a:solidFill>
              </a:rPr>
              <a:t>;</a:t>
            </a: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   </a:t>
            </a:r>
            <a:r>
              <a:rPr lang="tr-TR" sz="2800" b="1" dirty="0" smtClean="0"/>
              <a:t>*</a:t>
            </a:r>
            <a:r>
              <a:rPr lang="tr-TR" sz="2800" dirty="0" smtClean="0"/>
              <a:t>Kelimenin harfleri ve yazılış biçimine ilişkin  bilgileri toplar, görüntüleri </a:t>
            </a:r>
            <a:r>
              <a:rPr lang="tr-TR" sz="2800" dirty="0" err="1" smtClean="0"/>
              <a:t>kayder</a:t>
            </a:r>
            <a:r>
              <a:rPr lang="tr-TR" sz="2800" dirty="0" smtClean="0"/>
              <a:t> ve beyne iletir.</a:t>
            </a:r>
          </a:p>
          <a:p>
            <a:pPr>
              <a:buNone/>
            </a:pP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   </a:t>
            </a:r>
            <a:r>
              <a:rPr lang="tr-TR" sz="2800" b="1" dirty="0" smtClean="0"/>
              <a:t>*</a:t>
            </a:r>
            <a:r>
              <a:rPr lang="tr-TR" sz="2800" dirty="0" smtClean="0"/>
              <a:t>  Beyin,bu bilgilere göre kelimeyi Zihinsel Sözlükten bulur  ve kelimenin anlamını belirler.</a:t>
            </a:r>
            <a:br>
              <a:rPr lang="tr-TR" sz="2800" dirty="0" smtClean="0"/>
            </a:br>
            <a:endParaRPr lang="tr-TR" sz="2800" dirty="0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Eğitimin Geleceği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tr-TR" dirty="0" smtClean="0"/>
              <a:t>Geleceğin cahilleri okuma yazma bilmeyenler değil, öğrenmeyi öğrenemeyenler olacaktır.</a:t>
            </a:r>
          </a:p>
          <a:p>
            <a:pPr algn="just">
              <a:buNone/>
            </a:pPr>
            <a:r>
              <a:rPr lang="tr-TR" sz="3600" dirty="0" smtClean="0"/>
              <a:t>Geleceğin insanı;</a:t>
            </a:r>
          </a:p>
          <a:p>
            <a:pPr>
              <a:buFont typeface="Wingdings" pitchFamily="2" charset="2"/>
              <a:buChar char="Ø"/>
            </a:pPr>
            <a:r>
              <a:rPr lang="tr-TR" sz="4000" b="1" dirty="0" smtClean="0">
                <a:solidFill>
                  <a:schemeClr val="accent2"/>
                </a:solidFill>
              </a:rPr>
              <a:t>Öğrenen öğrenci, </a:t>
            </a:r>
          </a:p>
          <a:p>
            <a:pPr>
              <a:buFont typeface="Wingdings" pitchFamily="2" charset="2"/>
              <a:buChar char="Ø"/>
            </a:pPr>
            <a:r>
              <a:rPr lang="tr-TR" sz="4000" b="1" dirty="0" smtClean="0">
                <a:solidFill>
                  <a:schemeClr val="accent2"/>
                </a:solidFill>
              </a:rPr>
              <a:t>Öğrenen öğretmen, </a:t>
            </a:r>
          </a:p>
          <a:p>
            <a:pPr>
              <a:buFont typeface="Wingdings" pitchFamily="2" charset="2"/>
              <a:buChar char="Ø"/>
            </a:pPr>
            <a:r>
              <a:rPr lang="tr-TR" sz="4000" b="1" dirty="0" smtClean="0">
                <a:solidFill>
                  <a:schemeClr val="accent2"/>
                </a:solidFill>
              </a:rPr>
              <a:t>Öğrenen birey,</a:t>
            </a:r>
            <a:endParaRPr lang="tr-TR" sz="4000" b="1" dirty="0" smtClean="0"/>
          </a:p>
          <a:p>
            <a:pPr>
              <a:buNone/>
            </a:pPr>
            <a:r>
              <a:rPr lang="tr-TR" sz="3600" dirty="0" smtClean="0"/>
              <a:t>olmak zorundadır.</a:t>
            </a:r>
          </a:p>
          <a:p>
            <a:pPr>
              <a:buFont typeface="Wingdings" pitchFamily="2" charset="2"/>
              <a:buChar char="Ø"/>
            </a:pPr>
            <a:r>
              <a:rPr lang="tr-TR" sz="3600" b="1" dirty="0" smtClean="0">
                <a:solidFill>
                  <a:schemeClr val="tx2"/>
                </a:solidFill>
              </a:rPr>
              <a:t>Bu süreçte okuma ve anlama çok önemlidir.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Okuma Hızı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  </a:t>
            </a:r>
            <a:r>
              <a:rPr lang="tr-TR" dirty="0" smtClean="0">
                <a:solidFill>
                  <a:schemeClr val="accent2"/>
                </a:solidFill>
              </a:rPr>
              <a:t>İyi okuyucunun bir</a:t>
            </a:r>
            <a:r>
              <a:rPr lang="tr-TR" dirty="0" smtClean="0">
                <a:solidFill>
                  <a:schemeClr val="accent2"/>
                </a:solidFill>
                <a:cs typeface="Times New Roman" charset="0"/>
              </a:rPr>
              <a:t> kelime</a:t>
            </a:r>
            <a:r>
              <a:rPr lang="tr-TR" dirty="0" smtClean="0">
                <a:solidFill>
                  <a:schemeClr val="accent2"/>
                </a:solidFill>
              </a:rPr>
              <a:t>yi tanıması 10 salise, seslendirmesi ise  40 salise sürer.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chemeClr val="tx2"/>
                </a:solidFill>
              </a:rPr>
              <a:t> Kelime tanıma süresi, ilk okuma-yazma sürecinin başında uzun olur.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chemeClr val="tx2"/>
                </a:solidFill>
              </a:rPr>
              <a:t> Öğrencinin sürekli okuması ve  kelimeleri görmesi   kelime tanıma süresini kısaltır.Böylece  göz duruş süresi kısalır ve okuma hızlanır.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chemeClr val="tx2"/>
                </a:solidFill>
              </a:rPr>
              <a:t> Okuma hızı sürekli okuyarak geliştirilir.</a:t>
            </a:r>
            <a:endParaRPr lang="tr-T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Anlama Becerileri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tr-TR" dirty="0" smtClean="0"/>
              <a:t>     Dört teknik anlama becerilerine önemli katkı sağlar. Bunlar :</a:t>
            </a:r>
          </a:p>
          <a:p>
            <a:pPr>
              <a:buNone/>
              <a:defRPr/>
            </a:pPr>
            <a:endParaRPr lang="tr-TR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tr-TR" b="1" dirty="0" smtClean="0"/>
              <a:t>Tahmin etme,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tr-TR" dirty="0" smtClean="0"/>
              <a:t>Anlamı açıklama,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tr-TR" b="1" dirty="0" smtClean="0"/>
              <a:t>Sorgulama</a:t>
            </a:r>
            <a:r>
              <a:rPr lang="tr-TR" dirty="0" smtClean="0"/>
              <a:t> ve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tr-TR" dirty="0" smtClean="0"/>
              <a:t>Özetleme teknikleridir. 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Bu teknikler </a:t>
            </a:r>
            <a:r>
              <a:rPr lang="tr-TR" sz="26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Türkçe Öğretim Programında 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ayrıntılı  olarak verilmiştir.  </a:t>
            </a:r>
            <a:endParaRPr lang="tr-TR" sz="2600" dirty="0"/>
          </a:p>
        </p:txBody>
      </p:sp>
    </p:spTree>
  </p:cSld>
  <p:clrMapOvr>
    <a:masterClrMapping/>
  </p:clrMapOvr>
  <p:transition spd="med"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Görsel Anlama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Bir resim bin kelimeye bedeldir.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Şekil, sembol ve işaretleri anlama,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Resim, fotoğraf, karikatür, renk vb. anlama,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Doğa ve sosyal olayları anlama, sorgulama,değerlendirme,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Grafik, tablo, harita, kroki vb. anlama, sorgulama,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TV, reklam, beden dili vb. anlama, sorgulama,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Görselleri inceleme, sorgulama, değerlendirme,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Görselleştirme, metinle ilişkilendirme, eşleştirme,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Zihinde canlandırma,resimleme,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Duygu ve düşüncelerini görselleştirme vb.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Ses Bilinci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tr-TR" dirty="0" smtClean="0"/>
              <a:t>K</a:t>
            </a:r>
            <a:r>
              <a:rPr lang="tr-TR" dirty="0" smtClean="0">
                <a:cs typeface="Times New Roman" charset="0"/>
              </a:rPr>
              <a:t>elimeleri</a:t>
            </a:r>
            <a:r>
              <a:rPr lang="tr-TR" dirty="0" smtClean="0"/>
              <a:t>n</a:t>
            </a:r>
            <a:r>
              <a:rPr lang="tr-TR" dirty="0" smtClean="0">
                <a:cs typeface="Times New Roman" charset="0"/>
              </a:rPr>
              <a:t> seslerini tan</a:t>
            </a:r>
            <a:r>
              <a:rPr lang="tr-TR" dirty="0" smtClean="0"/>
              <a:t>ı</a:t>
            </a:r>
            <a:r>
              <a:rPr lang="tr-TR" dirty="0" smtClean="0">
                <a:cs typeface="Times New Roman" charset="0"/>
              </a:rPr>
              <a:t>ma </a:t>
            </a:r>
            <a:r>
              <a:rPr lang="tr-TR" dirty="0" smtClean="0"/>
              <a:t>ve ayırt etme </a:t>
            </a:r>
            <a:r>
              <a:rPr lang="tr-TR" dirty="0" smtClean="0">
                <a:cs typeface="Times New Roman" charset="0"/>
              </a:rPr>
              <a:t>becerisi</a:t>
            </a:r>
            <a:r>
              <a:rPr lang="tr-TR" dirty="0" smtClean="0"/>
              <a:t>dir.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  </a:t>
            </a:r>
            <a:r>
              <a:rPr lang="tr-TR" dirty="0" smtClean="0">
                <a:cs typeface="Times New Roman" charset="0"/>
              </a:rPr>
              <a:t>Bu beceri  yeni heceler</a:t>
            </a:r>
            <a:r>
              <a:rPr lang="tr-TR" dirty="0" smtClean="0"/>
              <a:t>,</a:t>
            </a:r>
            <a:r>
              <a:rPr lang="tr-TR" dirty="0" smtClean="0">
                <a:cs typeface="Times New Roman" charset="0"/>
              </a:rPr>
              <a:t> kelimeler yapma</a:t>
            </a:r>
            <a:r>
              <a:rPr lang="tr-TR" dirty="0" smtClean="0"/>
              <a:t>;</a:t>
            </a:r>
            <a:r>
              <a:rPr lang="tr-TR" dirty="0" smtClean="0">
                <a:cs typeface="Times New Roman" charset="0"/>
              </a:rPr>
              <a:t> heceleri</a:t>
            </a:r>
            <a:r>
              <a:rPr lang="tr-TR" dirty="0" smtClean="0"/>
              <a:t>n,</a:t>
            </a:r>
            <a:r>
              <a:rPr lang="tr-TR" dirty="0" smtClean="0">
                <a:cs typeface="Times New Roman" charset="0"/>
              </a:rPr>
              <a:t> kelimeleri</a:t>
            </a:r>
            <a:r>
              <a:rPr lang="tr-TR" dirty="0" smtClean="0"/>
              <a:t>n</a:t>
            </a:r>
            <a:r>
              <a:rPr lang="tr-TR" dirty="0" smtClean="0">
                <a:cs typeface="Times New Roman" charset="0"/>
              </a:rPr>
              <a:t> sesler</a:t>
            </a:r>
            <a:r>
              <a:rPr lang="tr-TR" dirty="0" smtClean="0"/>
              <a:t>ini</a:t>
            </a:r>
            <a:r>
              <a:rPr lang="tr-TR" dirty="0" smtClean="0">
                <a:cs typeface="Times New Roman" charset="0"/>
              </a:rPr>
              <a:t> </a:t>
            </a:r>
            <a:r>
              <a:rPr lang="tr-TR" dirty="0" smtClean="0"/>
              <a:t>tanıma ve </a:t>
            </a:r>
            <a:r>
              <a:rPr lang="tr-TR" dirty="0" smtClean="0">
                <a:cs typeface="Times New Roman" charset="0"/>
              </a:rPr>
              <a:t>ay</a:t>
            </a:r>
            <a:r>
              <a:rPr lang="tr-TR" dirty="0" smtClean="0"/>
              <a:t>ı</a:t>
            </a:r>
            <a:r>
              <a:rPr lang="tr-TR" dirty="0" smtClean="0">
                <a:cs typeface="Times New Roman" charset="0"/>
              </a:rPr>
              <a:t>r</a:t>
            </a:r>
            <a:r>
              <a:rPr lang="tr-TR" dirty="0" smtClean="0"/>
              <a:t>t etme</a:t>
            </a:r>
            <a:r>
              <a:rPr lang="tr-TR" dirty="0" smtClean="0">
                <a:cs typeface="Times New Roman" charset="0"/>
              </a:rPr>
              <a:t>, vb becerileri içermektedir.</a:t>
            </a:r>
            <a:r>
              <a:rPr lang="tr-TR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Ses </a:t>
            </a:r>
            <a:r>
              <a:rPr lang="tr-TR" dirty="0" smtClean="0">
                <a:cs typeface="Times New Roman" charset="0"/>
              </a:rPr>
              <a:t>bilin</a:t>
            </a:r>
            <a:r>
              <a:rPr lang="tr-TR" dirty="0" smtClean="0"/>
              <a:t>ci,</a:t>
            </a:r>
            <a:r>
              <a:rPr lang="tr-TR" dirty="0" smtClean="0">
                <a:cs typeface="Times New Roman" charset="0"/>
              </a:rPr>
              <a:t> okuman</a:t>
            </a:r>
            <a:r>
              <a:rPr lang="tr-TR" dirty="0" smtClean="0"/>
              <a:t>ı</a:t>
            </a:r>
            <a:r>
              <a:rPr lang="tr-TR" dirty="0" smtClean="0">
                <a:cs typeface="Times New Roman" charset="0"/>
              </a:rPr>
              <a:t>n ve yazman</a:t>
            </a:r>
            <a:r>
              <a:rPr lang="tr-TR" dirty="0" smtClean="0"/>
              <a:t>ı</a:t>
            </a:r>
            <a:r>
              <a:rPr lang="tr-TR" dirty="0" smtClean="0">
                <a:cs typeface="Times New Roman" charset="0"/>
              </a:rPr>
              <a:t>n  temelinin olu</a:t>
            </a:r>
            <a:r>
              <a:rPr lang="tr-TR" dirty="0" smtClean="0"/>
              <a:t>ş</a:t>
            </a:r>
            <a:r>
              <a:rPr lang="tr-TR" dirty="0" smtClean="0">
                <a:cs typeface="Times New Roman" charset="0"/>
              </a:rPr>
              <a:t>turur.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>
                <a:solidFill>
                  <a:schemeClr val="tx2"/>
                </a:solidFill>
              </a:rPr>
              <a:t>Ö</a:t>
            </a:r>
            <a:r>
              <a:rPr lang="tr-TR" b="1" dirty="0" smtClean="0">
                <a:solidFill>
                  <a:schemeClr val="tx2"/>
                </a:solidFill>
                <a:cs typeface="Times New Roman" charset="0"/>
              </a:rPr>
              <a:t>ğrencinin  vurgu,tonlama ve telaffuzuna katkı sa</a:t>
            </a:r>
            <a:r>
              <a:rPr lang="tr-TR" b="1" dirty="0" smtClean="0">
                <a:solidFill>
                  <a:schemeClr val="tx2"/>
                </a:solidFill>
              </a:rPr>
              <a:t>ğ</a:t>
            </a:r>
            <a:r>
              <a:rPr lang="tr-TR" b="1" dirty="0" smtClean="0">
                <a:solidFill>
                  <a:schemeClr val="tx2"/>
                </a:solidFill>
                <a:cs typeface="Times New Roman" charset="0"/>
              </a:rPr>
              <a:t>lar, dinlediklerini yazıya doğru olarak aktarmasını</a:t>
            </a:r>
            <a:r>
              <a:rPr lang="tr-TR" dirty="0" smtClean="0">
                <a:solidFill>
                  <a:schemeClr val="tx2"/>
                </a:solidFill>
                <a:cs typeface="Times New Roman" charset="0"/>
              </a:rPr>
              <a:t> </a:t>
            </a:r>
            <a:r>
              <a:rPr lang="tr-TR" dirty="0" smtClean="0">
                <a:solidFill>
                  <a:schemeClr val="tx2"/>
                </a:solidFill>
              </a:rPr>
              <a:t>getirir.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chemeClr val="tx2"/>
                </a:solidFill>
              </a:rPr>
              <a:t>  Ses bilincinin erken gelişmesi okuma-yazma öğretim sürecini kolaylaştırmaktadır.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Ses Bilinci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tr-TR" b="1" dirty="0" smtClean="0">
                <a:solidFill>
                  <a:srgbClr val="FF3300"/>
                </a:solidFill>
              </a:rPr>
              <a:t>Günümüz araştırmalarına göre</a:t>
            </a:r>
            <a:r>
              <a:rPr lang="tr-TR" b="1" dirty="0" smtClean="0">
                <a:latin typeface="Times New Roman" charset="0"/>
              </a:rPr>
              <a:t> 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dirty="0" smtClean="0"/>
              <a:t>-</a:t>
            </a:r>
            <a:r>
              <a:rPr lang="fr-FR" dirty="0" err="1" smtClean="0">
                <a:cs typeface="Times New Roman" charset="0"/>
              </a:rPr>
              <a:t>Basit</a:t>
            </a:r>
            <a:r>
              <a:rPr lang="fr-FR" dirty="0" smtClean="0">
                <a:cs typeface="Times New Roman" charset="0"/>
              </a:rPr>
              <a:t> </a:t>
            </a:r>
            <a:r>
              <a:rPr lang="fr-FR" dirty="0" err="1" smtClean="0">
                <a:cs typeface="Times New Roman" charset="0"/>
              </a:rPr>
              <a:t>seslileri</a:t>
            </a:r>
            <a:r>
              <a:rPr lang="fr-FR" dirty="0" smtClean="0">
                <a:cs typeface="Times New Roman" charset="0"/>
              </a:rPr>
              <a:t> (</a:t>
            </a:r>
            <a:r>
              <a:rPr lang="fr-FR" dirty="0" err="1" smtClean="0">
                <a:cs typeface="Times New Roman" charset="0"/>
              </a:rPr>
              <a:t>a,e,i,o,u</a:t>
            </a:r>
            <a:r>
              <a:rPr lang="fr-FR" dirty="0" smtClean="0">
                <a:cs typeface="Times New Roman" charset="0"/>
              </a:rPr>
              <a:t>)  </a:t>
            </a:r>
            <a:r>
              <a:rPr lang="fr-FR" dirty="0" err="1" smtClean="0">
                <a:cs typeface="Times New Roman" charset="0"/>
              </a:rPr>
              <a:t>önce</a:t>
            </a:r>
            <a:r>
              <a:rPr lang="tr-TR" dirty="0" smtClean="0"/>
              <a:t> öğretmek,</a:t>
            </a:r>
            <a:endParaRPr lang="tr-TR" b="1" u="sng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tr-TR" dirty="0" smtClean="0"/>
              <a:t>-S</a:t>
            </a:r>
            <a:r>
              <a:rPr lang="fr-FR" dirty="0" err="1" smtClean="0">
                <a:cs typeface="Times New Roman" charset="0"/>
              </a:rPr>
              <a:t>esli</a:t>
            </a:r>
            <a:r>
              <a:rPr lang="tr-TR" dirty="0" smtClean="0"/>
              <a:t> harfleri</a:t>
            </a:r>
            <a:r>
              <a:rPr lang="fr-FR" dirty="0" smtClean="0">
                <a:cs typeface="Times New Roman" charset="0"/>
              </a:rPr>
              <a:t> </a:t>
            </a:r>
            <a:r>
              <a:rPr lang="tr-TR" dirty="0" smtClean="0"/>
              <a:t>önce öğretmek,</a:t>
            </a:r>
            <a:r>
              <a:rPr lang="fr-FR" dirty="0" smtClean="0">
                <a:cs typeface="Times New Roman" charset="0"/>
              </a:rPr>
              <a:t> </a:t>
            </a:r>
            <a:r>
              <a:rPr lang="fr-FR" dirty="0" err="1" smtClean="0">
                <a:cs typeface="Times New Roman" charset="0"/>
              </a:rPr>
              <a:t>sessiz</a:t>
            </a:r>
            <a:r>
              <a:rPr lang="tr-TR" dirty="0" err="1" smtClean="0"/>
              <a:t>lere</a:t>
            </a:r>
            <a:r>
              <a:rPr lang="tr-TR" dirty="0" smtClean="0"/>
              <a:t> göre,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dirty="0" smtClean="0"/>
              <a:t>-Sessizleri, kelime sonunda,ortasında ve başında hissettirmek</a:t>
            </a:r>
            <a:r>
              <a:rPr lang="tr-TR" b="1" dirty="0" smtClean="0"/>
              <a:t>,</a:t>
            </a:r>
            <a:r>
              <a:rPr lang="fr-FR" dirty="0" smtClean="0">
                <a:cs typeface="Times New Roman" charset="0"/>
              </a:rPr>
              <a:t> </a:t>
            </a:r>
            <a:endParaRPr lang="fr-BE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FR" dirty="0" smtClean="0">
                <a:cs typeface="Times New Roman" charset="0"/>
              </a:rPr>
              <a:t>- </a:t>
            </a:r>
            <a:r>
              <a:rPr lang="fr-FR" dirty="0" err="1" smtClean="0">
                <a:cs typeface="Times New Roman" charset="0"/>
              </a:rPr>
              <a:t>Sürekli</a:t>
            </a:r>
            <a:r>
              <a:rPr lang="fr-FR" dirty="0" smtClean="0">
                <a:cs typeface="Times New Roman" charset="0"/>
              </a:rPr>
              <a:t> </a:t>
            </a:r>
            <a:r>
              <a:rPr lang="fr-FR" dirty="0" err="1" smtClean="0">
                <a:cs typeface="Times New Roman" charset="0"/>
              </a:rPr>
              <a:t>sessizleri</a:t>
            </a:r>
            <a:r>
              <a:rPr lang="tr-TR" dirty="0" smtClean="0"/>
              <a:t>,</a:t>
            </a:r>
            <a:r>
              <a:rPr lang="fr-FR" dirty="0" smtClean="0">
                <a:cs typeface="Times New Roman" charset="0"/>
              </a:rPr>
              <a:t> </a:t>
            </a:r>
            <a:r>
              <a:rPr lang="fr-FR" dirty="0" err="1" smtClean="0">
                <a:cs typeface="Times New Roman" charset="0"/>
              </a:rPr>
              <a:t>süreksiz</a:t>
            </a:r>
            <a:r>
              <a:rPr lang="fr-FR" dirty="0" smtClean="0">
                <a:cs typeface="Times New Roman" charset="0"/>
              </a:rPr>
              <a:t> </a:t>
            </a:r>
            <a:r>
              <a:rPr lang="fr-FR" dirty="0" err="1" smtClean="0">
                <a:cs typeface="Times New Roman" charset="0"/>
              </a:rPr>
              <a:t>sessizlere</a:t>
            </a:r>
            <a:r>
              <a:rPr lang="fr-FR" dirty="0" smtClean="0">
                <a:cs typeface="Times New Roman" charset="0"/>
              </a:rPr>
              <a:t> </a:t>
            </a:r>
            <a:r>
              <a:rPr lang="fr-FR" dirty="0" err="1" smtClean="0">
                <a:cs typeface="Times New Roman" charset="0"/>
              </a:rPr>
              <a:t>göre</a:t>
            </a:r>
            <a:r>
              <a:rPr lang="tr-TR" dirty="0" smtClean="0"/>
              <a:t> önce öğretmek,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dirty="0" smtClean="0"/>
              <a:t>-</a:t>
            </a:r>
            <a:r>
              <a:rPr lang="fr-FR" dirty="0" err="1" smtClean="0">
                <a:cs typeface="Times New Roman" charset="0"/>
              </a:rPr>
              <a:t>Bir</a:t>
            </a:r>
            <a:r>
              <a:rPr lang="fr-FR" dirty="0" smtClean="0">
                <a:cs typeface="Times New Roman" charset="0"/>
              </a:rPr>
              <a:t> </a:t>
            </a:r>
            <a:r>
              <a:rPr lang="fr-FR" dirty="0" err="1" smtClean="0">
                <a:cs typeface="Times New Roman" charset="0"/>
              </a:rPr>
              <a:t>sessiz</a:t>
            </a:r>
            <a:r>
              <a:rPr lang="tr-TR" dirty="0" smtClean="0"/>
              <a:t> harfi önce tek, sonra </a:t>
            </a:r>
            <a:r>
              <a:rPr lang="fr-FR" dirty="0" err="1" smtClean="0">
                <a:cs typeface="Times New Roman" charset="0"/>
              </a:rPr>
              <a:t>kelime</a:t>
            </a:r>
            <a:r>
              <a:rPr lang="fr-FR" dirty="0" smtClean="0">
                <a:cs typeface="Times New Roman" charset="0"/>
              </a:rPr>
              <a:t> </a:t>
            </a:r>
            <a:r>
              <a:rPr lang="tr-TR" dirty="0" smtClean="0"/>
              <a:t>sonunda</a:t>
            </a:r>
            <a:r>
              <a:rPr lang="fr-FR" dirty="0" smtClean="0">
                <a:cs typeface="Times New Roman" charset="0"/>
              </a:rPr>
              <a:t> </a:t>
            </a:r>
            <a:r>
              <a:rPr lang="tr-TR" dirty="0" smtClean="0"/>
              <a:t>ve </a:t>
            </a:r>
            <a:r>
              <a:rPr lang="fr-FR" dirty="0" smtClean="0">
                <a:cs typeface="Times New Roman" charset="0"/>
              </a:rPr>
              <a:t> </a:t>
            </a:r>
            <a:r>
              <a:rPr lang="fr-FR" dirty="0" err="1" smtClean="0">
                <a:cs typeface="Times New Roman" charset="0"/>
              </a:rPr>
              <a:t>ortasında</a:t>
            </a:r>
            <a:r>
              <a:rPr lang="fr-FR" dirty="0" smtClean="0">
                <a:cs typeface="Times New Roman" charset="0"/>
              </a:rPr>
              <a:t> </a:t>
            </a:r>
            <a:r>
              <a:rPr lang="tr-TR" dirty="0" smtClean="0"/>
              <a:t>yazılı olarak öğretmek,</a:t>
            </a:r>
            <a:r>
              <a:rPr lang="fr-FR" dirty="0" smtClean="0">
                <a:cs typeface="Times New Roman" charset="0"/>
              </a:rPr>
              <a:t> </a:t>
            </a:r>
            <a:endParaRPr lang="tr-TR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FR" dirty="0" smtClean="0">
                <a:cs typeface="Times New Roman" charset="0"/>
              </a:rPr>
              <a:t> </a:t>
            </a:r>
            <a:r>
              <a:rPr lang="fr-FR" dirty="0" err="1" smtClean="0">
                <a:solidFill>
                  <a:schemeClr val="tx2"/>
                </a:solidFill>
                <a:cs typeface="Times New Roman" charset="0"/>
              </a:rPr>
              <a:t>daha</a:t>
            </a:r>
            <a:r>
              <a:rPr lang="fr-FR" dirty="0" smtClean="0">
                <a:solidFill>
                  <a:schemeClr val="tx2"/>
                </a:solidFill>
                <a:cs typeface="Times New Roman" charset="0"/>
              </a:rPr>
              <a:t> </a:t>
            </a:r>
            <a:r>
              <a:rPr lang="fr-FR" dirty="0" err="1" smtClean="0">
                <a:solidFill>
                  <a:schemeClr val="tx2"/>
                </a:solidFill>
                <a:cs typeface="Times New Roman" charset="0"/>
              </a:rPr>
              <a:t>kolaydır</a:t>
            </a:r>
            <a:r>
              <a:rPr lang="fr-FR" dirty="0" smtClean="0">
                <a:solidFill>
                  <a:schemeClr val="tx2"/>
                </a:solidFill>
                <a:cs typeface="Times New Roman" charset="0"/>
              </a:rPr>
              <a:t>. </a:t>
            </a:r>
            <a:endParaRPr lang="tr-TR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Ses Bilinci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tr-TR" dirty="0" smtClean="0"/>
              <a:t> </a:t>
            </a:r>
            <a:r>
              <a:rPr lang="tr-TR" dirty="0" smtClean="0">
                <a:solidFill>
                  <a:schemeClr val="tx2"/>
                </a:solidFill>
              </a:rPr>
              <a:t> </a:t>
            </a:r>
            <a:r>
              <a:rPr lang="tr-TR" dirty="0" smtClean="0"/>
              <a:t>Türkçenin ses yapısı, seslerin kullanım sıklığı,Latin harflerinin öğretilme kolaylığı ve ses bilinci araştırmalara dayalı olarak,Ses grupları yapılmıştır.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3600" b="1" dirty="0" smtClean="0">
                <a:solidFill>
                  <a:schemeClr val="tx2"/>
                </a:solidFill>
              </a:rPr>
              <a:t>1.Grup: e,l,a,t,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3600" b="1" dirty="0" smtClean="0">
                <a:solidFill>
                  <a:schemeClr val="tx2"/>
                </a:solidFill>
              </a:rPr>
              <a:t> 2.Grup: i,n,o,r,m,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3600" b="1" dirty="0" smtClean="0">
                <a:solidFill>
                  <a:schemeClr val="tx2"/>
                </a:solidFill>
              </a:rPr>
              <a:t>3.Grup: u,k,ı,y,s,d,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3600" b="1" dirty="0" smtClean="0">
                <a:solidFill>
                  <a:schemeClr val="tx2"/>
                </a:solidFill>
              </a:rPr>
              <a:t>4.Grup: </a:t>
            </a:r>
            <a:r>
              <a:rPr lang="tr-TR" sz="3600" b="1" dirty="0" smtClean="0">
                <a:solidFill>
                  <a:schemeClr val="tx2"/>
                </a:solidFill>
                <a:cs typeface="Times New Roman" charset="0"/>
              </a:rPr>
              <a:t>ö, b, ü,</a:t>
            </a:r>
            <a:r>
              <a:rPr lang="tr-TR" sz="3600" b="1" dirty="0" smtClean="0">
                <a:solidFill>
                  <a:schemeClr val="tx2"/>
                </a:solidFill>
              </a:rPr>
              <a:t>ş</a:t>
            </a:r>
            <a:r>
              <a:rPr lang="tr-TR" sz="3600" b="1" dirty="0" smtClean="0">
                <a:solidFill>
                  <a:schemeClr val="tx2"/>
                </a:solidFill>
                <a:cs typeface="Times New Roman" charset="0"/>
              </a:rPr>
              <a:t>, z, ç</a:t>
            </a:r>
            <a:r>
              <a:rPr lang="tr-TR" sz="3600" b="1" dirty="0" smtClean="0">
                <a:solidFill>
                  <a:schemeClr val="tx2"/>
                </a:solidFill>
              </a:rPr>
              <a:t>,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3600" b="1" dirty="0" smtClean="0">
                <a:solidFill>
                  <a:schemeClr val="tx2"/>
                </a:solidFill>
              </a:rPr>
              <a:t>5.Grup:  </a:t>
            </a:r>
            <a:r>
              <a:rPr lang="tr-TR" sz="3600" b="1" dirty="0" smtClean="0">
                <a:solidFill>
                  <a:schemeClr val="tx2"/>
                </a:solidFill>
                <a:cs typeface="Times New Roman" charset="0"/>
              </a:rPr>
              <a:t>g, c, p, h</a:t>
            </a:r>
            <a:r>
              <a:rPr lang="tr-TR" sz="3600" b="1" dirty="0" smtClean="0">
                <a:solidFill>
                  <a:schemeClr val="tx2"/>
                </a:solidFill>
              </a:rPr>
              <a:t>,    </a:t>
            </a:r>
          </a:p>
          <a:p>
            <a:endParaRPr lang="tr-T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Ses Temelli Cümle Yöntemi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tr-TR" b="1" dirty="0" smtClean="0">
                <a:solidFill>
                  <a:schemeClr val="accent2"/>
                </a:solidFill>
              </a:rPr>
              <a:t>Öğretim Süreci:  e,l,el,ele,el ele,El ele.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solidFill>
                  <a:schemeClr val="tx2"/>
                </a:solidFill>
              </a:rPr>
              <a:t>Sesler  önce sonda,başta ve ortada tanıtılmalıdır.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/>
              <a:t> Ağırlıklı olarak anlamlı ve işlek heceler kullanılmalıdır.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/>
              <a:t>Açık heceler iyi öğretilmelidir.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/>
              <a:t>Açık hece  l+e = </a:t>
            </a:r>
            <a:r>
              <a:rPr lang="tr-TR" b="1" dirty="0" err="1" smtClean="0"/>
              <a:t>le</a:t>
            </a:r>
            <a:r>
              <a:rPr lang="tr-TR" b="1" dirty="0" smtClean="0"/>
              <a:t>  şeklinde öğretilmemelidir.</a:t>
            </a:r>
          </a:p>
          <a:p>
            <a:pPr>
              <a:buFontTx/>
              <a:buNone/>
            </a:pPr>
            <a:r>
              <a:rPr lang="tr-TR" b="1" dirty="0" smtClean="0">
                <a:cs typeface="Times New Roman" charset="0"/>
              </a:rPr>
              <a:t>* </a:t>
            </a:r>
            <a:r>
              <a:rPr lang="tr-TR" dirty="0" smtClean="0">
                <a:cs typeface="Times New Roman" charset="0"/>
              </a:rPr>
              <a:t>İlk okuma-yazma öğretimi çok sayıda kelime ve cümle</a:t>
            </a:r>
            <a:r>
              <a:rPr lang="tr-TR" dirty="0" smtClean="0"/>
              <a:t>ler</a:t>
            </a:r>
            <a:r>
              <a:rPr lang="tr-TR" dirty="0" smtClean="0">
                <a:cs typeface="Times New Roman" charset="0"/>
              </a:rPr>
              <a:t>le gerçekleştirilme</a:t>
            </a:r>
            <a:r>
              <a:rPr lang="tr-TR" dirty="0" smtClean="0"/>
              <a:t>li</a:t>
            </a:r>
            <a:r>
              <a:rPr lang="tr-TR" dirty="0" smtClean="0">
                <a:cs typeface="Times New Roman" charset="0"/>
              </a:rPr>
              <a:t>.</a:t>
            </a:r>
            <a:r>
              <a:rPr lang="tr-TR" dirty="0" smtClean="0"/>
              <a:t>(2500 kelime)</a:t>
            </a:r>
            <a:endParaRPr lang="tr-TR" dirty="0" smtClean="0">
              <a:cs typeface="Times New Roman" charset="0"/>
            </a:endParaRPr>
          </a:p>
          <a:p>
            <a:pPr>
              <a:buFontTx/>
              <a:buNone/>
            </a:pPr>
            <a:r>
              <a:rPr lang="tr-TR" dirty="0" smtClean="0">
                <a:cs typeface="Times New Roman" charset="0"/>
              </a:rPr>
              <a:t>  </a:t>
            </a:r>
            <a:r>
              <a:rPr lang="tr-TR" dirty="0" smtClean="0"/>
              <a:t> </a:t>
            </a:r>
            <a:r>
              <a:rPr lang="tr-TR" dirty="0" smtClean="0">
                <a:cs typeface="Times New Roman" charset="0"/>
              </a:rPr>
              <a:t>*</a:t>
            </a:r>
            <a:r>
              <a:rPr lang="tr-TR" dirty="0" smtClean="0"/>
              <a:t> </a:t>
            </a:r>
            <a:r>
              <a:rPr lang="tr-TR" dirty="0" smtClean="0">
                <a:solidFill>
                  <a:schemeClr val="hlink"/>
                </a:solidFill>
              </a:rPr>
              <a:t>Öğrenciler yeni kelime ve cümleler oluşturmaya özendirilmeli, ö</a:t>
            </a:r>
            <a:r>
              <a:rPr lang="tr-TR" dirty="0" smtClean="0">
                <a:solidFill>
                  <a:schemeClr val="hlink"/>
                </a:solidFill>
                <a:cs typeface="Times New Roman" charset="0"/>
              </a:rPr>
              <a:t>ğrencinin yaratıcılığı</a:t>
            </a:r>
            <a:r>
              <a:rPr lang="tr-TR" dirty="0" smtClean="0">
                <a:solidFill>
                  <a:schemeClr val="hlink"/>
                </a:solidFill>
              </a:rPr>
              <a:t> geliştirilmelidir. </a:t>
            </a:r>
            <a:r>
              <a:rPr lang="tr-TR" dirty="0" smtClean="0">
                <a:cs typeface="Times New Roman" charset="0"/>
              </a:rPr>
              <a:t> </a:t>
            </a:r>
            <a:r>
              <a:rPr lang="tr-TR" dirty="0" smtClean="0">
                <a:latin typeface="Times New Roman" charset="0"/>
              </a:rPr>
              <a:t>   </a:t>
            </a:r>
          </a:p>
        </p:txBody>
      </p:sp>
    </p:spTree>
  </p:cSld>
  <p:clrMapOvr>
    <a:masterClrMapping/>
  </p:clrMapOvr>
  <p:transition spd="med"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Kâğıttan Ekrana</a:t>
            </a:r>
            <a:endParaRPr lang="tr-TR" b="1" dirty="0"/>
          </a:p>
        </p:txBody>
      </p:sp>
      <p:pic>
        <p:nvPicPr>
          <p:cNvPr id="4" name="3 İçerik Yer Tutucusu" descr="http://www.cnetfrance.fr/u/014/115/8116c6a34dcb88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105" y="1844824"/>
            <a:ext cx="806489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Kâğıt Kitap Öldü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75656" y="1700808"/>
            <a:ext cx="7474024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chemeClr val="tx2"/>
                </a:solidFill>
              </a:rPr>
              <a:t>Kâğıt kitabın ölüm tarihi  2010 olarak belirlendi.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Artık kâğıt kitap basımı azalıyor.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Kâğıt kitaptan okuma  azalıyor.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Yerini ekran okuma alıyor.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Öğrencilerde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700808"/>
            <a:ext cx="8229600" cy="4525963"/>
          </a:xfrm>
        </p:spPr>
        <p:txBody>
          <a:bodyPr/>
          <a:lstStyle/>
          <a:p>
            <a:r>
              <a:rPr lang="tr-TR" dirty="0" smtClean="0"/>
              <a:t> Eskiden  fişe bakmadan yazma vardı.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 Cep telefonuna bakmadan mesaj yazma var.</a:t>
            </a:r>
          </a:p>
          <a:p>
            <a:r>
              <a:rPr lang="tr-TR" dirty="0" smtClean="0"/>
              <a:t>Kalem yerine tuşlarla yazma hızla yayılıyor.</a:t>
            </a:r>
          </a:p>
          <a:p>
            <a:r>
              <a:rPr lang="tr-TR" dirty="0" smtClean="0">
                <a:solidFill>
                  <a:srgbClr val="C00000"/>
                </a:solidFill>
              </a:rPr>
              <a:t>Ekran okuma ve yazma öğretimi  </a:t>
            </a:r>
            <a:r>
              <a:rPr lang="tr-TR" dirty="0" smtClean="0"/>
              <a:t>derslerine ihtiyaç var.</a:t>
            </a: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125760"/>
            <a:ext cx="8229600" cy="1143000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chemeClr val="hlink"/>
                </a:solidFill>
              </a:rPr>
              <a:t>  </a:t>
            </a:r>
            <a:r>
              <a:rPr lang="tr-TR" sz="43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Eğitimdeki  Gelişmeler</a:t>
            </a:r>
            <a:r>
              <a:rPr lang="tr-TR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tr-TR" sz="43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798512" y="1628800"/>
            <a:ext cx="83820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Son yıllarda eğitim  alanında yoğun çalışmalar yapıldı.</a:t>
            </a:r>
          </a:p>
          <a:p>
            <a:pPr>
              <a:lnSpc>
                <a:spcPct val="90000"/>
              </a:lnSpc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Eğitim yaklaşım ve yöntemleri  gözden geçirildi.</a:t>
            </a:r>
          </a:p>
          <a:p>
            <a:pPr>
              <a:lnSpc>
                <a:spcPct val="90000"/>
              </a:lnSpc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Yeni araştırmalar  yapıldı.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OECD, “</a:t>
            </a:r>
            <a:r>
              <a:rPr lang="tr-TR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Eğitimciler, beynini değiştirmek istediği öğrencinin beynini tanımıyor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.” görüşüyle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  “</a:t>
            </a:r>
            <a:r>
              <a:rPr lang="tr-TR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Beyni Anlama ve Yeni Öğrenme Bilimine Doğru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  “</a:t>
            </a:r>
            <a:r>
              <a:rPr lang="tr-TR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Öğrenen Beyin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” projelerini  gerçekleştirdi.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Beyin araştırmalarının sonuçları eğitime aktarıldı.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tr-TR" sz="2800" dirty="0" smtClean="0">
              <a:solidFill>
                <a:schemeClr val="tx2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  <a:latin typeface="Arial" pitchFamily="34" charset="0"/>
              </a:rPr>
              <a:t>Gençlerde Okuma</a:t>
            </a:r>
            <a:endParaRPr lang="tr-TR" b="1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9660" y="1484784"/>
            <a:ext cx="4264340" cy="339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755576" y="1268760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dirty="0" smtClean="0"/>
              <a:t>      Gençlerde;</a:t>
            </a:r>
          </a:p>
          <a:p>
            <a:pPr>
              <a:buFontTx/>
              <a:buNone/>
            </a:pPr>
            <a:r>
              <a:rPr lang="tr-TR" dirty="0" smtClean="0"/>
              <a:t>  -Kitap okuma giderek </a:t>
            </a:r>
          </a:p>
          <a:p>
            <a:pPr>
              <a:buFontTx/>
              <a:buNone/>
            </a:pPr>
            <a:r>
              <a:rPr lang="tr-TR" dirty="0" smtClean="0"/>
              <a:t>   azalıyor. </a:t>
            </a:r>
          </a:p>
          <a:p>
            <a:pPr>
              <a:buFontTx/>
              <a:buNone/>
            </a:pPr>
            <a:endParaRPr lang="tr-TR" dirty="0" smtClean="0"/>
          </a:p>
          <a:p>
            <a:pPr>
              <a:buFontTx/>
              <a:buNone/>
            </a:pPr>
            <a:r>
              <a:rPr lang="tr-TR" dirty="0" smtClean="0"/>
              <a:t>  -Cep kitapları cep </a:t>
            </a:r>
          </a:p>
          <a:p>
            <a:pPr>
              <a:buFontTx/>
              <a:buNone/>
            </a:pPr>
            <a:r>
              <a:rPr lang="tr-TR" dirty="0" smtClean="0"/>
              <a:t>    telefonları kadar </a:t>
            </a:r>
          </a:p>
          <a:p>
            <a:pPr>
              <a:buFontTx/>
              <a:buNone/>
            </a:pPr>
            <a:r>
              <a:rPr lang="tr-TR" dirty="0" smtClean="0"/>
              <a:t>     yayılmadı.</a:t>
            </a:r>
          </a:p>
          <a:p>
            <a:pPr>
              <a:buFontTx/>
              <a:buNone/>
            </a:pPr>
            <a:r>
              <a:rPr lang="tr-TR" dirty="0" smtClean="0"/>
              <a:t> </a:t>
            </a:r>
          </a:p>
          <a:p>
            <a:pPr>
              <a:buFontTx/>
              <a:buNone/>
            </a:pPr>
            <a:r>
              <a:rPr lang="tr-TR" dirty="0" smtClean="0"/>
              <a:t>-13-19 yaş arası gençlerin çoğu okumamaktadır.</a:t>
            </a:r>
          </a:p>
          <a:p>
            <a:pPr>
              <a:buFontTx/>
              <a:buNone/>
            </a:pPr>
            <a:r>
              <a:rPr lang="tr-TR" dirty="0" smtClean="0"/>
              <a:t>  -Teknolojik araçlar okuma alanına girdi.</a:t>
            </a:r>
          </a:p>
          <a:p>
            <a:pPr>
              <a:buFontTx/>
              <a:buNone/>
            </a:pPr>
            <a:r>
              <a:rPr lang="tr-TR" dirty="0" smtClean="0"/>
              <a:t>  - Gençlerin okuma ilgisi ve biçimi değişti.  </a:t>
            </a:r>
          </a:p>
        </p:txBody>
      </p:sp>
    </p:spTree>
  </p:cSld>
  <p:clrMapOvr>
    <a:masterClrMapping/>
  </p:clrMapOvr>
  <p:transition spd="med"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34888" y="188640"/>
            <a:ext cx="8229600" cy="1143000"/>
          </a:xfrm>
        </p:spPr>
        <p:txBody>
          <a:bodyPr>
            <a:normAutofit/>
          </a:bodyPr>
          <a:lstStyle/>
          <a:p>
            <a:r>
              <a:rPr lang="tr-TR" sz="39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Okuma İlgisi </a:t>
            </a:r>
            <a:r>
              <a:rPr lang="tr-TR" sz="39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Değişti</a:t>
            </a:r>
            <a:endParaRPr lang="tr-TR" sz="39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57364"/>
            <a:ext cx="8229600" cy="4525963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itchFamily="34" charset="0"/>
                <a:cs typeface="Arial" pitchFamily="34" charset="0"/>
              </a:rPr>
              <a:t>Kitap okuma  günlük işler arasında öncelikli yer almıyor. 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 Edebi eserler az seviliyor, 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Şiirler,bilimsel eserler,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Felsefe kitapları, 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Tarih ve gezi yazıları,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Klasik romanlar </a:t>
            </a:r>
          </a:p>
          <a:p>
            <a:pPr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okunmuyor.</a:t>
            </a:r>
          </a:p>
        </p:txBody>
      </p:sp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068960"/>
            <a:ext cx="300355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88640"/>
            <a:ext cx="8229600" cy="1143000"/>
          </a:xfrm>
        </p:spPr>
        <p:txBody>
          <a:bodyPr>
            <a:normAutofit/>
          </a:bodyPr>
          <a:lstStyle/>
          <a:p>
            <a:r>
              <a:rPr lang="tr-TR" sz="39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Okuma İlgisi ve Kitap Seçimi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1238944" y="1600200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tr-TR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Kitap Okuma ve Seçmede  Etkili Olanlar 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Kapak                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% 24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Arkadaş önerisi      % 20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Tanıtım yazısı      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% 13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Anne baba önerisi   % 11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Öğretmen önerisi   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% 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9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Radyo TV tanıtımı 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%  8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Kardeş önerisi       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% 8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İnternet tanıtımı     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 %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981200"/>
            <a:ext cx="23987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936" y="188640"/>
            <a:ext cx="8229600" cy="1143000"/>
          </a:xfrm>
        </p:spPr>
        <p:txBody>
          <a:bodyPr>
            <a:normAutofit/>
          </a:bodyPr>
          <a:lstStyle/>
          <a:p>
            <a:r>
              <a:rPr lang="tr-TR" sz="39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Okuma İlgisi ve Kitap Seçimi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927373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Erkeklerin % 32’ si, </a:t>
            </a:r>
          </a:p>
          <a:p>
            <a:pPr>
              <a:lnSpc>
                <a:spcPct val="90000"/>
              </a:lnSpc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Kızların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% 20’ si hiç kitap okumuyor. </a:t>
            </a:r>
          </a:p>
          <a:p>
            <a:pPr>
              <a:lnSpc>
                <a:spcPct val="90000"/>
              </a:lnSpc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Her gün okuyan kızlar % 20,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Erkekler  % 13’ tür.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TV seyretme  % 97,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-Radyo    % 97,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-DVD      % 92,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-İnternet % 92,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-Spor       % 78,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-Oyun % 71, sinema % 65,müzik % 59’dur.</a:t>
            </a:r>
          </a:p>
        </p:txBody>
      </p:sp>
      <p:pic>
        <p:nvPicPr>
          <p:cNvPr id="141316" name="Resim 10" descr="Personne lisant un document à l'écr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212976"/>
            <a:ext cx="3529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188640"/>
            <a:ext cx="8229600" cy="1143000"/>
          </a:xfrm>
        </p:spPr>
        <p:txBody>
          <a:bodyPr>
            <a:normAutofit/>
          </a:bodyPr>
          <a:lstStyle/>
          <a:p>
            <a:r>
              <a:rPr lang="tr-TR" sz="39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Ekran Okuma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1094928" y="1600200"/>
            <a:ext cx="8229600" cy="4525963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itchFamily="34" charset="0"/>
                <a:cs typeface="Arial" pitchFamily="34" charset="0"/>
              </a:rPr>
              <a:t>Çocuk ve gençlerde ekran okuma alışkanlığı giderek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yayılıyor.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 ABD’de </a:t>
            </a:r>
            <a:r>
              <a:rPr lang="tr-TR" sz="2400" dirty="0" err="1">
                <a:latin typeface="Arial" pitchFamily="34" charset="0"/>
                <a:cs typeface="Arial" pitchFamily="34" charset="0"/>
                <a:hlinkClick r:id="rId2"/>
              </a:rPr>
              <a:t>Book</a:t>
            </a:r>
            <a:r>
              <a:rPr lang="tr-TR" sz="2400" dirty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  <a:hlinkClick r:id="rId2"/>
              </a:rPr>
              <a:t>Industry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  <a:hlinkClick r:id="rId3"/>
              </a:rPr>
              <a:t>Study</a:t>
            </a:r>
            <a:r>
              <a:rPr lang="tr-TR" sz="2400" dirty="0"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  <a:hlinkClick r:id="rId3"/>
              </a:rPr>
              <a:t>Group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 tarafından yapılan araştırmada</a:t>
            </a:r>
          </a:p>
          <a:p>
            <a:pPr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 Genç okuyucuların;</a:t>
            </a:r>
          </a:p>
          <a:p>
            <a:pPr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-% 47’ si bilgisayar ekranından,</a:t>
            </a:r>
          </a:p>
          <a:p>
            <a:pPr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-%32’ si</a:t>
            </a:r>
            <a:r>
              <a:rPr lang="tr-TR" sz="2400" dirty="0">
                <a:latin typeface="Arial" pitchFamily="34" charset="0"/>
                <a:cs typeface="Arial" pitchFamily="34" charset="0"/>
                <a:hlinkClick r:id="rId4"/>
              </a:rPr>
              <a:t> Amazon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Kindle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(e-kitap),</a:t>
            </a:r>
          </a:p>
          <a:p>
            <a:pPr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- % 21’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iPhone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ve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tr-TR" sz="2400" dirty="0" err="1">
                <a:latin typeface="Arial" pitchFamily="34" charset="0"/>
                <a:cs typeface="Arial" pitchFamily="34" charset="0"/>
                <a:hlinkClick r:id="rId5"/>
              </a:rPr>
              <a:t>Pod</a:t>
            </a:r>
            <a:r>
              <a:rPr lang="tr-TR" sz="2400" dirty="0">
                <a:latin typeface="Arial" pitchFamily="34" charset="0"/>
                <a:cs typeface="Arial" pitchFamily="34" charset="0"/>
                <a:hlinkClick r:id="rId5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  <a:hlinkClick r:id="rId5"/>
              </a:rPr>
              <a:t>Touch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-% 9’ u da  cep telefonu ekranından okuyor.</a:t>
            </a:r>
          </a:p>
        </p:txBody>
      </p:sp>
      <p:pic>
        <p:nvPicPr>
          <p:cNvPr id="14234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2428868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936" y="188640"/>
            <a:ext cx="8229600" cy="1143000"/>
          </a:xfrm>
        </p:spPr>
        <p:txBody>
          <a:bodyPr>
            <a:normAutofit/>
          </a:bodyPr>
          <a:lstStyle/>
          <a:p>
            <a:r>
              <a:rPr lang="tr-TR" sz="39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Ekran Okuma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84784"/>
            <a:ext cx="8229600" cy="4525963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Elektronik gelişmeler gençleri basılı kitap yerine ekrana yöneltmektedir. Bu durum</a:t>
            </a:r>
          </a:p>
          <a:p>
            <a:pPr algn="just" eaLnBrk="1" hangingPunct="1"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-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Ekran okuma </a:t>
            </a:r>
          </a:p>
          <a:p>
            <a:pPr algn="just" eaLnBrk="1" hangingPunct="1"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denilen yeni  bir </a:t>
            </a:r>
          </a:p>
          <a:p>
            <a:pPr algn="just" eaLnBrk="1" hangingPunct="1"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okuma türü  ile      </a:t>
            </a:r>
          </a:p>
          <a:p>
            <a:pPr algn="just" eaLnBrk="1" hangingPunct="1"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-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Ekran okuyucu</a:t>
            </a:r>
          </a:p>
          <a:p>
            <a:pPr algn="just" eaLnBrk="1" hangingPunct="1"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denilen yeni bir </a:t>
            </a:r>
          </a:p>
          <a:p>
            <a:pPr algn="just" eaLnBrk="1" hangingPunct="1"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okuyucu tipini </a:t>
            </a:r>
          </a:p>
          <a:p>
            <a:pPr algn="just" eaLnBrk="1" hangingPunct="1"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oluşturmuştur.</a:t>
            </a:r>
          </a:p>
        </p:txBody>
      </p:sp>
      <p:pic>
        <p:nvPicPr>
          <p:cNvPr id="144388" name="Picture 2" descr="C:\Users\Firdevs Gunes\Desktop\ekran okuy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420888"/>
            <a:ext cx="449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4928" y="188640"/>
            <a:ext cx="8229600" cy="1143000"/>
          </a:xfrm>
        </p:spPr>
        <p:txBody>
          <a:bodyPr>
            <a:normAutofit/>
          </a:bodyPr>
          <a:lstStyle/>
          <a:p>
            <a:r>
              <a:rPr lang="tr-TR" sz="39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Ekran Okuma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1166936" y="1600200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Araştırmalara göre ekran okuma</a:t>
            </a:r>
          </a:p>
          <a:p>
            <a:pPr>
              <a:buFontTx/>
              <a:buNone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Göz hareketleri,</a:t>
            </a:r>
          </a:p>
          <a:p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Anlama ve </a:t>
            </a:r>
          </a:p>
          <a:p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Zihinde yapılandırma </a:t>
            </a:r>
          </a:p>
          <a:p>
            <a:pPr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 yönüyle </a:t>
            </a:r>
          </a:p>
          <a:p>
            <a:pPr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kâğıttan okumaya göre  önemli farklılıklar içermektedir.</a:t>
            </a:r>
          </a:p>
        </p:txBody>
      </p: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98120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78904" y="188640"/>
            <a:ext cx="8229600" cy="1143000"/>
          </a:xfrm>
        </p:spPr>
        <p:txBody>
          <a:bodyPr>
            <a:normAutofit/>
          </a:bodyPr>
          <a:lstStyle/>
          <a:p>
            <a:r>
              <a:rPr lang="tr-TR" sz="39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Göz Hareketleri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1094928" y="1600200"/>
            <a:ext cx="8229600" cy="4525963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itchFamily="34" charset="0"/>
                <a:cs typeface="Arial" pitchFamily="34" charset="0"/>
              </a:rPr>
              <a:t>Ekranda metinler  dikey  hareket eder. Sayfa  yukarıdan aşağıya doğru gelir.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Okuyucunun gözleri  satır boyu soldan sağa   yatay hareket eder.</a:t>
            </a:r>
            <a:br>
              <a:rPr lang="tr-TR" sz="2400" dirty="0">
                <a:latin typeface="Arial" pitchFamily="34" charset="0"/>
                <a:cs typeface="Arial" pitchFamily="34" charset="0"/>
              </a:rPr>
            </a:b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Dikey hareket eden metinleri yatay olarak okumak  göz hareketlerini ve zihinsel  işlemleri  önemli derecede  etkiler.</a:t>
            </a:r>
          </a:p>
        </p:txBody>
      </p:sp>
      <p:pic>
        <p:nvPicPr>
          <p:cNvPr id="146436" name="deplace" descr="Déplacement de l'oeil pendant la lectur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203276" y="3276600"/>
            <a:ext cx="5753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Ekran Okuma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Ekran okumada göz hareketleri  ve göz duruş noktaları hem yatay hem dikey ilerler.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852936"/>
            <a:ext cx="5832648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Ekran Okuma ve Anlama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Ekranda s</a:t>
            </a:r>
            <a:r>
              <a:rPr lang="tr-TR" dirty="0" smtClean="0">
                <a:cs typeface="Times New Roman" pitchFamily="18" charset="0"/>
              </a:rPr>
              <a:t>ayfan</a:t>
            </a:r>
            <a:r>
              <a:rPr lang="tr-TR" dirty="0" smtClean="0"/>
              <a:t>ı</a:t>
            </a:r>
            <a:r>
              <a:rPr lang="tr-TR" dirty="0" smtClean="0">
                <a:cs typeface="Times New Roman" pitchFamily="18" charset="0"/>
              </a:rPr>
              <a:t>n tamam</a:t>
            </a:r>
            <a:r>
              <a:rPr lang="tr-TR" dirty="0" smtClean="0"/>
              <a:t>ı</a:t>
            </a:r>
            <a:r>
              <a:rPr lang="tr-TR" dirty="0" smtClean="0">
                <a:cs typeface="Times New Roman" pitchFamily="18" charset="0"/>
              </a:rPr>
              <a:t> görü</a:t>
            </a:r>
            <a:r>
              <a:rPr lang="tr-TR" dirty="0" smtClean="0"/>
              <a:t>lmediğinden </a:t>
            </a:r>
            <a:r>
              <a:rPr lang="tr-TR" dirty="0" smtClean="0">
                <a:solidFill>
                  <a:schemeClr val="tx2"/>
                </a:solidFill>
                <a:cs typeface="Times New Roman" pitchFamily="18" charset="0"/>
              </a:rPr>
              <a:t>sayfadaki ba</a:t>
            </a:r>
            <a:r>
              <a:rPr lang="tr-TR" dirty="0" smtClean="0">
                <a:solidFill>
                  <a:schemeClr val="tx2"/>
                </a:solidFill>
              </a:rPr>
              <a:t>ş</a:t>
            </a:r>
            <a:r>
              <a:rPr lang="tr-TR" dirty="0" smtClean="0">
                <a:solidFill>
                  <a:schemeClr val="tx2"/>
                </a:solidFill>
                <a:cs typeface="Times New Roman" pitchFamily="18" charset="0"/>
              </a:rPr>
              <a:t>l</a:t>
            </a:r>
            <a:r>
              <a:rPr lang="tr-TR" dirty="0" smtClean="0">
                <a:solidFill>
                  <a:schemeClr val="tx2"/>
                </a:solidFill>
              </a:rPr>
              <a:t>ı</a:t>
            </a:r>
            <a:r>
              <a:rPr lang="tr-TR" dirty="0" smtClean="0">
                <a:solidFill>
                  <a:schemeClr val="tx2"/>
                </a:solidFill>
                <a:cs typeface="Times New Roman" pitchFamily="18" charset="0"/>
              </a:rPr>
              <a:t>k, alt ba</a:t>
            </a:r>
            <a:r>
              <a:rPr lang="tr-TR" dirty="0" smtClean="0">
                <a:solidFill>
                  <a:schemeClr val="tx2"/>
                </a:solidFill>
              </a:rPr>
              <a:t>ş</a:t>
            </a:r>
            <a:r>
              <a:rPr lang="tr-TR" dirty="0" smtClean="0">
                <a:solidFill>
                  <a:schemeClr val="tx2"/>
                </a:solidFill>
                <a:cs typeface="Times New Roman" pitchFamily="18" charset="0"/>
              </a:rPr>
              <a:t>l</a:t>
            </a:r>
            <a:r>
              <a:rPr lang="tr-TR" dirty="0" smtClean="0">
                <a:solidFill>
                  <a:schemeClr val="tx2"/>
                </a:solidFill>
              </a:rPr>
              <a:t>ı</a:t>
            </a:r>
            <a:r>
              <a:rPr lang="tr-TR" dirty="0" smtClean="0">
                <a:solidFill>
                  <a:schemeClr val="tx2"/>
                </a:solidFill>
                <a:cs typeface="Times New Roman" pitchFamily="18" charset="0"/>
              </a:rPr>
              <a:t>k ve yan ba</a:t>
            </a:r>
            <a:r>
              <a:rPr lang="tr-TR" dirty="0" smtClean="0">
                <a:solidFill>
                  <a:schemeClr val="tx2"/>
                </a:solidFill>
              </a:rPr>
              <a:t>ş</a:t>
            </a:r>
            <a:r>
              <a:rPr lang="tr-TR" dirty="0" smtClean="0">
                <a:solidFill>
                  <a:schemeClr val="tx2"/>
                </a:solidFill>
                <a:cs typeface="Times New Roman" pitchFamily="18" charset="0"/>
              </a:rPr>
              <a:t>l</a:t>
            </a:r>
            <a:r>
              <a:rPr lang="tr-TR" dirty="0" smtClean="0">
                <a:solidFill>
                  <a:schemeClr val="tx2"/>
                </a:solidFill>
              </a:rPr>
              <a:t>ı</a:t>
            </a:r>
            <a:r>
              <a:rPr lang="tr-TR" dirty="0" smtClean="0">
                <a:solidFill>
                  <a:schemeClr val="tx2"/>
                </a:solidFill>
                <a:cs typeface="Times New Roman" pitchFamily="18" charset="0"/>
              </a:rPr>
              <a:t>klar</a:t>
            </a:r>
            <a:r>
              <a:rPr lang="tr-TR" dirty="0" smtClean="0">
                <a:solidFill>
                  <a:schemeClr val="tx2"/>
                </a:solidFill>
              </a:rPr>
              <a:t>ın</a:t>
            </a:r>
            <a:r>
              <a:rPr lang="tr-TR" dirty="0" smtClean="0">
                <a:solidFill>
                  <a:schemeClr val="tx2"/>
                </a:solidFill>
                <a:cs typeface="Times New Roman" pitchFamily="18" charset="0"/>
              </a:rPr>
              <a:t> izle</a:t>
            </a:r>
            <a:r>
              <a:rPr lang="tr-TR" dirty="0" smtClean="0">
                <a:solidFill>
                  <a:schemeClr val="tx2"/>
                </a:solidFill>
              </a:rPr>
              <a:t>nmesi güçtür.</a:t>
            </a:r>
          </a:p>
          <a:p>
            <a:pPr>
              <a:buFontTx/>
              <a:buNone/>
            </a:pPr>
            <a:endParaRPr lang="tr-TR" dirty="0" smtClean="0"/>
          </a:p>
          <a:p>
            <a:r>
              <a:rPr lang="tr-TR" dirty="0" smtClean="0"/>
              <a:t>S</a:t>
            </a:r>
            <a:r>
              <a:rPr lang="tr-TR" dirty="0" smtClean="0">
                <a:cs typeface="Times New Roman" pitchFamily="18" charset="0"/>
              </a:rPr>
              <a:t>ayfalar</a:t>
            </a:r>
            <a:r>
              <a:rPr lang="tr-TR" dirty="0" smtClean="0"/>
              <a:t>ı</a:t>
            </a:r>
            <a:r>
              <a:rPr lang="tr-TR" dirty="0" smtClean="0">
                <a:cs typeface="Times New Roman" pitchFamily="18" charset="0"/>
              </a:rPr>
              <a:t>n sürekli hareket etmesi,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sayfa ba</a:t>
            </a:r>
            <a:r>
              <a:rPr lang="tr-TR" dirty="0" smtClean="0"/>
              <a:t>ş</a:t>
            </a:r>
            <a:r>
              <a:rPr lang="tr-TR" dirty="0" smtClean="0">
                <a:cs typeface="Times New Roman" pitchFamily="18" charset="0"/>
              </a:rPr>
              <a:t>ı ve son</a:t>
            </a:r>
            <a:r>
              <a:rPr lang="tr-TR" dirty="0" smtClean="0"/>
              <a:t>unun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smtClean="0"/>
              <a:t>peş peşe gelmesi</a:t>
            </a:r>
            <a:r>
              <a:rPr lang="tr-TR" dirty="0" smtClean="0">
                <a:cs typeface="Times New Roman" pitchFamily="18" charset="0"/>
              </a:rPr>
              <a:t>, </a:t>
            </a:r>
          </a:p>
          <a:p>
            <a:pPr>
              <a:buFontTx/>
              <a:buNone/>
            </a:pP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    </a:t>
            </a:r>
            <a:r>
              <a:rPr lang="tr-TR" dirty="0" smtClean="0">
                <a:solidFill>
                  <a:schemeClr val="tx2"/>
                </a:solidFill>
                <a:cs typeface="Times New Roman" pitchFamily="18" charset="0"/>
              </a:rPr>
              <a:t>sayfadaki bilgilerin düzenini</a:t>
            </a:r>
            <a:r>
              <a:rPr lang="tr-TR" dirty="0" smtClean="0">
                <a:solidFill>
                  <a:schemeClr val="tx2"/>
                </a:solidFill>
              </a:rPr>
              <a:t> ve</a:t>
            </a:r>
            <a:r>
              <a:rPr lang="tr-TR" dirty="0" smtClean="0">
                <a:solidFill>
                  <a:schemeClr val="tx2"/>
                </a:solidFill>
                <a:cs typeface="Times New Roman" pitchFamily="18" charset="0"/>
              </a:rPr>
              <a:t> sayfa yap</a:t>
            </a:r>
            <a:r>
              <a:rPr lang="tr-TR" dirty="0" smtClean="0">
                <a:solidFill>
                  <a:schemeClr val="tx2"/>
                </a:solidFill>
              </a:rPr>
              <a:t>ı</a:t>
            </a:r>
            <a:r>
              <a:rPr lang="tr-TR" dirty="0" smtClean="0">
                <a:solidFill>
                  <a:schemeClr val="tx2"/>
                </a:solidFill>
                <a:cs typeface="Times New Roman" pitchFamily="18" charset="0"/>
              </a:rPr>
              <a:t>s</a:t>
            </a:r>
            <a:r>
              <a:rPr lang="tr-TR" dirty="0" smtClean="0">
                <a:solidFill>
                  <a:schemeClr val="tx2"/>
                </a:solidFill>
              </a:rPr>
              <a:t>ı</a:t>
            </a:r>
            <a:r>
              <a:rPr lang="tr-TR" dirty="0" smtClean="0">
                <a:solidFill>
                  <a:schemeClr val="tx2"/>
                </a:solidFill>
                <a:cs typeface="Times New Roman" pitchFamily="18" charset="0"/>
              </a:rPr>
              <a:t>n</a:t>
            </a:r>
            <a:r>
              <a:rPr lang="tr-TR" dirty="0" smtClean="0">
                <a:solidFill>
                  <a:schemeClr val="tx2"/>
                </a:solidFill>
              </a:rPr>
              <a:t>ı</a:t>
            </a:r>
            <a:r>
              <a:rPr lang="tr-TR" dirty="0" smtClean="0">
                <a:solidFill>
                  <a:schemeClr val="tx2"/>
                </a:solidFill>
                <a:cs typeface="Times New Roman" pitchFamily="18" charset="0"/>
              </a:rPr>
              <a:t> ke</a:t>
            </a:r>
            <a:r>
              <a:rPr lang="tr-TR" dirty="0" smtClean="0">
                <a:solidFill>
                  <a:schemeClr val="tx2"/>
                </a:solidFill>
              </a:rPr>
              <a:t>ş</a:t>
            </a:r>
            <a:r>
              <a:rPr lang="tr-TR" dirty="0" smtClean="0">
                <a:solidFill>
                  <a:schemeClr val="tx2"/>
                </a:solidFill>
                <a:cs typeface="Times New Roman" pitchFamily="18" charset="0"/>
              </a:rPr>
              <a:t>fetmeyi zorla</a:t>
            </a:r>
            <a:r>
              <a:rPr lang="tr-TR" dirty="0" smtClean="0">
                <a:solidFill>
                  <a:schemeClr val="tx2"/>
                </a:solidFill>
              </a:rPr>
              <a:t>ş</a:t>
            </a:r>
            <a:r>
              <a:rPr lang="tr-TR" dirty="0" smtClean="0">
                <a:solidFill>
                  <a:schemeClr val="tx2"/>
                </a:solidFill>
                <a:cs typeface="Times New Roman" pitchFamily="18" charset="0"/>
              </a:rPr>
              <a:t>t</a:t>
            </a:r>
            <a:r>
              <a:rPr lang="tr-TR" dirty="0" smtClean="0">
                <a:solidFill>
                  <a:schemeClr val="tx2"/>
                </a:solidFill>
              </a:rPr>
              <a:t>ı</a:t>
            </a:r>
            <a:r>
              <a:rPr lang="tr-TR" dirty="0" smtClean="0">
                <a:solidFill>
                  <a:schemeClr val="tx2"/>
                </a:solidFill>
                <a:cs typeface="Times New Roman" pitchFamily="18" charset="0"/>
              </a:rPr>
              <a:t>r</a:t>
            </a:r>
            <a:r>
              <a:rPr lang="tr-TR" dirty="0" smtClean="0">
                <a:solidFill>
                  <a:schemeClr val="tx2"/>
                </a:solidFill>
              </a:rPr>
              <a:t>ır.</a:t>
            </a:r>
            <a:r>
              <a:rPr lang="tr-TR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endParaRPr lang="tr-TR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cs typeface="Times New Roman" pitchFamily="18" charset="0"/>
              </a:rPr>
              <a:t> </a:t>
            </a:r>
            <a:endParaRPr lang="tr-TR" smtClean="0"/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700808"/>
            <a:ext cx="8382000" cy="4648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ABD,Fransa,İngiltere,Almanya,Finlandiya,Kanada,</a:t>
            </a:r>
          </a:p>
          <a:p>
            <a:pPr eaLnBrk="1" hangingPunct="1">
              <a:buFontTx/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İsveç,Norveç,Hollanda gibi gelişmiş 44 ülkede</a:t>
            </a:r>
          </a:p>
          <a:p>
            <a:pPr eaLnBrk="1" hangingPunct="1">
              <a:buFontTx/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Bilim insanı, eğitimci, yönetici gibi uzmanlarla</a:t>
            </a:r>
          </a:p>
          <a:p>
            <a:pPr eaLnBrk="1" hangingPunct="1">
              <a:buFontTx/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uluslar arası düzeyde 6 yıl araştırma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yapıldı.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tr-TR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Bu araştırmalarda:</a:t>
            </a:r>
          </a:p>
          <a:p>
            <a:pPr eaLnBrk="1" hangingPunct="1"/>
            <a:r>
              <a:rPr lang="tr-TR" sz="2800" dirty="0">
                <a:latin typeface="Arial" pitchFamily="34" charset="0"/>
                <a:cs typeface="Arial" pitchFamily="34" charset="0"/>
              </a:rPr>
              <a:t>Geleceğin insanı nasıl yetiştirilmeli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tr-TR" sz="2800" dirty="0" smtClean="0">
                <a:latin typeface="Arial" pitchFamily="34" charset="0"/>
                <a:cs typeface="Arial" pitchFamily="34" charset="0"/>
              </a:rPr>
              <a:t>Hangi bilgiler verilmeli?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tr-TR" sz="2800" dirty="0">
                <a:latin typeface="Arial" pitchFamily="34" charset="0"/>
                <a:cs typeface="Arial" pitchFamily="34" charset="0"/>
              </a:rPr>
              <a:t>Hangi beceriler  öğretilmeli?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solidFill>
                  <a:srgbClr val="F8F8F8"/>
                </a:solidFill>
              </a:rPr>
              <a:t>sorularına cevap aranmıştır.</a:t>
            </a:r>
          </a:p>
          <a:p>
            <a:pPr eaLnBrk="1" hangingPunct="1">
              <a:buFontTx/>
              <a:buNone/>
            </a:pPr>
            <a:endParaRPr lang="tr-TR" sz="2800" dirty="0" smtClean="0">
              <a:solidFill>
                <a:srgbClr val="F8F8F8"/>
              </a:solidFill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948709" y="427311"/>
            <a:ext cx="81952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tr-TR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       Geleceğin </a:t>
            </a:r>
            <a:r>
              <a:rPr lang="tr-TR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İnsanı Nasıl Yetiştirilmeli?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114690" name="Picture 2" descr="C:\Users\user\Desktop\yapılandırmacılık\Resim1frsygyg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3921804"/>
            <a:ext cx="1643042" cy="25071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Ekran Okuma ve Anlama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dirty="0" smtClean="0"/>
              <a:t>Sayfalar</a:t>
            </a:r>
            <a:r>
              <a:rPr lang="tr-TR" dirty="0" smtClean="0">
                <a:cs typeface="Times New Roman" pitchFamily="18" charset="0"/>
              </a:rPr>
              <a:t> okuyucunun önüne parça parça gel</a:t>
            </a:r>
            <a:r>
              <a:rPr lang="tr-TR" dirty="0" smtClean="0"/>
              <a:t>diğinden </a:t>
            </a:r>
            <a:r>
              <a:rPr lang="tr-TR" dirty="0" smtClean="0">
                <a:cs typeface="Times New Roman" pitchFamily="18" charset="0"/>
              </a:rPr>
              <a:t>ekran</a:t>
            </a:r>
            <a:r>
              <a:rPr lang="tr-TR" dirty="0" smtClean="0"/>
              <a:t>da</a:t>
            </a:r>
            <a:r>
              <a:rPr lang="tr-TR" dirty="0" smtClean="0">
                <a:cs typeface="Times New Roman" pitchFamily="18" charset="0"/>
              </a:rPr>
              <a:t> görü</a:t>
            </a:r>
            <a:r>
              <a:rPr lang="tr-TR" dirty="0" smtClean="0"/>
              <a:t>l</a:t>
            </a:r>
            <a:r>
              <a:rPr lang="tr-TR" dirty="0" smtClean="0">
                <a:cs typeface="Times New Roman" pitchFamily="18" charset="0"/>
              </a:rPr>
              <a:t>en yerlerle ekrandan kaybolan</a:t>
            </a:r>
            <a:r>
              <a:rPr lang="tr-TR" dirty="0" smtClean="0"/>
              <a:t> yerlerdeki</a:t>
            </a:r>
            <a:r>
              <a:rPr lang="tr-TR" dirty="0" smtClean="0">
                <a:cs typeface="Times New Roman" pitchFamily="18" charset="0"/>
              </a:rPr>
              <a:t> bilgileri birle</a:t>
            </a:r>
            <a:r>
              <a:rPr lang="tr-TR" dirty="0" smtClean="0"/>
              <a:t>ş</a:t>
            </a:r>
            <a:r>
              <a:rPr lang="tr-TR" dirty="0" smtClean="0">
                <a:cs typeface="Times New Roman" pitchFamily="18" charset="0"/>
              </a:rPr>
              <a:t>tirme</a:t>
            </a:r>
            <a:r>
              <a:rPr lang="tr-TR" dirty="0" smtClean="0"/>
              <a:t>k  güçtür. </a:t>
            </a:r>
          </a:p>
          <a:p>
            <a:pPr algn="just">
              <a:lnSpc>
                <a:spcPct val="90000"/>
              </a:lnSpc>
              <a:buNone/>
            </a:pPr>
            <a:endParaRPr lang="tr-TR" dirty="0" smtClean="0"/>
          </a:p>
          <a:p>
            <a:pPr algn="just">
              <a:lnSpc>
                <a:spcPct val="90000"/>
              </a:lnSpc>
            </a:pPr>
            <a:r>
              <a:rPr lang="tr-TR" dirty="0" smtClean="0">
                <a:solidFill>
                  <a:schemeClr val="tx2"/>
                </a:solidFill>
                <a:cs typeface="Times New Roman" pitchFamily="18" charset="0"/>
              </a:rPr>
              <a:t>Bu durum </a:t>
            </a:r>
            <a:r>
              <a:rPr lang="tr-TR" dirty="0" smtClean="0">
                <a:solidFill>
                  <a:schemeClr val="tx2"/>
                </a:solidFill>
              </a:rPr>
              <a:t> ü</a:t>
            </a:r>
            <a:r>
              <a:rPr lang="tr-TR" dirty="0" smtClean="0">
                <a:solidFill>
                  <a:schemeClr val="tx2"/>
                </a:solidFill>
                <a:cs typeface="Times New Roman" pitchFamily="18" charset="0"/>
              </a:rPr>
              <a:t>st  </a:t>
            </a:r>
            <a:r>
              <a:rPr lang="tr-TR" dirty="0" smtClean="0">
                <a:solidFill>
                  <a:schemeClr val="tx2"/>
                </a:solidFill>
              </a:rPr>
              <a:t>düzey</a:t>
            </a:r>
            <a:r>
              <a:rPr lang="tr-TR" dirty="0" smtClean="0">
                <a:solidFill>
                  <a:schemeClr val="tx2"/>
                </a:solidFill>
                <a:cs typeface="Times New Roman" pitchFamily="18" charset="0"/>
              </a:rPr>
              <a:t> beceriler</a:t>
            </a:r>
            <a:r>
              <a:rPr lang="tr-TR" dirty="0" smtClean="0">
                <a:solidFill>
                  <a:schemeClr val="tx2"/>
                </a:solidFill>
              </a:rPr>
              <a:t>i</a:t>
            </a:r>
            <a:r>
              <a:rPr lang="tr-TR" dirty="0" smtClean="0">
                <a:solidFill>
                  <a:schemeClr val="tx2"/>
                </a:solidFill>
                <a:cs typeface="Times New Roman" pitchFamily="18" charset="0"/>
              </a:rPr>
              <a:t>  gerek</a:t>
            </a:r>
            <a:r>
              <a:rPr lang="tr-TR" dirty="0" smtClean="0">
                <a:solidFill>
                  <a:schemeClr val="tx2"/>
                </a:solidFill>
              </a:rPr>
              <a:t>tirir.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solidFill>
                  <a:schemeClr val="accent2"/>
                </a:solidFill>
              </a:rPr>
              <a:t>Ü</a:t>
            </a:r>
            <a:r>
              <a:rPr lang="tr-TR" dirty="0" smtClean="0">
                <a:solidFill>
                  <a:schemeClr val="accent2"/>
                </a:solidFill>
                <a:cs typeface="Times New Roman" pitchFamily="18" charset="0"/>
              </a:rPr>
              <a:t>st düzey dikkat, hat</a:t>
            </a:r>
            <a:r>
              <a:rPr lang="tr-TR" dirty="0" smtClean="0">
                <a:solidFill>
                  <a:schemeClr val="accent2"/>
                </a:solidFill>
              </a:rPr>
              <a:t>ı</a:t>
            </a:r>
            <a:r>
              <a:rPr lang="tr-TR" dirty="0" smtClean="0">
                <a:solidFill>
                  <a:schemeClr val="accent2"/>
                </a:solidFill>
                <a:cs typeface="Times New Roman" pitchFamily="18" charset="0"/>
              </a:rPr>
              <a:t>rlama</a:t>
            </a:r>
            <a:r>
              <a:rPr lang="tr-TR" dirty="0" smtClean="0">
                <a:solidFill>
                  <a:schemeClr val="accent2"/>
                </a:solidFill>
              </a:rPr>
              <a:t>, karşılaştırma,</a:t>
            </a:r>
            <a:r>
              <a:rPr lang="tr-TR" dirty="0" smtClean="0">
                <a:solidFill>
                  <a:schemeClr val="accent2"/>
                </a:solidFill>
                <a:cs typeface="Times New Roman" pitchFamily="18" charset="0"/>
              </a:rPr>
              <a:t> dü</a:t>
            </a:r>
            <a:r>
              <a:rPr lang="tr-TR" dirty="0" smtClean="0">
                <a:solidFill>
                  <a:schemeClr val="accent2"/>
                </a:solidFill>
              </a:rPr>
              <a:t>ş</a:t>
            </a:r>
            <a:r>
              <a:rPr lang="tr-TR" dirty="0" smtClean="0">
                <a:solidFill>
                  <a:schemeClr val="accent2"/>
                </a:solidFill>
                <a:cs typeface="Times New Roman" pitchFamily="18" charset="0"/>
              </a:rPr>
              <a:t>ünme, anlama gibi</a:t>
            </a:r>
            <a:r>
              <a:rPr lang="tr-TR" dirty="0" smtClean="0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  <p:transition spd="med">
    <p:wipe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Dikkat Toplama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tr-TR" dirty="0" smtClean="0"/>
              <a:t>-Okuma süreci bilgisayar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dirty="0" smtClean="0"/>
              <a:t>düğmeleri, fare, klavye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dirty="0" smtClean="0"/>
              <a:t> gibi  </a:t>
            </a:r>
            <a:r>
              <a:rPr lang="tr-TR" dirty="0" err="1" smtClean="0"/>
              <a:t>ögelerle</a:t>
            </a:r>
            <a:r>
              <a:rPr lang="tr-TR" dirty="0" smtClean="0"/>
              <a:t> sürekli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dirty="0" smtClean="0"/>
              <a:t> bozulur.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tr-TR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tr-TR" dirty="0" smtClean="0">
                <a:solidFill>
                  <a:schemeClr val="accent2"/>
                </a:solidFill>
              </a:rPr>
              <a:t>-</a:t>
            </a:r>
            <a:r>
              <a:rPr lang="tr-TR" dirty="0" smtClean="0">
                <a:solidFill>
                  <a:schemeClr val="tx2"/>
                </a:solidFill>
              </a:rPr>
              <a:t>Dikkat toplama ve odaklanma uzun süreli olmaz.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dirty="0" smtClean="0"/>
              <a:t>-</a:t>
            </a:r>
            <a:r>
              <a:rPr lang="tr-TR" dirty="0" smtClean="0">
                <a:cs typeface="Times New Roman" pitchFamily="18" charset="0"/>
              </a:rPr>
              <a:t>Ekran metinlerini h</a:t>
            </a:r>
            <a:r>
              <a:rPr lang="tr-TR" dirty="0" smtClean="0"/>
              <a:t>ı</a:t>
            </a:r>
            <a:r>
              <a:rPr lang="tr-TR" dirty="0" smtClean="0">
                <a:cs typeface="Times New Roman" pitchFamily="18" charset="0"/>
              </a:rPr>
              <a:t>zlı,</a:t>
            </a:r>
            <a:r>
              <a:rPr lang="tr-TR" dirty="0" smtClean="0"/>
              <a:t> seri</a:t>
            </a:r>
            <a:r>
              <a:rPr lang="tr-TR" dirty="0" smtClean="0">
                <a:cs typeface="Times New Roman" pitchFamily="18" charset="0"/>
              </a:rPr>
              <a:t> ve </a:t>
            </a:r>
            <a:r>
              <a:rPr lang="tr-TR" dirty="0" smtClean="0"/>
              <a:t>düzenli</a:t>
            </a:r>
            <a:r>
              <a:rPr lang="tr-TR" dirty="0" smtClean="0">
                <a:cs typeface="Times New Roman" pitchFamily="18" charset="0"/>
              </a:rPr>
              <a:t>   </a:t>
            </a:r>
            <a:r>
              <a:rPr lang="tr-TR" dirty="0" smtClean="0"/>
              <a:t>okumak için  </a:t>
            </a:r>
            <a:r>
              <a:rPr lang="tr-TR" dirty="0" smtClean="0">
                <a:cs typeface="Times New Roman" pitchFamily="18" charset="0"/>
              </a:rPr>
              <a:t> esnek  bir  zihin yap</a:t>
            </a:r>
            <a:r>
              <a:rPr lang="tr-TR" dirty="0" smtClean="0"/>
              <a:t>ı</a:t>
            </a:r>
            <a:r>
              <a:rPr lang="tr-TR" dirty="0" smtClean="0">
                <a:cs typeface="Times New Roman" pitchFamily="18" charset="0"/>
              </a:rPr>
              <a:t>s</a:t>
            </a:r>
            <a:r>
              <a:rPr lang="tr-TR" dirty="0" smtClean="0"/>
              <a:t>ı</a:t>
            </a:r>
            <a:r>
              <a:rPr lang="tr-TR" dirty="0" smtClean="0">
                <a:cs typeface="Times New Roman" pitchFamily="18" charset="0"/>
              </a:rPr>
              <a:t> gerek</a:t>
            </a:r>
            <a:r>
              <a:rPr lang="tr-TR" dirty="0" smtClean="0"/>
              <a:t>lidir.</a:t>
            </a:r>
          </a:p>
          <a:p>
            <a:endParaRPr lang="tr-T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375104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Zihinde Yapılandırma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71600" y="1700808"/>
            <a:ext cx="7776864" cy="4525963"/>
          </a:xfrm>
        </p:spPr>
        <p:txBody>
          <a:bodyPr>
            <a:normAutofit fontScale="92500" lnSpcReduction="10000"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tr-TR" dirty="0" smtClean="0"/>
              <a:t>Ekrandan   bilgilendirici türde kısa metinleri okumak çok  kolaydır. </a:t>
            </a:r>
          </a:p>
          <a:p>
            <a:pPr eaLnBrk="0" hangingPunct="0">
              <a:buFont typeface="Wingdings" pitchFamily="2" charset="2"/>
              <a:buChar char="Ø"/>
            </a:pPr>
            <a:endParaRPr lang="tr-TR" dirty="0" smtClean="0"/>
          </a:p>
          <a:p>
            <a:pPr eaLnBrk="0" hangingPunct="0">
              <a:buFont typeface="Wingdings" pitchFamily="2" charset="2"/>
              <a:buChar char="Ø"/>
            </a:pPr>
            <a:r>
              <a:rPr lang="tr-TR" dirty="0" smtClean="0">
                <a:solidFill>
                  <a:schemeClr val="tx2"/>
                </a:solidFill>
              </a:rPr>
              <a:t> Uzun metinleri, uzun öykü ve romanları,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tr-TR" dirty="0" smtClean="0"/>
              <a:t> Uzun  tabloları izlemek veya incelemek güçtür.</a:t>
            </a:r>
          </a:p>
          <a:p>
            <a:pPr eaLnBrk="0" hangingPunct="0">
              <a:buFont typeface="Wingdings" pitchFamily="2" charset="2"/>
              <a:buChar char="Ø"/>
            </a:pPr>
            <a:endParaRPr lang="tr-TR" dirty="0" smtClean="0"/>
          </a:p>
          <a:p>
            <a:pPr eaLnBrk="0" hangingPunct="0">
              <a:buFont typeface="Wingdings" pitchFamily="2" charset="2"/>
              <a:buChar char="Ø"/>
            </a:pPr>
            <a:r>
              <a:rPr lang="tr-TR" dirty="0" smtClean="0">
                <a:solidFill>
                  <a:schemeClr val="tx2"/>
                </a:solidFill>
              </a:rPr>
              <a:t> Metinler arası karşılaştırma yapmak  zordur.</a:t>
            </a:r>
          </a:p>
          <a:p>
            <a:pPr eaLnBrk="0" hangingPunct="0">
              <a:buFont typeface="Wingdings" pitchFamily="2" charset="2"/>
              <a:buChar char="Ø"/>
            </a:pPr>
            <a:endParaRPr lang="tr-TR" dirty="0" smtClean="0">
              <a:solidFill>
                <a:schemeClr val="tx2"/>
              </a:solidFill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tr-TR" dirty="0" smtClean="0"/>
              <a:t> </a:t>
            </a:r>
            <a:r>
              <a:rPr lang="tr-TR" b="1" dirty="0" smtClean="0"/>
              <a:t>Bilgiyi zihinde yapılandırmak  daha  güçtür.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944" y="197768"/>
            <a:ext cx="8229600" cy="1143000"/>
          </a:xfrm>
        </p:spPr>
        <p:txBody>
          <a:bodyPr>
            <a:normAutofit/>
          </a:bodyPr>
          <a:lstStyle/>
          <a:p>
            <a:r>
              <a:rPr lang="tr-TR" sz="39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Ekran </a:t>
            </a:r>
            <a:r>
              <a:rPr lang="tr-TR" sz="39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Okuma Zihnimizi Değiştiriyor</a:t>
            </a:r>
            <a:endParaRPr lang="tr-TR" sz="39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1022920" y="1600200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	Yazının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bulunuşundan bu yana basılı ürünlere ve metinlere uygun bir zihin yapısı geliştirdik.</a:t>
            </a:r>
          </a:p>
        </p:txBody>
      </p:sp>
      <p:pic>
        <p:nvPicPr>
          <p:cNvPr id="148484" name="Picture 2" descr="C:\Users\Firdevs Gunes\Pictures\lectur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362200"/>
            <a:ext cx="396240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936" y="188640"/>
            <a:ext cx="8229600" cy="1143000"/>
          </a:xfrm>
        </p:spPr>
        <p:txBody>
          <a:bodyPr>
            <a:normAutofit/>
          </a:bodyPr>
          <a:lstStyle/>
          <a:p>
            <a:r>
              <a:rPr lang="tr-TR" sz="39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Ekran Okumanın Zihnimize Etkisi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>
          <a:xfrm>
            <a:off x="1238944" y="1927373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Ekran okuma  zihin yapımızı değiştiriyor.</a:t>
            </a:r>
          </a:p>
          <a:p>
            <a:pPr algn="just">
              <a:lnSpc>
                <a:spcPct val="90000"/>
              </a:lnSpc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Bu değişim hem olumlu hem de  olumsuz yönde ilerliyor.</a:t>
            </a:r>
          </a:p>
          <a:p>
            <a:pPr algn="just">
              <a:lnSpc>
                <a:spcPct val="90000"/>
              </a:lnSpc>
              <a:buNone/>
            </a:pPr>
            <a:r>
              <a:rPr lang="tr-TR" sz="2400" dirty="0" err="1">
                <a:latin typeface="Arial" pitchFamily="34" charset="0"/>
                <a:cs typeface="Arial" pitchFamily="34" charset="0"/>
              </a:rPr>
              <a:t>Baccino’ya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göre;</a:t>
            </a:r>
          </a:p>
          <a:p>
            <a:pPr algn="just">
              <a:lnSpc>
                <a:spcPct val="90000"/>
              </a:lnSpc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 -Ekran okuma beynimizi üst düzeyde harekete geçiriyor,</a:t>
            </a:r>
          </a:p>
          <a:p>
            <a:pPr algn="just">
              <a:lnSpc>
                <a:spcPct val="90000"/>
              </a:lnSpc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 -Zihinsel yapıyı ve zihinsel  becerileri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hızlı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geliştiriyor.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216066" name="Picture 2" descr="C:\Users\user\Desktop\yapılandırmacılık\iStock_000008183124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933056"/>
            <a:ext cx="2555776" cy="25484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944" y="188640"/>
            <a:ext cx="8229600" cy="1143000"/>
          </a:xfrm>
        </p:spPr>
        <p:txBody>
          <a:bodyPr>
            <a:normAutofit/>
          </a:bodyPr>
          <a:lstStyle/>
          <a:p>
            <a:r>
              <a:rPr lang="tr-TR" sz="39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Ekranik</a:t>
            </a:r>
            <a:r>
              <a:rPr lang="tr-TR" sz="39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Düşünme</a:t>
            </a:r>
            <a:endParaRPr lang="tr-TR" sz="39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1094928" y="16002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tr-TR" sz="2400" dirty="0" err="1">
                <a:latin typeface="Arial" pitchFamily="34" charset="0"/>
                <a:cs typeface="Arial" pitchFamily="34" charset="0"/>
              </a:rPr>
              <a:t>Cerquiglini’ye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göre, ekran okuma düşünme biçimini değiştiriyor. Kitaplarla geliştirilen düşünme biçimi hızla yok oluyor.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Kitaplarda bilgiyi  sayfadaki yerine göre kodlama ve  hatırlama  kolaydır.Ekran okumada yoktur.</a:t>
            </a:r>
          </a:p>
          <a:p>
            <a:pPr>
              <a:lnSpc>
                <a:spcPct val="90000"/>
              </a:lnSpc>
            </a:pP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Ekranik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düşünme   gelişiyor.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tr-TR" sz="2400" dirty="0" err="1">
                <a:latin typeface="Arial" pitchFamily="34" charset="0"/>
                <a:cs typeface="Arial" pitchFamily="34" charset="0"/>
              </a:rPr>
              <a:t>Ekranik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düşünme,çok değişken,hareketli, yüzeysel,  karmaşık ve dağınık bir düşünmedir. 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12" y="188640"/>
            <a:ext cx="8229600" cy="1143000"/>
          </a:xfrm>
        </p:spPr>
        <p:txBody>
          <a:bodyPr>
            <a:normAutofit/>
          </a:bodyPr>
          <a:lstStyle/>
          <a:p>
            <a:r>
              <a:rPr lang="tr-TR" sz="39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E-Kitap Yayılıyor</a:t>
            </a:r>
            <a:endParaRPr lang="tr-TR" sz="39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1094928" y="1711349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E-kitap, bilgisayardan okumak için özel  tasarlanmış bir dosya formatıdır. </a:t>
            </a:r>
          </a:p>
          <a:p>
            <a:pPr>
              <a:lnSpc>
                <a:spcPct val="90000"/>
              </a:lnSpc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E-kitap, basılı kitapların özelliklerini (kâğıt hariç) kapsar, ses, görüntü (video) ve etkileşimli bağlantıları içerir. </a:t>
            </a:r>
          </a:p>
          <a:p>
            <a:pPr>
              <a:lnSpc>
                <a:spcPct val="90000"/>
              </a:lnSpc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Cilt,baskı,depolama, taşıma vb. ucuzdur.</a:t>
            </a:r>
          </a:p>
          <a:p>
            <a:pPr>
              <a:lnSpc>
                <a:spcPct val="90000"/>
              </a:lnSpc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Bir  kağıt kitap fiyatı  2-5 elektronik kitaba  denktir.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UNESCO’ya göre   1975 – 1997 arası  dünyada kağıt tüketimi iki katına  çıktı, 28 milyon ton metreyi geçti. 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E-Kitap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E-kitap çocuk-gençlerde çok yaygındır.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Amazon</a:t>
            </a:r>
            <a:r>
              <a:rPr lang="tr-TR" dirty="0" smtClean="0"/>
              <a:t> Yayınevine göre </a:t>
            </a:r>
            <a:r>
              <a:rPr lang="tr-TR" dirty="0" smtClean="0">
                <a:cs typeface="Times New Roman" pitchFamily="18" charset="0"/>
              </a:rPr>
              <a:t>   elektronik kitap</a:t>
            </a:r>
            <a:r>
              <a:rPr lang="tr-TR" dirty="0" smtClean="0"/>
              <a:t>lar</a:t>
            </a:r>
            <a:r>
              <a:rPr lang="tr-TR" dirty="0" smtClean="0">
                <a:cs typeface="Times New Roman" pitchFamily="18" charset="0"/>
              </a:rPr>
              <a:t>  k</a:t>
            </a:r>
            <a:r>
              <a:rPr lang="tr-TR" dirty="0" smtClean="0"/>
              <a:t>âğı</a:t>
            </a:r>
            <a:r>
              <a:rPr lang="tr-TR" dirty="0" smtClean="0">
                <a:cs typeface="Times New Roman" pitchFamily="18" charset="0"/>
              </a:rPr>
              <a:t>t kitapların sat</a:t>
            </a:r>
            <a:r>
              <a:rPr lang="tr-TR" dirty="0" smtClean="0"/>
              <a:t>ış</a:t>
            </a:r>
            <a:r>
              <a:rPr lang="tr-TR" dirty="0" smtClean="0">
                <a:cs typeface="Times New Roman" pitchFamily="18" charset="0"/>
              </a:rPr>
              <a:t>ını geçti.</a:t>
            </a: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smtClean="0"/>
              <a:t>2010 M</a:t>
            </a:r>
            <a:r>
              <a:rPr lang="tr-TR" dirty="0" smtClean="0">
                <a:cs typeface="Times New Roman" pitchFamily="18" charset="0"/>
              </a:rPr>
              <a:t>art</a:t>
            </a:r>
            <a:r>
              <a:rPr lang="tr-TR" dirty="0" smtClean="0"/>
              <a:t>-M</a:t>
            </a:r>
            <a:r>
              <a:rPr lang="tr-TR" dirty="0" smtClean="0">
                <a:cs typeface="Times New Roman" pitchFamily="18" charset="0"/>
              </a:rPr>
              <a:t>ayıs</a:t>
            </a:r>
            <a:r>
              <a:rPr lang="tr-TR" dirty="0" smtClean="0"/>
              <a:t>’ta</a:t>
            </a:r>
            <a:r>
              <a:rPr lang="tr-TR" dirty="0" smtClean="0">
                <a:cs typeface="Times New Roman" pitchFamily="18" charset="0"/>
              </a:rPr>
              <a:t>  100 k</a:t>
            </a:r>
            <a:r>
              <a:rPr lang="tr-TR" dirty="0" smtClean="0"/>
              <a:t>âğı</a:t>
            </a:r>
            <a:r>
              <a:rPr lang="tr-TR" dirty="0" smtClean="0">
                <a:cs typeface="Times New Roman" pitchFamily="18" charset="0"/>
              </a:rPr>
              <a:t>t kitaba kar</a:t>
            </a:r>
            <a:r>
              <a:rPr lang="tr-TR" dirty="0" smtClean="0"/>
              <a:t>şı</a:t>
            </a:r>
            <a:r>
              <a:rPr lang="tr-TR" dirty="0" smtClean="0">
                <a:cs typeface="Times New Roman" pitchFamily="18" charset="0"/>
              </a:rPr>
              <a:t>  143 elektronik kitap satıldı.</a:t>
            </a: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 Temmuz </a:t>
            </a:r>
            <a:r>
              <a:rPr lang="tr-TR" dirty="0" smtClean="0"/>
              <a:t>-</a:t>
            </a:r>
            <a:r>
              <a:rPr lang="tr-TR" dirty="0" smtClean="0">
                <a:cs typeface="Times New Roman" pitchFamily="18" charset="0"/>
              </a:rPr>
              <a:t>Ağustos’ta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ise 100 k</a:t>
            </a:r>
            <a:r>
              <a:rPr lang="tr-TR" dirty="0" smtClean="0"/>
              <a:t>âğı</a:t>
            </a:r>
            <a:r>
              <a:rPr lang="tr-TR" dirty="0" smtClean="0">
                <a:cs typeface="Times New Roman" pitchFamily="18" charset="0"/>
              </a:rPr>
              <a:t>t kitaba kar</a:t>
            </a:r>
            <a:r>
              <a:rPr lang="tr-TR" dirty="0" smtClean="0"/>
              <a:t>şı</a:t>
            </a:r>
            <a:r>
              <a:rPr lang="tr-TR" dirty="0" smtClean="0">
                <a:cs typeface="Times New Roman" pitchFamily="18" charset="0"/>
              </a:rPr>
              <a:t> 180</a:t>
            </a:r>
            <a:r>
              <a:rPr lang="tr-TR" dirty="0" smtClean="0"/>
              <a:t> e-kitap satıldı.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78904" y="188640"/>
            <a:ext cx="8229600" cy="1143000"/>
          </a:xfrm>
        </p:spPr>
        <p:txBody>
          <a:bodyPr>
            <a:normAutofit/>
          </a:bodyPr>
          <a:lstStyle/>
          <a:p>
            <a:r>
              <a:rPr lang="tr-TR" sz="39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E-Kitap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700808"/>
            <a:ext cx="8229600" cy="4525963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itchFamily="34" charset="0"/>
                <a:cs typeface="Arial" pitchFamily="34" charset="0"/>
              </a:rPr>
              <a:t>Klasik roman, oyun, şiir gibi  30.000 kitabı ücretsiz birkaç dakikada alabilirsiniz.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E-kitap aygıtı ile;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Tatile 1000 kitapla çıkılır.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Göz yorgunluğu  çok azdır.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Sayfa çevrilir,yatay okunur,</a:t>
            </a:r>
          </a:p>
          <a:p>
            <a:pPr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 not alınır.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Fransa’da beş kişiden biri e-kitap okuyor.</a:t>
            </a:r>
          </a:p>
        </p:txBody>
      </p:sp>
      <p:pic>
        <p:nvPicPr>
          <p:cNvPr id="153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132856"/>
            <a:ext cx="2212975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Bilgiyle İlişkiler Değişiyor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70080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tr-TR" i="1" dirty="0" smtClean="0">
                <a:solidFill>
                  <a:schemeClr val="accent1"/>
                </a:solidFill>
              </a:rPr>
              <a:t>Bilgi alma süreci ve hızı  değişiyor. </a:t>
            </a:r>
            <a:r>
              <a:rPr lang="tr-TR" dirty="0" smtClean="0"/>
              <a:t>Eskiden bir bilgiyi araştırmak, bir soruya cevaplamak için ortalama 10 saat kitap okumak gerekiyordu.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Günümüzde bilgisayarın arama motorları ile  bilgi arama hızlı ve seri bir şekilde yapılmakta, 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dirty="0" smtClean="0">
                <a:solidFill>
                  <a:schemeClr val="accent1"/>
                </a:solidFill>
              </a:rPr>
              <a:t>10 saat yerine 10 dakikada aranan bilgiye ulaşılmaktadır.</a:t>
            </a:r>
          </a:p>
          <a:p>
            <a:pPr>
              <a:buNone/>
            </a:pPr>
            <a:endParaRPr lang="tr-TR" dirty="0" smtClean="0">
              <a:solidFill>
                <a:schemeClr val="accent1"/>
              </a:solidFill>
            </a:endParaRPr>
          </a:p>
          <a:p>
            <a:r>
              <a:rPr lang="tr-TR" dirty="0" smtClean="0"/>
              <a:t>Okuyucu asıl kaynağa doğrudan ulaşmakta</a:t>
            </a:r>
            <a:r>
              <a:rPr lang="tr-TR" b="1" dirty="0" smtClean="0"/>
              <a:t>,  </a:t>
            </a:r>
            <a:r>
              <a:rPr lang="tr-TR" dirty="0" smtClean="0"/>
              <a:t>ana kaynaktaki gerçek bilgiyle ilişki kurmaktadır.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0"/>
  <p:tag name="DEFINEDINNAVIGATOR" val="False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6215</TotalTime>
  <Words>4852</Words>
  <Application>Microsoft Office PowerPoint</Application>
  <PresentationFormat>Ekran Gösterisi (4:3)</PresentationFormat>
  <Paragraphs>753</Paragraphs>
  <Slides>115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115</vt:i4>
      </vt:variant>
    </vt:vector>
  </HeadingPairs>
  <TitlesOfParts>
    <vt:vector size="118" baseType="lpstr">
      <vt:lpstr>Ofis Teması</vt:lpstr>
      <vt:lpstr>Bit Eşlem Resmi</vt:lpstr>
      <vt:lpstr>Paint Shop Pro Image</vt:lpstr>
      <vt:lpstr>İlk Okuma Yazma  Öğretiminde  Gelişmeler</vt:lpstr>
      <vt:lpstr>Giriş</vt:lpstr>
      <vt:lpstr>Günümüz Gelişmeleri </vt:lpstr>
      <vt:lpstr>Eğitimin Geleceği </vt:lpstr>
      <vt:lpstr>Eğitimin Geleceği </vt:lpstr>
      <vt:lpstr>Eğitimin Geleceği </vt:lpstr>
      <vt:lpstr>Eğitimin Geleceği </vt:lpstr>
      <vt:lpstr>  Eğitimdeki  Gelişmeler </vt:lpstr>
      <vt:lpstr> </vt:lpstr>
      <vt:lpstr>    Geleceğin  Becerileri </vt:lpstr>
      <vt:lpstr>   Eğitim Alanında</vt:lpstr>
      <vt:lpstr>   Eğitim Yaklaşımları</vt:lpstr>
      <vt:lpstr>   Davranışçı  Yaklaşım </vt:lpstr>
      <vt:lpstr>              Davranışçı Yaklaşım</vt:lpstr>
      <vt:lpstr>    Davranışçı  Yaklaşım </vt:lpstr>
      <vt:lpstr>            Davranışçı Yaklaşım</vt:lpstr>
      <vt:lpstr>   Davranışçı Yaklaşım</vt:lpstr>
      <vt:lpstr>    Davranışçı Yaklaşıma Eleştiriler</vt:lpstr>
      <vt:lpstr>             Bilişsel Yaklaşım</vt:lpstr>
      <vt:lpstr>    Bilişsel  Yaklaşım  </vt:lpstr>
      <vt:lpstr>    Bu yaklaşım dünyamızda 1980 ‘li   yıllara kadar  uygulanmıştır.     Ülkemizde bazı okullarda ve araştırmalarda     kullanılmıştır. </vt:lpstr>
      <vt:lpstr>         Yapılandırıcı Yaklaşım</vt:lpstr>
      <vt:lpstr>  Yapılandırıcı  Yaklaşım </vt:lpstr>
      <vt:lpstr>Yapılandırıcı  Öğrenme İlkeleri</vt:lpstr>
      <vt:lpstr>Yapılandırıcı Programlarla Ne Değişti?</vt:lpstr>
      <vt:lpstr> Temel Beceriler</vt:lpstr>
      <vt:lpstr> Düşünme: Düşünceleri inceleme,  karşılaştırma, sınıflama, sıralama, çıkarım yapma, değerlendirme.   Sorgulama: Bilgi ve kanıtları inceleme, bunların doğruluğunu ve değerini ölçme, neden ve sonuçları belirleme, çıkarımlarda bulunma, tartışma.  Kavramlaştırma: Örnekleri tanıma, açıklama, sınıflama,  aralarında ilişki kurma ve değerlendirme.  Karar verme: Amaç belirleme, yöntemleri gözden geçirme, inceleme ve uygun olanları seçme.  Sorun çözme: Sorunları belirleme, tanımlama, çözüm örnekleri bulma ve uygulama.     </vt:lpstr>
      <vt:lpstr>Beyin Araştırmaları</vt:lpstr>
      <vt:lpstr>Beyin Gelişimi </vt:lpstr>
      <vt:lpstr>Beyin Gelişimi</vt:lpstr>
      <vt:lpstr>Beyin Gelişimi</vt:lpstr>
      <vt:lpstr>       Gelişmemiş Nöron      Gelişmiş Nöron</vt:lpstr>
      <vt:lpstr>Beyin Gelişimi</vt:lpstr>
      <vt:lpstr>Beyin Araştırmaları</vt:lpstr>
      <vt:lpstr>Beyin Araştırmaları</vt:lpstr>
      <vt:lpstr>      Okuma  Yazma Araştırmaları</vt:lpstr>
      <vt:lpstr>Okula Başlama Yaşı</vt:lpstr>
      <vt:lpstr>Okula Başlama Yaşı</vt:lpstr>
      <vt:lpstr>Okula Başlama Yaşı</vt:lpstr>
      <vt:lpstr>Eski Teoriler (Gesell)</vt:lpstr>
      <vt:lpstr>Eski Teoriler (J.Dewey)</vt:lpstr>
      <vt:lpstr>Eski Teoriler (Piaget)</vt:lpstr>
      <vt:lpstr>Eski Teoriler (Piaget)</vt:lpstr>
      <vt:lpstr>      Zihinsel Gelişim Araştırmaları </vt:lpstr>
      <vt:lpstr>      Zihinsel Gelişim Araştırmaları</vt:lpstr>
      <vt:lpstr>Eski Teoriler</vt:lpstr>
      <vt:lpstr>Eski Teoriler</vt:lpstr>
      <vt:lpstr> Dil Gelişimi Araştırmaları</vt:lpstr>
      <vt:lpstr>Dil Gelişimi Araştırmaları</vt:lpstr>
      <vt:lpstr>Okumaya Uygun Zihin Yaşı</vt:lpstr>
      <vt:lpstr>Öğrenme Kapasitesi</vt:lpstr>
      <vt:lpstr>Kelime Tanıma ve Yazma</vt:lpstr>
      <vt:lpstr>Eski Teoriler ve Yöntem</vt:lpstr>
      <vt:lpstr>Gerekli Beceriler </vt:lpstr>
      <vt:lpstr>Okuma Yazma Öğretimi</vt:lpstr>
      <vt:lpstr>     Okuma Zihinde Nasıl Gerçekleşir? </vt:lpstr>
      <vt:lpstr>       Okuma Zihinde Nasıl Gerçekleşir?</vt:lpstr>
      <vt:lpstr>  İlkokuma  Yazma Öğretimi</vt:lpstr>
      <vt:lpstr>Sesli Okuma </vt:lpstr>
      <vt:lpstr>Bitişik Eğik Yazı</vt:lpstr>
      <vt:lpstr>Okuma ve Beyin </vt:lpstr>
      <vt:lpstr>Okuma Beyni Geliştiriyor</vt:lpstr>
      <vt:lpstr>Okuma Beyni Geliştiriyor</vt:lpstr>
      <vt:lpstr>Okuma Beyni Geliştiriyor</vt:lpstr>
      <vt:lpstr>Okuma Becerileri</vt:lpstr>
      <vt:lpstr>Unesco Araştırmaları</vt:lpstr>
      <vt:lpstr>      Göz Hareketleri </vt:lpstr>
      <vt:lpstr>Macula Araştırmaları</vt:lpstr>
      <vt:lpstr>Okuma Hızı</vt:lpstr>
      <vt:lpstr>Okuma Hızı</vt:lpstr>
      <vt:lpstr>Anlama Becerileri</vt:lpstr>
      <vt:lpstr>Görsel Anlama</vt:lpstr>
      <vt:lpstr>Ses Bilinci</vt:lpstr>
      <vt:lpstr>Ses Bilinci</vt:lpstr>
      <vt:lpstr>Ses Bilinci</vt:lpstr>
      <vt:lpstr>Ses Temelli Cümle Yöntemi</vt:lpstr>
      <vt:lpstr>Kâğıttan Ekrana</vt:lpstr>
      <vt:lpstr>Kâğıt Kitap Öldü</vt:lpstr>
      <vt:lpstr>Öğrencilerde</vt:lpstr>
      <vt:lpstr>Gençlerde Okuma</vt:lpstr>
      <vt:lpstr>Okuma İlgisi Değişti</vt:lpstr>
      <vt:lpstr>Okuma İlgisi ve Kitap Seçimi</vt:lpstr>
      <vt:lpstr>Okuma İlgisi ve Kitap Seçimi</vt:lpstr>
      <vt:lpstr>Ekran Okuma</vt:lpstr>
      <vt:lpstr>Ekran Okuma</vt:lpstr>
      <vt:lpstr>Ekran Okuma</vt:lpstr>
      <vt:lpstr>Göz Hareketleri</vt:lpstr>
      <vt:lpstr>Ekran Okuma</vt:lpstr>
      <vt:lpstr>Ekran Okuma ve Anlama</vt:lpstr>
      <vt:lpstr>Ekran Okuma ve Anlama</vt:lpstr>
      <vt:lpstr>Dikkat Toplama</vt:lpstr>
      <vt:lpstr>Zihinde Yapılandırma</vt:lpstr>
      <vt:lpstr>Ekran Okuma Zihnimizi Değiştiriyor</vt:lpstr>
      <vt:lpstr>Ekran Okumanın Zihnimize Etkisi</vt:lpstr>
      <vt:lpstr>Ekranik Düşünme</vt:lpstr>
      <vt:lpstr>E-Kitap Yayılıyor</vt:lpstr>
      <vt:lpstr>E-Kitap</vt:lpstr>
      <vt:lpstr>E-Kitap</vt:lpstr>
      <vt:lpstr>Bilgiyle İlişkiler Değişiyor</vt:lpstr>
      <vt:lpstr>Bilgi Tüketimi Değişiyor</vt:lpstr>
      <vt:lpstr>Bilgi Tüketimi Değişiyor</vt:lpstr>
      <vt:lpstr>Zihin Yükü Artıyor</vt:lpstr>
      <vt:lpstr>Bilgi Kaynakları</vt:lpstr>
      <vt:lpstr>Bilgi Kaynakları</vt:lpstr>
      <vt:lpstr> Okuma Kültürü Değişiyor</vt:lpstr>
      <vt:lpstr>Okuma Kültürü Değişiyor</vt:lpstr>
      <vt:lpstr>Zihin Yönetimi Değişiyor</vt:lpstr>
      <vt:lpstr>Metinler Değişiyor</vt:lpstr>
      <vt:lpstr>Kitap  ve Metin Seçimi </vt:lpstr>
      <vt:lpstr>Metinler Değişiyor</vt:lpstr>
      <vt:lpstr>Öğrenci Değişiyor</vt:lpstr>
      <vt:lpstr>Geleceğin İnsanı </vt:lpstr>
      <vt:lpstr>    Sonuç</vt:lpstr>
      <vt:lpstr>Slayt 114</vt:lpstr>
      <vt:lpstr>    TEŞEKKÜRLER  Güneş,Firdevs.(2007).Türkçe Öğretimi ve Zihinsel Yapılandırma,Nobel Yayınları  Güneş,Firdevs.(2009).Hızlı Okuma ve Anlamı Yapılandırma,Nobel Yayınları   Güneş,Firdevs.(2007).Ses Temelli Cümle Yöntemi ve Zihinsel Yapılandırma,Nobel Yayınları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Eğitimde Yapılandırıcı Yaklaşım</dc:title>
  <dc:creator>Prof.Dr.Firdevs Güneş</dc:creator>
  <cp:lastModifiedBy>lenovo</cp:lastModifiedBy>
  <cp:revision>1367</cp:revision>
  <cp:lastPrinted>1601-01-01T00:00:00Z</cp:lastPrinted>
  <dcterms:created xsi:type="dcterms:W3CDTF">2005-11-13T14:24:03Z</dcterms:created>
  <dcterms:modified xsi:type="dcterms:W3CDTF">2018-03-30T12:47:15Z</dcterms:modified>
</cp:coreProperties>
</file>