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309" r:id="rId54"/>
    <p:sldId id="310" r:id="rId55"/>
    <p:sldId id="311" r:id="rId56"/>
    <p:sldId id="312" r:id="rId57"/>
    <p:sldId id="313" r:id="rId58"/>
    <p:sldId id="314" r:id="rId59"/>
    <p:sldId id="315" r:id="rId60"/>
    <p:sldId id="316" r:id="rId61"/>
    <p:sldId id="317" r:id="rId62"/>
    <p:sldId id="318" r:id="rId63"/>
    <p:sldId id="319" r:id="rId64"/>
    <p:sldId id="320" r:id="rId65"/>
    <p:sldId id="321" r:id="rId66"/>
    <p:sldId id="322" r:id="rId67"/>
    <p:sldId id="323" r:id="rId68"/>
    <p:sldId id="324" r:id="rId69"/>
    <p:sldId id="325" r:id="rId70"/>
    <p:sldId id="326" r:id="rId71"/>
    <p:sldId id="327" r:id="rId72"/>
    <p:sldId id="328" r:id="rId7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-756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viewProps" Target="view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16C11C-9F66-421C-854C-9AF1201E1546}" type="datetimeFigureOut">
              <a:rPr lang="tr-TR" smtClean="0"/>
              <a:t>9.12.2017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C61B0E-5D9F-4CBF-A0AD-291DF0A704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54064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C61B0E-5D9F-4CBF-A0AD-291DF0A70415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39656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41C17-A1E5-492D-B054-5C475FA2BC7B}" type="datetime1">
              <a:rPr lang="tr-TR" smtClean="0"/>
              <a:t>9.12.2017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5147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DC4FA-CFDD-462F-8840-9D14288F78C1}" type="datetime1">
              <a:rPr lang="tr-TR" smtClean="0"/>
              <a:t>9.12.2017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702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60F3E-9C73-4000-8B10-DBB78526998E}" type="datetime1">
              <a:rPr lang="tr-TR" smtClean="0"/>
              <a:t>9.12.2017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4492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642A1-B153-426E-8007-D9B49B019420}" type="datetime1">
              <a:rPr lang="tr-TR" smtClean="0"/>
              <a:t>9.12.2017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4464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5ABF5-A60D-46EB-938F-7F98B20C97D6}" type="datetime1">
              <a:rPr lang="tr-TR" smtClean="0"/>
              <a:t>9.12.2017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4017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A0B43-A753-4F35-8B8B-FFA18D1D46CD}" type="datetime1">
              <a:rPr lang="tr-TR" smtClean="0"/>
              <a:t>9.12.2017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7607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51600-852D-47D7-AF24-AC34D35FCC96}" type="datetime1">
              <a:rPr lang="tr-TR" smtClean="0"/>
              <a:t>9.12.2017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1605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BCD51-0050-4204-BED0-959787081F80}" type="datetime1">
              <a:rPr lang="tr-TR" smtClean="0"/>
              <a:t>9.12.2017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2660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3452F-2BC7-4242-A295-8BC8EA6DEB14}" type="datetime1">
              <a:rPr lang="tr-TR" smtClean="0"/>
              <a:t>9.12.2017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363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3B238-698E-4DB8-968E-D9F6A868134D}" type="datetime1">
              <a:rPr lang="tr-TR" smtClean="0"/>
              <a:t>9.12.2017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6841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33C87-1BDD-4E53-BD64-76E7D5DEA85C}" type="datetime1">
              <a:rPr lang="tr-TR" smtClean="0"/>
              <a:t>9.12.2017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2845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9A9147-BA1D-4389-9131-16A24BFF9769}" type="datetime1">
              <a:rPr lang="tr-TR" smtClean="0"/>
              <a:t>9.12.2017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0306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445168"/>
            <a:ext cx="9144000" cy="3702469"/>
          </a:xfrm>
        </p:spPr>
        <p:txBody>
          <a:bodyPr>
            <a:noAutofit/>
          </a:bodyPr>
          <a:lstStyle/>
          <a:p>
            <a:r>
              <a:rPr lang="tr-TR" b="1" dirty="0" smtClean="0"/>
              <a:t>COM/BLM </a:t>
            </a:r>
            <a:r>
              <a:rPr lang="tr-TR" b="1" dirty="0" smtClean="0"/>
              <a:t>325</a:t>
            </a:r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>Microprocessors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sz="4000" dirty="0" smtClean="0"/>
              <a:t>Chapter 12 Instruction Sets: Characteristics and Functions</a:t>
            </a:r>
            <a:endParaRPr lang="tr-TR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3255962"/>
          </a:xfrm>
        </p:spPr>
        <p:txBody>
          <a:bodyPr>
            <a:noAutofit/>
          </a:bodyPr>
          <a:lstStyle/>
          <a:p>
            <a:endParaRPr lang="tr-TR" dirty="0" smtClean="0"/>
          </a:p>
          <a:p>
            <a:endParaRPr lang="tr-TR" sz="3400" dirty="0" smtClean="0"/>
          </a:p>
          <a:p>
            <a:r>
              <a:rPr lang="tr-TR" sz="2000" dirty="0" err="1" smtClean="0"/>
              <a:t>Asst</a:t>
            </a:r>
            <a:r>
              <a:rPr lang="tr-TR" sz="2000" dirty="0" smtClean="0"/>
              <a:t>. Prof. Dr. Gazi Erkan BOSTANCI</a:t>
            </a:r>
          </a:p>
          <a:p>
            <a:r>
              <a:rPr lang="tr-TR" sz="2000" dirty="0" smtClean="0"/>
              <a:t>ebostanci@ankara.edu.tr</a:t>
            </a:r>
          </a:p>
          <a:p>
            <a:endParaRPr lang="tr-TR" sz="2000" dirty="0"/>
          </a:p>
          <a:p>
            <a:r>
              <a:rPr lang="tr-TR" sz="2000" dirty="0" err="1" smtClean="0"/>
              <a:t>Slides</a:t>
            </a:r>
            <a:r>
              <a:rPr lang="tr-TR" sz="2000" dirty="0" smtClean="0"/>
              <a:t> </a:t>
            </a:r>
            <a:r>
              <a:rPr lang="tr-TR" sz="2000" dirty="0" err="1" smtClean="0"/>
              <a:t>are</a:t>
            </a:r>
            <a:r>
              <a:rPr lang="tr-TR" sz="2000" dirty="0" smtClean="0"/>
              <a:t> </a:t>
            </a:r>
            <a:r>
              <a:rPr lang="tr-TR" sz="2000" dirty="0" err="1" smtClean="0"/>
              <a:t>mainly</a:t>
            </a:r>
            <a:r>
              <a:rPr lang="tr-TR" sz="2000" dirty="0" smtClean="0"/>
              <a:t> </a:t>
            </a:r>
            <a:r>
              <a:rPr lang="tr-TR" sz="2000" dirty="0" err="1" smtClean="0"/>
              <a:t>based</a:t>
            </a:r>
            <a:r>
              <a:rPr lang="tr-TR" sz="2000" dirty="0" smtClean="0"/>
              <a:t> on </a:t>
            </a:r>
          </a:p>
          <a:p>
            <a:r>
              <a:rPr lang="tr-TR" sz="2000" dirty="0" err="1" smtClean="0"/>
              <a:t>Computer</a:t>
            </a:r>
            <a:r>
              <a:rPr lang="tr-TR" sz="2000" dirty="0" smtClean="0"/>
              <a:t> </a:t>
            </a:r>
            <a:r>
              <a:rPr lang="tr-TR" sz="2000" dirty="0" err="1" smtClean="0"/>
              <a:t>Organization</a:t>
            </a:r>
            <a:r>
              <a:rPr lang="tr-TR" sz="2000" dirty="0" smtClean="0"/>
              <a:t> </a:t>
            </a:r>
            <a:r>
              <a:rPr lang="tr-TR" sz="2000" dirty="0" err="1" smtClean="0"/>
              <a:t>and</a:t>
            </a:r>
            <a:r>
              <a:rPr lang="tr-TR" sz="2000" dirty="0" smtClean="0"/>
              <a:t> Architecture: </a:t>
            </a:r>
            <a:r>
              <a:rPr lang="tr-TR" sz="2000" dirty="0" err="1" smtClean="0"/>
              <a:t>Designing</a:t>
            </a:r>
            <a:r>
              <a:rPr lang="tr-TR" sz="2000" dirty="0" smtClean="0"/>
              <a:t> </a:t>
            </a:r>
            <a:r>
              <a:rPr lang="tr-TR" sz="2000" dirty="0" err="1" smtClean="0"/>
              <a:t>for</a:t>
            </a:r>
            <a:r>
              <a:rPr lang="tr-TR" sz="2000" dirty="0" smtClean="0"/>
              <a:t> </a:t>
            </a:r>
            <a:r>
              <a:rPr lang="tr-TR" sz="2000" dirty="0" err="1" smtClean="0"/>
              <a:t>Performance</a:t>
            </a:r>
            <a:r>
              <a:rPr lang="tr-TR" sz="2000" dirty="0" smtClean="0"/>
              <a:t> </a:t>
            </a:r>
            <a:r>
              <a:rPr lang="tr-TR" sz="2000" dirty="0" err="1" smtClean="0"/>
              <a:t>by</a:t>
            </a:r>
            <a:r>
              <a:rPr lang="tr-TR" sz="2000" dirty="0" smtClean="0"/>
              <a:t> William </a:t>
            </a:r>
            <a:r>
              <a:rPr lang="tr-TR" sz="2000" dirty="0" err="1" smtClean="0"/>
              <a:t>Stallings</a:t>
            </a:r>
            <a:r>
              <a:rPr lang="tr-TR" sz="2000" dirty="0" smtClean="0"/>
              <a:t>, 9th Edition, </a:t>
            </a:r>
            <a:r>
              <a:rPr lang="tr-TR" sz="2000" dirty="0" err="1" smtClean="0"/>
              <a:t>Prentice</a:t>
            </a:r>
            <a:r>
              <a:rPr lang="tr-TR" sz="2000" dirty="0" smtClean="0"/>
              <a:t> </a:t>
            </a:r>
            <a:r>
              <a:rPr lang="tr-TR" sz="2000" dirty="0" err="1" smtClean="0"/>
              <a:t>Hall</a:t>
            </a:r>
            <a:endParaRPr lang="tr-TR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65295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113168" cy="48958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Operands are also represented symbolically. For example, the instruction</a:t>
            </a:r>
          </a:p>
          <a:p>
            <a:pPr marL="0" indent="0" algn="ctr">
              <a:buNone/>
            </a:pPr>
            <a:r>
              <a:rPr lang="tr-TR" dirty="0">
                <a:latin typeface="Courier New" panose="02070309020205020404" pitchFamily="49" charset="0"/>
                <a:cs typeface="Courier New" panose="02070309020205020404" pitchFamily="49" charset="0"/>
              </a:rPr>
              <a:t>ADD R, Y</a:t>
            </a:r>
          </a:p>
          <a:p>
            <a:pPr marL="0" indent="0">
              <a:buNone/>
            </a:pPr>
            <a:r>
              <a:rPr lang="en-US" dirty="0"/>
              <a:t>may mean add the value contained in data location Y to the contents of register R.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In </a:t>
            </a:r>
            <a:r>
              <a:rPr lang="en-US" dirty="0"/>
              <a:t>this example, Y refers to the address of a location in memory, and R refers to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particular </a:t>
            </a:r>
            <a:r>
              <a:rPr lang="en-US" dirty="0"/>
              <a:t>register. Note that the operation is performed on the contents of a </a:t>
            </a:r>
            <a:r>
              <a:rPr lang="en-US" dirty="0" smtClean="0"/>
              <a:t>location,</a:t>
            </a:r>
            <a:r>
              <a:rPr lang="tr-TR" dirty="0" smtClean="0"/>
              <a:t> not </a:t>
            </a:r>
            <a:r>
              <a:rPr lang="tr-TR" dirty="0"/>
              <a:t>on </a:t>
            </a:r>
            <a:r>
              <a:rPr lang="tr-TR" dirty="0" err="1"/>
              <a:t>its</a:t>
            </a:r>
            <a:r>
              <a:rPr lang="tr-TR" dirty="0"/>
              <a:t> </a:t>
            </a:r>
            <a:r>
              <a:rPr lang="tr-TR" dirty="0" err="1"/>
              <a:t>address</a:t>
            </a:r>
            <a:r>
              <a:rPr lang="tr-TR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9776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365125"/>
            <a:ext cx="11177337" cy="63563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Thus, it is possible to write a machine-language program in symbolic form.</a:t>
            </a:r>
          </a:p>
          <a:p>
            <a:pPr marL="0" indent="0">
              <a:buNone/>
            </a:pPr>
            <a:r>
              <a:rPr lang="en-US" dirty="0"/>
              <a:t>Each symbolic opcode has a fixed binary representation, and the programmer </a:t>
            </a:r>
            <a:r>
              <a:rPr lang="en-US" dirty="0" smtClean="0"/>
              <a:t>specifies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location of each symbolic operand. For example, the programmer </a:t>
            </a:r>
            <a:r>
              <a:rPr lang="en-US" dirty="0" smtClean="0"/>
              <a:t>might</a:t>
            </a:r>
            <a:r>
              <a:rPr lang="tr-TR" dirty="0" smtClean="0"/>
              <a:t> </a:t>
            </a:r>
            <a:r>
              <a:rPr lang="en-US" dirty="0" smtClean="0"/>
              <a:t>begin </a:t>
            </a:r>
            <a:r>
              <a:rPr lang="en-US" dirty="0"/>
              <a:t>with a list of definitions</a:t>
            </a:r>
            <a:r>
              <a:rPr lang="en-US" dirty="0" smtClean="0"/>
              <a:t>:</a:t>
            </a:r>
            <a:endParaRPr lang="tr-TR" dirty="0" smtClean="0"/>
          </a:p>
          <a:p>
            <a:pPr marL="0" indent="0" algn="ctr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X </a:t>
            </a:r>
            <a:r>
              <a:rPr lang="tr-TR" dirty="0">
                <a:latin typeface="Courier New" panose="02070309020205020404" pitchFamily="49" charset="0"/>
                <a:cs typeface="Courier New" panose="02070309020205020404" pitchFamily="49" charset="0"/>
              </a:rPr>
              <a:t>= 513</a:t>
            </a:r>
          </a:p>
          <a:p>
            <a:pPr marL="0" indent="0" algn="ctr">
              <a:buNone/>
            </a:pPr>
            <a:r>
              <a:rPr lang="tr-TR" dirty="0">
                <a:latin typeface="Courier New" panose="02070309020205020404" pitchFamily="49" charset="0"/>
                <a:cs typeface="Courier New" panose="02070309020205020404" pitchFamily="49" charset="0"/>
              </a:rPr>
              <a:t>Y = 514</a:t>
            </a:r>
          </a:p>
          <a:p>
            <a:pPr marL="0" indent="0">
              <a:buNone/>
            </a:pPr>
            <a:r>
              <a:rPr lang="en-US" dirty="0"/>
              <a:t>and so on. A simple program would accept this symbolic input, convert opcodes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operand </a:t>
            </a:r>
            <a:r>
              <a:rPr lang="en-US" dirty="0"/>
              <a:t>references to binary form, and construct binary machine instructions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r>
              <a:rPr lang="en-US" dirty="0"/>
              <a:t>Machine-language programmers are rare to the point of nonexistence. Most </a:t>
            </a:r>
            <a:r>
              <a:rPr lang="en-US" dirty="0" smtClean="0"/>
              <a:t>programs</a:t>
            </a:r>
            <a:r>
              <a:rPr lang="tr-TR" dirty="0" smtClean="0"/>
              <a:t> </a:t>
            </a:r>
            <a:r>
              <a:rPr lang="en-US" dirty="0" smtClean="0"/>
              <a:t>today </a:t>
            </a:r>
            <a:r>
              <a:rPr lang="en-US" dirty="0"/>
              <a:t>are written in a high-level language or, failing that, assembly </a:t>
            </a:r>
            <a:r>
              <a:rPr lang="en-US" dirty="0" smtClean="0"/>
              <a:t>language.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However</a:t>
            </a:r>
            <a:r>
              <a:rPr lang="en-US" dirty="0"/>
              <a:t>, symbolic machine language remains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useful </a:t>
            </a:r>
            <a:r>
              <a:rPr lang="en-US" dirty="0"/>
              <a:t>tool for describing machine instructions, and we will use it for that purpose.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2684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065042" cy="489585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b="1" dirty="0" err="1"/>
              <a:t>Instruction</a:t>
            </a:r>
            <a:r>
              <a:rPr lang="tr-TR" b="1" dirty="0"/>
              <a:t> </a:t>
            </a:r>
            <a:r>
              <a:rPr lang="tr-TR" b="1" dirty="0" err="1"/>
              <a:t>Types</a:t>
            </a:r>
            <a:endParaRPr lang="tr-TR" b="1" dirty="0"/>
          </a:p>
          <a:p>
            <a:pPr marL="0" indent="0">
              <a:buNone/>
            </a:pPr>
            <a:r>
              <a:rPr lang="en-US" dirty="0"/>
              <a:t>Consider a high-level language instruction that could be expressed in a </a:t>
            </a:r>
            <a:r>
              <a:rPr lang="en-US" dirty="0" smtClean="0"/>
              <a:t>language</a:t>
            </a:r>
            <a:r>
              <a:rPr lang="tr-TR" dirty="0" smtClean="0"/>
              <a:t> </a:t>
            </a:r>
            <a:r>
              <a:rPr lang="en-US" dirty="0" smtClean="0"/>
              <a:t>such </a:t>
            </a:r>
            <a:r>
              <a:rPr lang="en-US" dirty="0"/>
              <a:t>as BASIC or FORTRAN. For example,</a:t>
            </a:r>
          </a:p>
          <a:p>
            <a:pPr marL="0" indent="0" algn="ctr">
              <a:buNone/>
            </a:pPr>
            <a:r>
              <a:rPr lang="tr-TR" dirty="0"/>
              <a:t>X = X + Y</a:t>
            </a:r>
          </a:p>
          <a:p>
            <a:pPr marL="0" indent="0">
              <a:buNone/>
            </a:pPr>
            <a:r>
              <a:rPr lang="en-US" dirty="0"/>
              <a:t>This statement instructs the computer to add the value stored in Y to the </a:t>
            </a:r>
            <a:r>
              <a:rPr lang="en-US" dirty="0" smtClean="0"/>
              <a:t>value</a:t>
            </a:r>
            <a:r>
              <a:rPr lang="tr-TR" dirty="0" smtClean="0"/>
              <a:t> </a:t>
            </a:r>
            <a:r>
              <a:rPr lang="en-US" dirty="0" smtClean="0"/>
              <a:t>stored </a:t>
            </a:r>
            <a:r>
              <a:rPr lang="en-US" dirty="0"/>
              <a:t>in X and put the result in X. How might this be accomplished with </a:t>
            </a:r>
            <a:r>
              <a:rPr lang="en-US" dirty="0" smtClean="0"/>
              <a:t>machine</a:t>
            </a:r>
            <a:r>
              <a:rPr lang="tr-TR" dirty="0" smtClean="0"/>
              <a:t> </a:t>
            </a:r>
            <a:r>
              <a:rPr lang="en-US" dirty="0" smtClean="0"/>
              <a:t>instructions</a:t>
            </a:r>
            <a:r>
              <a:rPr lang="en-US" dirty="0"/>
              <a:t>? Let us assume that the variables X and Y correspond to locations </a:t>
            </a:r>
            <a:r>
              <a:rPr lang="en-US" dirty="0" smtClean="0"/>
              <a:t>513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514. If we assume a simple set of machine instructions, this operation could </a:t>
            </a:r>
            <a:r>
              <a:rPr lang="en-US" dirty="0" smtClean="0"/>
              <a:t>be</a:t>
            </a:r>
            <a:r>
              <a:rPr lang="tr-TR" dirty="0" smtClean="0"/>
              <a:t> </a:t>
            </a:r>
            <a:r>
              <a:rPr lang="tr-TR" dirty="0" err="1" smtClean="0"/>
              <a:t>accomplished</a:t>
            </a:r>
            <a:r>
              <a:rPr lang="tr-TR" dirty="0" smtClean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three</a:t>
            </a:r>
            <a:r>
              <a:rPr lang="tr-TR" dirty="0"/>
              <a:t> </a:t>
            </a:r>
            <a:r>
              <a:rPr lang="tr-TR" dirty="0" err="1"/>
              <a:t>instructions</a:t>
            </a:r>
            <a:r>
              <a:rPr lang="tr-TR" dirty="0"/>
              <a:t>:</a:t>
            </a:r>
          </a:p>
          <a:p>
            <a:pPr marL="457200" lvl="1" indent="0">
              <a:buNone/>
            </a:pPr>
            <a:r>
              <a:rPr lang="en-US" b="1" dirty="0"/>
              <a:t>1. </a:t>
            </a:r>
            <a:r>
              <a:rPr lang="en-US" dirty="0"/>
              <a:t>Load a register with the contents of memory location 513.</a:t>
            </a:r>
          </a:p>
          <a:p>
            <a:pPr marL="457200" lvl="1" indent="0">
              <a:buNone/>
            </a:pPr>
            <a:r>
              <a:rPr lang="en-US" b="1" dirty="0"/>
              <a:t>2. </a:t>
            </a:r>
            <a:r>
              <a:rPr lang="en-US" dirty="0"/>
              <a:t>Add the contents of memory location 514 to the register.</a:t>
            </a:r>
          </a:p>
          <a:p>
            <a:pPr marL="457200" lvl="1" indent="0">
              <a:buNone/>
            </a:pPr>
            <a:r>
              <a:rPr lang="en-US" b="1" dirty="0"/>
              <a:t>3. </a:t>
            </a:r>
            <a:r>
              <a:rPr lang="en-US" dirty="0"/>
              <a:t>Store the contents of the register in memory location 513.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8434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365125"/>
            <a:ext cx="11177337" cy="635635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/>
              <a:t>As can be seen, the single BASIC instruction may require three </a:t>
            </a:r>
            <a:r>
              <a:rPr lang="en-US" dirty="0" smtClean="0"/>
              <a:t>machine</a:t>
            </a:r>
            <a:r>
              <a:rPr lang="tr-TR" dirty="0" smtClean="0"/>
              <a:t> </a:t>
            </a:r>
            <a:r>
              <a:rPr lang="en-US" dirty="0" smtClean="0"/>
              <a:t>instructions</a:t>
            </a:r>
            <a:r>
              <a:rPr lang="en-US" dirty="0"/>
              <a:t>. This is typical of the relationship between a high-level language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a </a:t>
            </a:r>
            <a:r>
              <a:rPr lang="en-US" dirty="0"/>
              <a:t>machine language. A high-level language expresses operations in a concise </a:t>
            </a:r>
            <a:r>
              <a:rPr lang="en-US" dirty="0" smtClean="0"/>
              <a:t>algebraic</a:t>
            </a:r>
            <a:r>
              <a:rPr lang="tr-TR" dirty="0" smtClean="0"/>
              <a:t> </a:t>
            </a:r>
            <a:r>
              <a:rPr lang="en-US" dirty="0" smtClean="0"/>
              <a:t>form</a:t>
            </a:r>
            <a:r>
              <a:rPr lang="en-US" dirty="0"/>
              <a:t>, using variables. A machine language expresses operations in a </a:t>
            </a:r>
            <a:r>
              <a:rPr lang="en-US" dirty="0" smtClean="0"/>
              <a:t>basic</a:t>
            </a:r>
            <a:r>
              <a:rPr lang="tr-TR" dirty="0" smtClean="0"/>
              <a:t> </a:t>
            </a:r>
            <a:r>
              <a:rPr lang="en-US" dirty="0" smtClean="0"/>
              <a:t>form </a:t>
            </a:r>
            <a:r>
              <a:rPr lang="en-US" dirty="0"/>
              <a:t>involving the movement of data to or from registers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/>
              <a:t>With this simple example to guide us, let us consider the types of </a:t>
            </a:r>
            <a:r>
              <a:rPr lang="en-US" dirty="0" smtClean="0"/>
              <a:t>instructions</a:t>
            </a:r>
            <a:r>
              <a:rPr lang="tr-TR" dirty="0" smtClean="0"/>
              <a:t> </a:t>
            </a:r>
            <a:r>
              <a:rPr lang="en-US" dirty="0" smtClean="0"/>
              <a:t>that </a:t>
            </a:r>
            <a:r>
              <a:rPr lang="en-US" dirty="0"/>
              <a:t>must be included in a practical computer. A computer should have a set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instructions </a:t>
            </a:r>
            <a:r>
              <a:rPr lang="en-US" dirty="0"/>
              <a:t>that allows the user to formulate any data processing task.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Another way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view it is to consider the capabilities of a high-level programming language. </a:t>
            </a:r>
            <a:r>
              <a:rPr lang="en-US" dirty="0" smtClean="0"/>
              <a:t>Any</a:t>
            </a:r>
            <a:r>
              <a:rPr lang="tr-TR" dirty="0" smtClean="0"/>
              <a:t> </a:t>
            </a:r>
            <a:r>
              <a:rPr lang="en-US" dirty="0" smtClean="0"/>
              <a:t>program </a:t>
            </a:r>
            <a:r>
              <a:rPr lang="en-US" dirty="0"/>
              <a:t>written in a high-level language must be translated into machine </a:t>
            </a:r>
            <a:r>
              <a:rPr lang="en-US" dirty="0" smtClean="0"/>
              <a:t>language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be executed. Thus, the set of machine instructions must be sufficient to </a:t>
            </a:r>
            <a:r>
              <a:rPr lang="tr-TR" dirty="0" smtClean="0"/>
              <a:t>e</a:t>
            </a:r>
            <a:r>
              <a:rPr lang="en-US" dirty="0" err="1" smtClean="0"/>
              <a:t>xpress</a:t>
            </a:r>
            <a:r>
              <a:rPr lang="tr-TR" dirty="0" smtClean="0"/>
              <a:t> </a:t>
            </a:r>
            <a:r>
              <a:rPr lang="en-US" dirty="0" smtClean="0"/>
              <a:t>any </a:t>
            </a:r>
            <a:r>
              <a:rPr lang="en-US" dirty="0"/>
              <a:t>of the instructions from a high-level language.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0236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097126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With this in mind we can </a:t>
            </a:r>
            <a:r>
              <a:rPr lang="en-US" dirty="0" smtClean="0"/>
              <a:t>categorize</a:t>
            </a:r>
            <a:r>
              <a:rPr lang="tr-TR" dirty="0" smtClean="0"/>
              <a:t> </a:t>
            </a:r>
            <a:r>
              <a:rPr lang="tr-TR" dirty="0" err="1" smtClean="0"/>
              <a:t>instruction</a:t>
            </a:r>
            <a:r>
              <a:rPr lang="tr-TR" dirty="0" smtClean="0"/>
              <a:t> </a:t>
            </a:r>
            <a:r>
              <a:rPr lang="tr-TR" dirty="0" err="1"/>
              <a:t>types</a:t>
            </a:r>
            <a:r>
              <a:rPr lang="tr-TR" dirty="0"/>
              <a:t> as </a:t>
            </a:r>
            <a:r>
              <a:rPr lang="tr-TR" dirty="0" err="1"/>
              <a:t>follows</a:t>
            </a:r>
            <a:r>
              <a:rPr lang="tr-TR" dirty="0"/>
              <a:t>:</a:t>
            </a:r>
          </a:p>
          <a:p>
            <a:pPr lvl="1"/>
            <a:r>
              <a:rPr lang="en-US" b="1" dirty="0" smtClean="0"/>
              <a:t>Data </a:t>
            </a:r>
            <a:r>
              <a:rPr lang="en-US" b="1" dirty="0"/>
              <a:t>processing: </a:t>
            </a:r>
            <a:r>
              <a:rPr lang="en-US" dirty="0"/>
              <a:t>Arithmetic and logic instructions</a:t>
            </a:r>
          </a:p>
          <a:p>
            <a:pPr lvl="1"/>
            <a:r>
              <a:rPr lang="en-US" b="1" dirty="0" smtClean="0"/>
              <a:t>Data </a:t>
            </a:r>
            <a:r>
              <a:rPr lang="en-US" b="1" dirty="0"/>
              <a:t>storage: </a:t>
            </a:r>
            <a:r>
              <a:rPr lang="en-US" dirty="0"/>
              <a:t>Movement of data into or out of register and or </a:t>
            </a:r>
            <a:r>
              <a:rPr lang="en-US" dirty="0" smtClean="0"/>
              <a:t>memory</a:t>
            </a:r>
            <a:r>
              <a:rPr lang="tr-TR" dirty="0" smtClean="0"/>
              <a:t> </a:t>
            </a:r>
            <a:r>
              <a:rPr lang="tr-TR" dirty="0" err="1" smtClean="0"/>
              <a:t>locations</a:t>
            </a:r>
            <a:endParaRPr lang="tr-TR" dirty="0"/>
          </a:p>
          <a:p>
            <a:pPr lvl="1"/>
            <a:r>
              <a:rPr lang="tr-TR" b="1" dirty="0" smtClean="0"/>
              <a:t>Data </a:t>
            </a:r>
            <a:r>
              <a:rPr lang="tr-TR" b="1" dirty="0" err="1"/>
              <a:t>movement</a:t>
            </a:r>
            <a:r>
              <a:rPr lang="tr-TR" b="1" dirty="0"/>
              <a:t>: </a:t>
            </a:r>
            <a:r>
              <a:rPr lang="tr-TR" dirty="0"/>
              <a:t>I/O </a:t>
            </a:r>
            <a:r>
              <a:rPr lang="tr-TR" dirty="0" err="1"/>
              <a:t>instructions</a:t>
            </a:r>
            <a:endParaRPr lang="tr-TR" dirty="0"/>
          </a:p>
          <a:p>
            <a:pPr lvl="1"/>
            <a:r>
              <a:rPr lang="en-US" b="1" dirty="0" smtClean="0"/>
              <a:t>Control</a:t>
            </a:r>
            <a:r>
              <a:rPr lang="en-US" b="1" dirty="0"/>
              <a:t>: </a:t>
            </a:r>
            <a:r>
              <a:rPr lang="en-US" dirty="0"/>
              <a:t>Test and branch instructions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5467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5"/>
            <a:ext cx="11097126" cy="635635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i="1" dirty="0"/>
              <a:t>Arithmetic </a:t>
            </a:r>
            <a:r>
              <a:rPr lang="en-US" dirty="0"/>
              <a:t>instructions provide computational capabilities for </a:t>
            </a:r>
            <a:r>
              <a:rPr lang="en-US" dirty="0" smtClean="0"/>
              <a:t>processing</a:t>
            </a:r>
            <a:r>
              <a:rPr lang="tr-TR" dirty="0" smtClean="0"/>
              <a:t> </a:t>
            </a:r>
            <a:r>
              <a:rPr lang="en-US" dirty="0" smtClean="0"/>
              <a:t>numeric </a:t>
            </a:r>
            <a:r>
              <a:rPr lang="en-US" dirty="0"/>
              <a:t>data. </a:t>
            </a:r>
            <a:endParaRPr lang="tr-TR" dirty="0" smtClean="0"/>
          </a:p>
          <a:p>
            <a:pPr marL="0" indent="0">
              <a:buNone/>
            </a:pPr>
            <a:endParaRPr lang="tr-TR" i="1" dirty="0"/>
          </a:p>
          <a:p>
            <a:pPr marL="0" indent="0">
              <a:buNone/>
            </a:pPr>
            <a:r>
              <a:rPr lang="en-US" i="1" dirty="0" smtClean="0"/>
              <a:t>Logic </a:t>
            </a:r>
            <a:r>
              <a:rPr lang="en-US" dirty="0"/>
              <a:t>(Boolean) instructions operate on the bits of a word as </a:t>
            </a:r>
            <a:r>
              <a:rPr lang="en-US" dirty="0" smtClean="0"/>
              <a:t>bits</a:t>
            </a:r>
            <a:r>
              <a:rPr lang="tr-TR" dirty="0" smtClean="0"/>
              <a:t> </a:t>
            </a:r>
            <a:r>
              <a:rPr lang="en-US" dirty="0" smtClean="0"/>
              <a:t>rather </a:t>
            </a:r>
            <a:r>
              <a:rPr lang="en-US" dirty="0"/>
              <a:t>than as numbers; thus, they provide capabilities for processing any other </a:t>
            </a:r>
            <a:r>
              <a:rPr lang="en-US" dirty="0" smtClean="0"/>
              <a:t>type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data the user may wish to employ. These operations are performed primarily </a:t>
            </a:r>
            <a:r>
              <a:rPr lang="en-US" dirty="0" smtClean="0"/>
              <a:t>on</a:t>
            </a:r>
            <a:r>
              <a:rPr lang="tr-TR" dirty="0" smtClean="0"/>
              <a:t> </a:t>
            </a:r>
            <a:r>
              <a:rPr lang="en-US" dirty="0" smtClean="0"/>
              <a:t>data </a:t>
            </a:r>
            <a:r>
              <a:rPr lang="en-US" dirty="0"/>
              <a:t>in processor registers.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Therefore</a:t>
            </a:r>
            <a:r>
              <a:rPr lang="en-US" dirty="0"/>
              <a:t>, there must be </a:t>
            </a:r>
            <a:r>
              <a:rPr lang="en-US" i="1" dirty="0"/>
              <a:t>memory </a:t>
            </a:r>
            <a:r>
              <a:rPr lang="en-US" dirty="0"/>
              <a:t>instructions for </a:t>
            </a:r>
            <a:r>
              <a:rPr lang="en-US" dirty="0" smtClean="0"/>
              <a:t>moving</a:t>
            </a:r>
            <a:r>
              <a:rPr lang="tr-TR" dirty="0" smtClean="0"/>
              <a:t> </a:t>
            </a:r>
            <a:r>
              <a:rPr lang="en-US" dirty="0" smtClean="0"/>
              <a:t>data </a:t>
            </a:r>
            <a:r>
              <a:rPr lang="en-US" dirty="0"/>
              <a:t>between memory and the registers. </a:t>
            </a:r>
            <a:endParaRPr lang="tr-TR" dirty="0" smtClean="0"/>
          </a:p>
          <a:p>
            <a:pPr marL="0" indent="0">
              <a:buNone/>
            </a:pPr>
            <a:endParaRPr lang="tr-TR" i="1" dirty="0" smtClean="0"/>
          </a:p>
          <a:p>
            <a:pPr marL="0" indent="0">
              <a:buNone/>
            </a:pPr>
            <a:r>
              <a:rPr lang="en-US" i="1" dirty="0" smtClean="0"/>
              <a:t>I/O </a:t>
            </a:r>
            <a:r>
              <a:rPr lang="en-US" dirty="0"/>
              <a:t>instructions are needed to </a:t>
            </a:r>
            <a:r>
              <a:rPr lang="en-US" dirty="0" smtClean="0"/>
              <a:t>transfer</a:t>
            </a:r>
            <a:r>
              <a:rPr lang="tr-TR" dirty="0" smtClean="0"/>
              <a:t> </a:t>
            </a:r>
            <a:r>
              <a:rPr lang="en-US" dirty="0" smtClean="0"/>
              <a:t>programs </a:t>
            </a:r>
            <a:r>
              <a:rPr lang="en-US" dirty="0"/>
              <a:t>and data into memory and the results of computations back out to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user</a:t>
            </a:r>
            <a:r>
              <a:rPr lang="en-US" dirty="0"/>
              <a:t>. </a:t>
            </a:r>
            <a:endParaRPr lang="tr-TR" dirty="0" smtClean="0"/>
          </a:p>
          <a:p>
            <a:pPr marL="0" indent="0">
              <a:buNone/>
            </a:pPr>
            <a:endParaRPr lang="tr-TR" i="1" dirty="0"/>
          </a:p>
          <a:p>
            <a:pPr marL="0" indent="0">
              <a:buNone/>
            </a:pPr>
            <a:r>
              <a:rPr lang="en-US" i="1" dirty="0" smtClean="0"/>
              <a:t>Test </a:t>
            </a:r>
            <a:r>
              <a:rPr lang="en-US" dirty="0"/>
              <a:t>instructions are used to test the value of a data word or the status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a </a:t>
            </a:r>
            <a:r>
              <a:rPr lang="en-US" dirty="0"/>
              <a:t>computation.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Branch </a:t>
            </a:r>
            <a:r>
              <a:rPr lang="en-US" dirty="0"/>
              <a:t>instructions are then used to branch to a different set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instructions </a:t>
            </a:r>
            <a:r>
              <a:rPr lang="en-US" dirty="0"/>
              <a:t>depending on the decision made.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5306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365125"/>
            <a:ext cx="11193379" cy="635635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b="1" dirty="0" err="1"/>
              <a:t>Number</a:t>
            </a:r>
            <a:r>
              <a:rPr lang="tr-TR" b="1" dirty="0"/>
              <a:t> of </a:t>
            </a:r>
            <a:r>
              <a:rPr lang="tr-TR" b="1" dirty="0" err="1"/>
              <a:t>Addresses</a:t>
            </a:r>
            <a:endParaRPr lang="tr-TR" b="1" dirty="0"/>
          </a:p>
          <a:p>
            <a:pPr marL="0" indent="0">
              <a:buNone/>
            </a:pPr>
            <a:r>
              <a:rPr lang="en-US" dirty="0"/>
              <a:t>One of the traditional ways of describing processor architecture is in terms of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number </a:t>
            </a:r>
            <a:r>
              <a:rPr lang="en-US" dirty="0"/>
              <a:t>of addresses contained in each instruction. This dimension has become </a:t>
            </a:r>
            <a:r>
              <a:rPr lang="en-US" dirty="0" smtClean="0"/>
              <a:t>less</a:t>
            </a:r>
            <a:r>
              <a:rPr lang="tr-TR" dirty="0" smtClean="0"/>
              <a:t> </a:t>
            </a:r>
            <a:r>
              <a:rPr lang="en-US" dirty="0" smtClean="0"/>
              <a:t>significant </a:t>
            </a:r>
            <a:r>
              <a:rPr lang="en-US" dirty="0"/>
              <a:t>with the increasing complexity of processor design. Nevertheless, it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useful </a:t>
            </a:r>
            <a:r>
              <a:rPr lang="en-US" dirty="0"/>
              <a:t>at this point to draw and analyze this distinction.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What </a:t>
            </a:r>
            <a:r>
              <a:rPr lang="en-US" dirty="0"/>
              <a:t>is the maximum number of addresses one might need in an </a:t>
            </a:r>
            <a:r>
              <a:rPr lang="en-US" dirty="0" smtClean="0"/>
              <a:t>instruction?</a:t>
            </a:r>
            <a:r>
              <a:rPr lang="tr-TR" dirty="0" smtClean="0"/>
              <a:t> </a:t>
            </a:r>
            <a:r>
              <a:rPr lang="en-US" dirty="0" smtClean="0"/>
              <a:t>Evidently</a:t>
            </a:r>
            <a:r>
              <a:rPr lang="en-US" dirty="0"/>
              <a:t>, arithmetic and logic instructions will require the most </a:t>
            </a:r>
            <a:r>
              <a:rPr lang="en-US" dirty="0" smtClean="0"/>
              <a:t>operands.</a:t>
            </a:r>
            <a:r>
              <a:rPr lang="tr-TR" dirty="0" smtClean="0"/>
              <a:t> </a:t>
            </a:r>
            <a:r>
              <a:rPr lang="en-US" dirty="0" smtClean="0"/>
              <a:t>Virtually </a:t>
            </a:r>
            <a:r>
              <a:rPr lang="en-US" dirty="0"/>
              <a:t>all arithmetic and logic operations are either unary (one source </a:t>
            </a:r>
            <a:r>
              <a:rPr lang="en-US" dirty="0" smtClean="0"/>
              <a:t>operand)</a:t>
            </a:r>
            <a:r>
              <a:rPr lang="tr-TR" dirty="0" smtClean="0"/>
              <a:t> </a:t>
            </a:r>
            <a:r>
              <a:rPr lang="en-US" dirty="0" smtClean="0"/>
              <a:t>or </a:t>
            </a:r>
            <a:r>
              <a:rPr lang="en-US" dirty="0"/>
              <a:t>binary (two source operands).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Thus</a:t>
            </a:r>
            <a:r>
              <a:rPr lang="en-US" dirty="0"/>
              <a:t>, we would need a maximum of two </a:t>
            </a:r>
            <a:r>
              <a:rPr lang="en-US" dirty="0" smtClean="0"/>
              <a:t>addresses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reference source operands. The result of an operation must be stored, </a:t>
            </a:r>
            <a:r>
              <a:rPr lang="en-US" dirty="0" smtClean="0"/>
              <a:t>suggesting</a:t>
            </a:r>
            <a:r>
              <a:rPr lang="tr-TR" dirty="0" smtClean="0"/>
              <a:t> </a:t>
            </a:r>
            <a:r>
              <a:rPr lang="en-US" dirty="0" smtClean="0"/>
              <a:t>a </a:t>
            </a:r>
            <a:r>
              <a:rPr lang="en-US" dirty="0"/>
              <a:t>third address, which defines a destination operand. Finally, after completion of </a:t>
            </a:r>
            <a:r>
              <a:rPr lang="en-US" dirty="0" smtClean="0"/>
              <a:t>an</a:t>
            </a:r>
            <a:r>
              <a:rPr lang="tr-TR" dirty="0" smtClean="0"/>
              <a:t> </a:t>
            </a:r>
            <a:r>
              <a:rPr lang="en-US" dirty="0" smtClean="0"/>
              <a:t>instruction</a:t>
            </a:r>
            <a:r>
              <a:rPr lang="en-US" dirty="0"/>
              <a:t>, the next instruction must be fetched, and its address is needed.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4931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049000" cy="46553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This line of reasoning suggests that an instruction could plausibly be </a:t>
            </a:r>
            <a:r>
              <a:rPr lang="en-US" dirty="0" smtClean="0"/>
              <a:t>required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contain four address references: two source operands, one destination </a:t>
            </a:r>
            <a:r>
              <a:rPr lang="en-US" dirty="0" smtClean="0"/>
              <a:t>operand,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the address of the next instruction. In most architectures, most instructions </a:t>
            </a:r>
            <a:r>
              <a:rPr lang="en-US" dirty="0" smtClean="0"/>
              <a:t>have</a:t>
            </a:r>
            <a:r>
              <a:rPr lang="tr-TR" dirty="0" smtClean="0"/>
              <a:t> </a:t>
            </a:r>
            <a:r>
              <a:rPr lang="en-US" dirty="0" smtClean="0"/>
              <a:t>one</a:t>
            </a:r>
            <a:r>
              <a:rPr lang="en-US" dirty="0"/>
              <a:t>, two, or three operand addresses, with the address of the next instruction </a:t>
            </a:r>
            <a:r>
              <a:rPr lang="en-US" dirty="0" smtClean="0"/>
              <a:t>being</a:t>
            </a:r>
            <a:r>
              <a:rPr lang="tr-TR" dirty="0" smtClean="0"/>
              <a:t> </a:t>
            </a:r>
            <a:r>
              <a:rPr lang="en-US" dirty="0" smtClean="0"/>
              <a:t>implicit </a:t>
            </a:r>
            <a:r>
              <a:rPr lang="en-US" dirty="0"/>
              <a:t>(obtained from the program counter).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Most </a:t>
            </a:r>
            <a:r>
              <a:rPr lang="en-US" dirty="0"/>
              <a:t>architectures also have a </a:t>
            </a:r>
            <a:r>
              <a:rPr lang="en-US" dirty="0" smtClean="0"/>
              <a:t>few</a:t>
            </a:r>
            <a:r>
              <a:rPr lang="tr-TR" dirty="0" smtClean="0"/>
              <a:t> </a:t>
            </a:r>
            <a:r>
              <a:rPr lang="en-US" dirty="0" smtClean="0"/>
              <a:t>special-purpose </a:t>
            </a:r>
            <a:r>
              <a:rPr lang="en-US" dirty="0"/>
              <a:t>instructions with more operands</a:t>
            </a:r>
            <a:r>
              <a:rPr lang="en-US" dirty="0" smtClean="0"/>
              <a:t>.</a:t>
            </a:r>
            <a:endParaRPr lang="tr-TR" dirty="0" smtClean="0"/>
          </a:p>
          <a:p>
            <a:pPr lvl="1"/>
            <a:r>
              <a:rPr lang="en-US" dirty="0" smtClean="0"/>
              <a:t>For </a:t>
            </a:r>
            <a:r>
              <a:rPr lang="en-US" dirty="0"/>
              <a:t>example, the load and </a:t>
            </a:r>
            <a:r>
              <a:rPr lang="en-US" dirty="0" smtClean="0"/>
              <a:t>store</a:t>
            </a:r>
            <a:r>
              <a:rPr lang="tr-TR" dirty="0" smtClean="0"/>
              <a:t> </a:t>
            </a:r>
            <a:r>
              <a:rPr lang="en-US" dirty="0" smtClean="0"/>
              <a:t>multiple </a:t>
            </a:r>
            <a:r>
              <a:rPr lang="en-US" dirty="0"/>
              <a:t>instructions of the ARM </a:t>
            </a:r>
            <a:r>
              <a:rPr lang="en-US" dirty="0" smtClean="0"/>
              <a:t>architecture designate</a:t>
            </a:r>
            <a:r>
              <a:rPr lang="tr-TR" dirty="0" smtClean="0"/>
              <a:t> </a:t>
            </a:r>
            <a:r>
              <a:rPr lang="en-US" dirty="0" smtClean="0"/>
              <a:t>up </a:t>
            </a:r>
            <a:r>
              <a:rPr lang="en-US" dirty="0"/>
              <a:t>to 17 register operands in a single instruction.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7315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422" y="365125"/>
            <a:ext cx="4103068" cy="635635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/>
              <a:t>Figure </a:t>
            </a:r>
            <a:r>
              <a:rPr lang="en-US" dirty="0" smtClean="0"/>
              <a:t>compares </a:t>
            </a:r>
            <a:r>
              <a:rPr lang="en-US" dirty="0"/>
              <a:t>typical one-, two-, and three-address instructions </a:t>
            </a:r>
            <a:r>
              <a:rPr lang="en-US" dirty="0" smtClean="0"/>
              <a:t>that</a:t>
            </a:r>
            <a:r>
              <a:rPr lang="tr-TR" dirty="0" smtClean="0"/>
              <a:t> </a:t>
            </a:r>
            <a:r>
              <a:rPr lang="en-US" dirty="0" smtClean="0"/>
              <a:t>could </a:t>
            </a:r>
            <a:r>
              <a:rPr lang="en-US" dirty="0"/>
              <a:t>be used to compute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Y </a:t>
            </a:r>
            <a:r>
              <a:rPr lang="en-US" dirty="0"/>
              <a:t>= (A - B</a:t>
            </a:r>
            <a:r>
              <a:rPr lang="en-US" dirty="0" smtClean="0"/>
              <a:t>)</a:t>
            </a:r>
            <a:r>
              <a:rPr lang="tr-TR" dirty="0" smtClean="0"/>
              <a:t>/</a:t>
            </a:r>
            <a:r>
              <a:rPr lang="en-US" dirty="0" smtClean="0"/>
              <a:t>[</a:t>
            </a:r>
            <a:r>
              <a:rPr lang="en-US" dirty="0"/>
              <a:t>C + (D </a:t>
            </a:r>
            <a:r>
              <a:rPr lang="tr-TR" dirty="0" smtClean="0"/>
              <a:t>x</a:t>
            </a:r>
            <a:r>
              <a:rPr lang="en-US" dirty="0" smtClean="0"/>
              <a:t> </a:t>
            </a:r>
            <a:r>
              <a:rPr lang="en-US" dirty="0"/>
              <a:t>E)].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With </a:t>
            </a:r>
            <a:r>
              <a:rPr lang="en-US" dirty="0"/>
              <a:t>three </a:t>
            </a:r>
            <a:r>
              <a:rPr lang="en-US" dirty="0" smtClean="0"/>
              <a:t>addresses,</a:t>
            </a:r>
            <a:r>
              <a:rPr lang="tr-TR" dirty="0" smtClean="0"/>
              <a:t> </a:t>
            </a:r>
            <a:r>
              <a:rPr lang="en-US" dirty="0" smtClean="0"/>
              <a:t>each </a:t>
            </a:r>
            <a:r>
              <a:rPr lang="en-US" dirty="0"/>
              <a:t>instruction specifies two source operand locations and a destination </a:t>
            </a:r>
            <a:r>
              <a:rPr lang="en-US" dirty="0" smtClean="0"/>
              <a:t>operand</a:t>
            </a:r>
            <a:r>
              <a:rPr lang="tr-TR" dirty="0" smtClean="0"/>
              <a:t> </a:t>
            </a:r>
            <a:r>
              <a:rPr lang="en-US" dirty="0" smtClean="0"/>
              <a:t>location</a:t>
            </a:r>
            <a:r>
              <a:rPr lang="en-US" dirty="0"/>
              <a:t>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Because </a:t>
            </a:r>
            <a:r>
              <a:rPr lang="en-US" dirty="0"/>
              <a:t>we choose not to alter the value of any of the operand </a:t>
            </a:r>
            <a:r>
              <a:rPr lang="en-US" dirty="0" smtClean="0"/>
              <a:t>locations,</a:t>
            </a:r>
            <a:r>
              <a:rPr lang="tr-TR" dirty="0" smtClean="0"/>
              <a:t> </a:t>
            </a:r>
            <a:r>
              <a:rPr lang="en-US" dirty="0" smtClean="0"/>
              <a:t>a </a:t>
            </a:r>
            <a:r>
              <a:rPr lang="en-US" dirty="0"/>
              <a:t>temporary location, T, is used to store some intermediate results. Note that </a:t>
            </a:r>
            <a:r>
              <a:rPr lang="en-US" dirty="0" smtClean="0"/>
              <a:t>there</a:t>
            </a:r>
            <a:r>
              <a:rPr lang="tr-TR" dirty="0" smtClean="0"/>
              <a:t> </a:t>
            </a:r>
            <a:r>
              <a:rPr lang="en-US" dirty="0" smtClean="0"/>
              <a:t>are </a:t>
            </a:r>
            <a:r>
              <a:rPr lang="en-US" dirty="0"/>
              <a:t>four instructions and that the original expression had five operands.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18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3490" y="669923"/>
            <a:ext cx="7848000" cy="5643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7969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5"/>
            <a:ext cx="11065042" cy="63563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Three-address instruction formats are not common because they require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relatively </a:t>
            </a:r>
            <a:r>
              <a:rPr lang="en-US" dirty="0"/>
              <a:t>long instruction format to hold the three address references. 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With two</a:t>
            </a:r>
            <a:r>
              <a:rPr lang="tr-TR" dirty="0" smtClean="0"/>
              <a:t>-</a:t>
            </a:r>
            <a:r>
              <a:rPr lang="en-US" dirty="0" smtClean="0"/>
              <a:t>address</a:t>
            </a:r>
            <a:r>
              <a:rPr lang="tr-TR" dirty="0" smtClean="0"/>
              <a:t> </a:t>
            </a:r>
            <a:r>
              <a:rPr lang="en-US" dirty="0" smtClean="0"/>
              <a:t>instructions</a:t>
            </a:r>
            <a:r>
              <a:rPr lang="en-US" dirty="0"/>
              <a:t>, and for binary operations, one address must do double duty </a:t>
            </a:r>
            <a:r>
              <a:rPr lang="en-US" dirty="0" smtClean="0"/>
              <a:t>as</a:t>
            </a:r>
            <a:r>
              <a:rPr lang="tr-TR" dirty="0" smtClean="0"/>
              <a:t> </a:t>
            </a:r>
            <a:r>
              <a:rPr lang="en-US" dirty="0" smtClean="0"/>
              <a:t>both </a:t>
            </a:r>
            <a:r>
              <a:rPr lang="en-US" dirty="0"/>
              <a:t>an operand and a result.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Thus</a:t>
            </a:r>
            <a:r>
              <a:rPr lang="en-US" dirty="0"/>
              <a:t>, the instruction SUB Y, B carries out the </a:t>
            </a:r>
            <a:r>
              <a:rPr lang="en-US" dirty="0" smtClean="0"/>
              <a:t>calculation</a:t>
            </a:r>
            <a:r>
              <a:rPr lang="tr-TR" dirty="0" smtClean="0"/>
              <a:t> </a:t>
            </a:r>
            <a:r>
              <a:rPr lang="en-US" dirty="0" smtClean="0"/>
              <a:t>Y </a:t>
            </a:r>
            <a:r>
              <a:rPr lang="en-US" dirty="0"/>
              <a:t>- B and stores the result in Y. The two-address format reduces the </a:t>
            </a:r>
            <a:r>
              <a:rPr lang="en-US" dirty="0" smtClean="0"/>
              <a:t>space</a:t>
            </a:r>
            <a:r>
              <a:rPr lang="tr-TR" dirty="0" smtClean="0"/>
              <a:t> </a:t>
            </a:r>
            <a:r>
              <a:rPr lang="en-US" dirty="0" smtClean="0"/>
              <a:t>requirement </a:t>
            </a:r>
            <a:r>
              <a:rPr lang="en-US" dirty="0"/>
              <a:t>but also introduces some awkwardness.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To </a:t>
            </a:r>
            <a:r>
              <a:rPr lang="en-US" dirty="0"/>
              <a:t>avoid altering the value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an </a:t>
            </a:r>
            <a:r>
              <a:rPr lang="en-US" dirty="0"/>
              <a:t>operand, a MOVE instruction is used to move one of the values to a result </a:t>
            </a:r>
            <a:r>
              <a:rPr lang="en-US" dirty="0" smtClean="0"/>
              <a:t>or</a:t>
            </a:r>
            <a:r>
              <a:rPr lang="tr-TR" dirty="0" smtClean="0"/>
              <a:t> </a:t>
            </a:r>
            <a:r>
              <a:rPr lang="en-US" dirty="0" smtClean="0"/>
              <a:t>temporary </a:t>
            </a:r>
            <a:r>
              <a:rPr lang="en-US" dirty="0"/>
              <a:t>location before performing the operation. Our sample program </a:t>
            </a:r>
            <a:r>
              <a:rPr lang="en-US" dirty="0" smtClean="0"/>
              <a:t>expands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/>
              <a:t>six</a:t>
            </a:r>
            <a:r>
              <a:rPr lang="tr-TR" dirty="0"/>
              <a:t> </a:t>
            </a:r>
            <a:r>
              <a:rPr lang="tr-TR" dirty="0" err="1"/>
              <a:t>instructions</a:t>
            </a:r>
            <a:r>
              <a:rPr lang="tr-TR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3713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Outline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tr-TR" dirty="0" smtClean="0"/>
              <a:t>Machine </a:t>
            </a:r>
            <a:r>
              <a:rPr lang="tr-TR" dirty="0" err="1" smtClean="0"/>
              <a:t>Intruction</a:t>
            </a:r>
            <a:r>
              <a:rPr lang="tr-TR" dirty="0" smtClean="0"/>
              <a:t> </a:t>
            </a:r>
            <a:r>
              <a:rPr lang="tr-TR" dirty="0" err="1" smtClean="0"/>
              <a:t>Characteristics</a:t>
            </a:r>
            <a:endParaRPr lang="tr-TR" dirty="0" smtClean="0"/>
          </a:p>
          <a:p>
            <a:pPr marL="514350" indent="-514350">
              <a:buFont typeface="+mj-lt"/>
              <a:buAutoNum type="arabicPeriod"/>
            </a:pPr>
            <a:r>
              <a:rPr lang="tr-TR" dirty="0" err="1" smtClean="0"/>
              <a:t>Types</a:t>
            </a:r>
            <a:r>
              <a:rPr lang="tr-TR" dirty="0" smtClean="0"/>
              <a:t> of </a:t>
            </a:r>
            <a:r>
              <a:rPr lang="tr-TR" dirty="0" err="1" smtClean="0"/>
              <a:t>Operands</a:t>
            </a:r>
            <a:endParaRPr lang="tr-TR" dirty="0" smtClean="0"/>
          </a:p>
          <a:p>
            <a:pPr marL="514350" indent="-514350">
              <a:buFont typeface="+mj-lt"/>
              <a:buAutoNum type="arabicPeriod"/>
            </a:pPr>
            <a:r>
              <a:rPr lang="tr-TR" dirty="0" err="1" smtClean="0"/>
              <a:t>Types</a:t>
            </a:r>
            <a:r>
              <a:rPr lang="tr-TR" dirty="0" smtClean="0"/>
              <a:t> of Operations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3748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9585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Simpler yet is the one-address instruction. For this to work, a second </a:t>
            </a:r>
            <a:r>
              <a:rPr lang="en-US" dirty="0" smtClean="0"/>
              <a:t>address</a:t>
            </a:r>
            <a:r>
              <a:rPr lang="tr-TR" dirty="0" smtClean="0"/>
              <a:t> </a:t>
            </a:r>
            <a:r>
              <a:rPr lang="en-US" dirty="0" smtClean="0"/>
              <a:t>must </a:t>
            </a:r>
            <a:r>
              <a:rPr lang="en-US" dirty="0"/>
              <a:t>be implicit. This was common in earlier machines, with the implied </a:t>
            </a:r>
            <a:r>
              <a:rPr lang="en-US" dirty="0" smtClean="0"/>
              <a:t>address</a:t>
            </a:r>
            <a:r>
              <a:rPr lang="tr-TR" dirty="0" smtClean="0"/>
              <a:t> </a:t>
            </a:r>
            <a:r>
              <a:rPr lang="en-US" dirty="0" smtClean="0"/>
              <a:t>being </a:t>
            </a:r>
            <a:r>
              <a:rPr lang="en-US" dirty="0"/>
              <a:t>a processor register known as the </a:t>
            </a:r>
            <a:r>
              <a:rPr lang="en-US" b="1" dirty="0"/>
              <a:t>accumulator </a:t>
            </a:r>
            <a:r>
              <a:rPr lang="en-US" dirty="0"/>
              <a:t>(AC). The accumulator </a:t>
            </a:r>
            <a:r>
              <a:rPr lang="en-US" dirty="0" smtClean="0"/>
              <a:t>contains</a:t>
            </a:r>
            <a:r>
              <a:rPr lang="tr-TR" dirty="0" smtClean="0"/>
              <a:t> </a:t>
            </a:r>
            <a:r>
              <a:rPr lang="en-US" dirty="0" smtClean="0"/>
              <a:t>one </a:t>
            </a:r>
            <a:r>
              <a:rPr lang="en-US" dirty="0"/>
              <a:t>of the operands and is used to store the result. In our example, </a:t>
            </a:r>
            <a:r>
              <a:rPr lang="en-US" dirty="0" err="1" smtClean="0"/>
              <a:t>ei</a:t>
            </a:r>
            <a:r>
              <a:rPr lang="tr-TR" dirty="0" smtClean="0"/>
              <a:t>g</a:t>
            </a:r>
            <a:r>
              <a:rPr lang="en-US" dirty="0" err="1" smtClean="0"/>
              <a:t>ht</a:t>
            </a:r>
            <a:r>
              <a:rPr lang="tr-TR" dirty="0" smtClean="0"/>
              <a:t> </a:t>
            </a:r>
            <a:r>
              <a:rPr lang="en-US" dirty="0" smtClean="0"/>
              <a:t>instructions </a:t>
            </a:r>
            <a:r>
              <a:rPr lang="en-US" dirty="0"/>
              <a:t>are needed to accomplish the task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/>
              <a:t>It is, in fact, possible to make do with zero addresses for some instructions.</a:t>
            </a:r>
            <a:r>
              <a:rPr lang="tr-TR" dirty="0"/>
              <a:t> </a:t>
            </a:r>
            <a:r>
              <a:rPr lang="en-US" dirty="0"/>
              <a:t>Zero-address instructions are applicable to a special memory organization called</a:t>
            </a:r>
            <a:r>
              <a:rPr lang="tr-TR" dirty="0"/>
              <a:t> </a:t>
            </a:r>
            <a:r>
              <a:rPr lang="en-US" dirty="0"/>
              <a:t>a </a:t>
            </a:r>
            <a:r>
              <a:rPr lang="en-US" i="1" dirty="0"/>
              <a:t>stack. </a:t>
            </a:r>
            <a:r>
              <a:rPr lang="en-US" dirty="0"/>
              <a:t>A stack is a last-in-first-out set of locations. The stack is in a known location</a:t>
            </a:r>
            <a:r>
              <a:rPr lang="tr-TR" dirty="0"/>
              <a:t> </a:t>
            </a:r>
            <a:r>
              <a:rPr lang="en-US" dirty="0"/>
              <a:t>and, often, at least the top two elements are in processor registers. Thus,</a:t>
            </a:r>
            <a:r>
              <a:rPr lang="tr-TR" dirty="0"/>
              <a:t> </a:t>
            </a:r>
            <a:r>
              <a:rPr lang="en-US" dirty="0"/>
              <a:t>zero-address instructions would reference the top two stack elements.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2727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Table </a:t>
            </a:r>
            <a:r>
              <a:rPr lang="en-US" dirty="0" smtClean="0"/>
              <a:t>summarizes </a:t>
            </a:r>
            <a:r>
              <a:rPr lang="en-US" dirty="0"/>
              <a:t>the interpretations to be placed on instructions </a:t>
            </a:r>
            <a:r>
              <a:rPr lang="en-US" dirty="0" smtClean="0"/>
              <a:t>with</a:t>
            </a:r>
            <a:r>
              <a:rPr lang="tr-TR" dirty="0" smtClean="0"/>
              <a:t> </a:t>
            </a:r>
            <a:r>
              <a:rPr lang="en-US" dirty="0" smtClean="0"/>
              <a:t>zero</a:t>
            </a:r>
            <a:r>
              <a:rPr lang="en-US" dirty="0"/>
              <a:t>, one, two, or three addresses. In each case in the table, it is assumed that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address </a:t>
            </a:r>
            <a:r>
              <a:rPr lang="en-US" dirty="0"/>
              <a:t>of the next instruction is implicit, and that one operation with two </a:t>
            </a:r>
            <a:r>
              <a:rPr lang="en-US" dirty="0" smtClean="0"/>
              <a:t>source</a:t>
            </a:r>
            <a:r>
              <a:rPr lang="tr-TR" dirty="0" smtClean="0"/>
              <a:t> </a:t>
            </a:r>
            <a:r>
              <a:rPr lang="en-US" dirty="0" smtClean="0"/>
              <a:t>operands </a:t>
            </a:r>
            <a:r>
              <a:rPr lang="en-US" dirty="0"/>
              <a:t>and one result operand is to be performed.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21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7844" y="3805475"/>
            <a:ext cx="8796312" cy="291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970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365125"/>
            <a:ext cx="11177337" cy="63563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The number of addresses per instruction is a basic design decision. </a:t>
            </a:r>
            <a:endParaRPr lang="tr-TR" dirty="0" smtClean="0"/>
          </a:p>
          <a:p>
            <a:pPr lvl="1"/>
            <a:r>
              <a:rPr lang="en-US" dirty="0" smtClean="0"/>
              <a:t>Fewer</a:t>
            </a:r>
            <a:r>
              <a:rPr lang="tr-TR" dirty="0" smtClean="0"/>
              <a:t> </a:t>
            </a:r>
            <a:r>
              <a:rPr lang="en-US" dirty="0" smtClean="0"/>
              <a:t>addresses </a:t>
            </a:r>
            <a:r>
              <a:rPr lang="en-US" dirty="0"/>
              <a:t>per instruction result in instructions that are more primitive, requiring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less </a:t>
            </a:r>
            <a:r>
              <a:rPr lang="en-US" dirty="0"/>
              <a:t>complex processor. It also results in instructions of shorter length. </a:t>
            </a:r>
            <a:endParaRPr lang="tr-TR" dirty="0" smtClean="0"/>
          </a:p>
          <a:p>
            <a:pPr lvl="1"/>
            <a:r>
              <a:rPr lang="en-US" dirty="0" smtClean="0"/>
              <a:t>On </a:t>
            </a:r>
            <a:r>
              <a:rPr lang="en-US" dirty="0"/>
              <a:t>the </a:t>
            </a:r>
            <a:r>
              <a:rPr lang="en-US" dirty="0" smtClean="0"/>
              <a:t>other</a:t>
            </a:r>
            <a:r>
              <a:rPr lang="tr-TR" dirty="0" smtClean="0"/>
              <a:t> </a:t>
            </a:r>
            <a:r>
              <a:rPr lang="en-US" dirty="0" smtClean="0"/>
              <a:t>hand</a:t>
            </a:r>
            <a:r>
              <a:rPr lang="en-US" dirty="0"/>
              <a:t>, programs contain more total instructions, which in general results in </a:t>
            </a:r>
            <a:r>
              <a:rPr lang="en-US" dirty="0" smtClean="0"/>
              <a:t>longer</a:t>
            </a:r>
            <a:r>
              <a:rPr lang="tr-TR" dirty="0" smtClean="0"/>
              <a:t> </a:t>
            </a:r>
            <a:r>
              <a:rPr lang="en-US" dirty="0" smtClean="0"/>
              <a:t>execution </a:t>
            </a:r>
            <a:r>
              <a:rPr lang="en-US" dirty="0"/>
              <a:t>times and longer, more complex programs. </a:t>
            </a:r>
            <a:endParaRPr lang="tr-TR" dirty="0" smtClean="0"/>
          </a:p>
          <a:p>
            <a:pPr lvl="1"/>
            <a:r>
              <a:rPr lang="en-US" dirty="0" smtClean="0"/>
              <a:t>Also</a:t>
            </a:r>
            <a:r>
              <a:rPr lang="en-US" dirty="0"/>
              <a:t>, there is an </a:t>
            </a:r>
            <a:r>
              <a:rPr lang="en-US" dirty="0" smtClean="0"/>
              <a:t>important</a:t>
            </a:r>
            <a:r>
              <a:rPr lang="tr-TR" dirty="0" smtClean="0"/>
              <a:t> </a:t>
            </a:r>
            <a:r>
              <a:rPr lang="en-US" dirty="0" smtClean="0"/>
              <a:t>threshold </a:t>
            </a:r>
            <a:r>
              <a:rPr lang="en-US" dirty="0"/>
              <a:t>between one-address and multiple-address instructions. With </a:t>
            </a:r>
            <a:r>
              <a:rPr lang="en-US" dirty="0" smtClean="0"/>
              <a:t>one-address</a:t>
            </a:r>
            <a:r>
              <a:rPr lang="tr-TR" dirty="0" smtClean="0"/>
              <a:t> </a:t>
            </a:r>
            <a:r>
              <a:rPr lang="en-US" dirty="0" smtClean="0"/>
              <a:t>instructions</a:t>
            </a:r>
            <a:r>
              <a:rPr lang="en-US" dirty="0"/>
              <a:t>, the programmer generally has available only one general-purpose </a:t>
            </a:r>
            <a:r>
              <a:rPr lang="en-US" dirty="0" smtClean="0"/>
              <a:t>register,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accumulator. </a:t>
            </a:r>
            <a:endParaRPr lang="tr-TR" dirty="0" smtClean="0"/>
          </a:p>
          <a:p>
            <a:pPr lvl="1"/>
            <a:r>
              <a:rPr lang="en-US" dirty="0" smtClean="0"/>
              <a:t>With </a:t>
            </a:r>
            <a:r>
              <a:rPr lang="en-US" dirty="0"/>
              <a:t>multiple-address instructions, it is common to </a:t>
            </a:r>
            <a:r>
              <a:rPr lang="en-US" dirty="0" smtClean="0"/>
              <a:t>have</a:t>
            </a:r>
            <a:r>
              <a:rPr lang="tr-TR" dirty="0" smtClean="0"/>
              <a:t> </a:t>
            </a:r>
            <a:r>
              <a:rPr lang="en-US" dirty="0" smtClean="0"/>
              <a:t>multiple </a:t>
            </a:r>
            <a:r>
              <a:rPr lang="en-US" dirty="0"/>
              <a:t>general-purpose registers. This allows some operations to be </a:t>
            </a:r>
            <a:r>
              <a:rPr lang="en-US" dirty="0" smtClean="0"/>
              <a:t>performed</a:t>
            </a:r>
            <a:r>
              <a:rPr lang="tr-TR" dirty="0" smtClean="0"/>
              <a:t> </a:t>
            </a:r>
            <a:r>
              <a:rPr lang="en-US" dirty="0"/>
              <a:t>solely on registers. Because register references are faster than memory </a:t>
            </a:r>
            <a:r>
              <a:rPr lang="en-US" dirty="0" smtClean="0"/>
              <a:t>references,</a:t>
            </a:r>
            <a:r>
              <a:rPr lang="tr-TR" dirty="0" smtClean="0"/>
              <a:t> </a:t>
            </a:r>
            <a:r>
              <a:rPr lang="en-US" dirty="0" smtClean="0"/>
              <a:t>this </a:t>
            </a:r>
            <a:r>
              <a:rPr lang="en-US" dirty="0"/>
              <a:t>speeds up execution.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For </a:t>
            </a:r>
            <a:r>
              <a:rPr lang="en-US" dirty="0"/>
              <a:t>reasons of flexibility and ability to use multiple </a:t>
            </a:r>
            <a:r>
              <a:rPr lang="en-US" dirty="0" smtClean="0"/>
              <a:t>registers,</a:t>
            </a:r>
            <a:r>
              <a:rPr lang="tr-TR" dirty="0" smtClean="0"/>
              <a:t> </a:t>
            </a:r>
            <a:r>
              <a:rPr lang="en-US" dirty="0" smtClean="0"/>
              <a:t>most </a:t>
            </a:r>
            <a:r>
              <a:rPr lang="en-US" dirty="0"/>
              <a:t>contemporary machines employ a mixture of two- and </a:t>
            </a:r>
            <a:r>
              <a:rPr lang="en-US" dirty="0" smtClean="0"/>
              <a:t>three-address</a:t>
            </a:r>
            <a:r>
              <a:rPr lang="tr-TR" dirty="0" smtClean="0"/>
              <a:t> </a:t>
            </a:r>
            <a:r>
              <a:rPr lang="tr-TR" dirty="0" err="1" smtClean="0"/>
              <a:t>instructions</a:t>
            </a:r>
            <a:r>
              <a:rPr lang="tr-TR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1416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145253" cy="48958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The design trade-offs involved in choosing the number of addresses per </a:t>
            </a:r>
            <a:r>
              <a:rPr lang="en-US" dirty="0" smtClean="0"/>
              <a:t>instruction</a:t>
            </a:r>
            <a:r>
              <a:rPr lang="tr-TR" dirty="0" smtClean="0"/>
              <a:t> </a:t>
            </a:r>
            <a:r>
              <a:rPr lang="en-US" dirty="0" smtClean="0"/>
              <a:t>are </a:t>
            </a:r>
            <a:r>
              <a:rPr lang="en-US" dirty="0"/>
              <a:t>complicated by other factors. There is the issue of whether an address </a:t>
            </a:r>
            <a:r>
              <a:rPr lang="en-US" dirty="0" smtClean="0"/>
              <a:t>references</a:t>
            </a:r>
            <a:r>
              <a:rPr lang="tr-TR" dirty="0" smtClean="0"/>
              <a:t> </a:t>
            </a:r>
            <a:r>
              <a:rPr lang="en-US" dirty="0" smtClean="0"/>
              <a:t>a </a:t>
            </a:r>
            <a:r>
              <a:rPr lang="en-US" dirty="0"/>
              <a:t>memory location or a register. Because there are fewer registers, fewer </a:t>
            </a:r>
            <a:r>
              <a:rPr lang="en-US" dirty="0" smtClean="0"/>
              <a:t>bits</a:t>
            </a:r>
            <a:r>
              <a:rPr lang="tr-TR" dirty="0" smtClean="0"/>
              <a:t> </a:t>
            </a:r>
            <a:r>
              <a:rPr lang="en-US" dirty="0" smtClean="0"/>
              <a:t>are </a:t>
            </a:r>
            <a:r>
              <a:rPr lang="en-US" dirty="0"/>
              <a:t>needed for a register reference.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Also</a:t>
            </a:r>
            <a:r>
              <a:rPr lang="en-US" dirty="0"/>
              <a:t>, as we shall see </a:t>
            </a:r>
            <a:r>
              <a:rPr lang="tr-TR" dirty="0" err="1" smtClean="0"/>
              <a:t>next</a:t>
            </a:r>
            <a:r>
              <a:rPr lang="tr-TR" dirty="0" smtClean="0"/>
              <a:t> </a:t>
            </a:r>
            <a:r>
              <a:rPr lang="tr-TR" dirty="0" err="1" smtClean="0"/>
              <a:t>week</a:t>
            </a:r>
            <a:r>
              <a:rPr lang="en-US" dirty="0" smtClean="0"/>
              <a:t>, </a:t>
            </a:r>
            <a:r>
              <a:rPr lang="en-US" dirty="0"/>
              <a:t>a </a:t>
            </a:r>
            <a:r>
              <a:rPr lang="en-US" dirty="0" smtClean="0"/>
              <a:t>machine</a:t>
            </a:r>
            <a:r>
              <a:rPr lang="tr-TR" dirty="0" smtClean="0"/>
              <a:t> </a:t>
            </a:r>
            <a:r>
              <a:rPr lang="en-US" dirty="0" smtClean="0"/>
              <a:t>may </a:t>
            </a:r>
            <a:r>
              <a:rPr lang="en-US" dirty="0"/>
              <a:t>offer a variety of addressing modes, and the specification of mode takes one </a:t>
            </a:r>
            <a:r>
              <a:rPr lang="en-US" dirty="0" smtClean="0"/>
              <a:t>or</a:t>
            </a:r>
            <a:r>
              <a:rPr lang="tr-TR" dirty="0" smtClean="0"/>
              <a:t> </a:t>
            </a:r>
            <a:r>
              <a:rPr lang="en-US" dirty="0" smtClean="0"/>
              <a:t>more </a:t>
            </a:r>
            <a:r>
              <a:rPr lang="en-US" dirty="0"/>
              <a:t>bits. The result is that most processor designs involve a variety of </a:t>
            </a:r>
            <a:r>
              <a:rPr lang="en-US" dirty="0" smtClean="0"/>
              <a:t>instruction</a:t>
            </a:r>
            <a:r>
              <a:rPr lang="tr-TR" dirty="0" smtClean="0"/>
              <a:t> </a:t>
            </a:r>
            <a:r>
              <a:rPr lang="tr-TR" dirty="0" err="1" smtClean="0"/>
              <a:t>formats</a:t>
            </a:r>
            <a:r>
              <a:rPr lang="tr-TR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703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365125"/>
            <a:ext cx="11145253" cy="63563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err="1"/>
              <a:t>Instruction</a:t>
            </a:r>
            <a:r>
              <a:rPr lang="tr-TR" b="1" dirty="0"/>
              <a:t> Set Design</a:t>
            </a:r>
          </a:p>
          <a:p>
            <a:pPr marL="0" indent="0">
              <a:buNone/>
            </a:pPr>
            <a:r>
              <a:rPr lang="en-US" dirty="0"/>
              <a:t>One of the most interesting, and most analyzed, aspects of computer design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instruction </a:t>
            </a:r>
            <a:r>
              <a:rPr lang="en-US" dirty="0"/>
              <a:t>set design. The design of an instruction set is very complex because </a:t>
            </a:r>
            <a:r>
              <a:rPr lang="en-US" dirty="0" smtClean="0"/>
              <a:t>it</a:t>
            </a:r>
            <a:r>
              <a:rPr lang="tr-TR" dirty="0" smtClean="0"/>
              <a:t> </a:t>
            </a:r>
            <a:r>
              <a:rPr lang="en-US" dirty="0" smtClean="0"/>
              <a:t>affects </a:t>
            </a:r>
            <a:r>
              <a:rPr lang="en-US" dirty="0"/>
              <a:t>so many aspects of the computer system. The instruction set defines </a:t>
            </a:r>
            <a:r>
              <a:rPr lang="en-US" dirty="0" smtClean="0"/>
              <a:t>many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the functions performed by the processor and thus has a significant effect on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implementation </a:t>
            </a:r>
            <a:r>
              <a:rPr lang="en-US" dirty="0"/>
              <a:t>of the processor. The instruction set is the programmer’s means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controlling </a:t>
            </a:r>
            <a:r>
              <a:rPr lang="en-US" dirty="0"/>
              <a:t>the processor. </a:t>
            </a:r>
            <a:r>
              <a:rPr lang="tr-TR" dirty="0" smtClean="0"/>
              <a:t> T</a:t>
            </a:r>
            <a:r>
              <a:rPr lang="en-US" dirty="0" err="1" smtClean="0"/>
              <a:t>hus</a:t>
            </a:r>
            <a:r>
              <a:rPr lang="en-US" dirty="0"/>
              <a:t>, programmer requirements must be considered </a:t>
            </a:r>
            <a:r>
              <a:rPr lang="en-US" dirty="0" smtClean="0"/>
              <a:t>in</a:t>
            </a:r>
            <a:r>
              <a:rPr lang="tr-TR" dirty="0" smtClean="0"/>
              <a:t> </a:t>
            </a:r>
            <a:r>
              <a:rPr lang="tr-TR" dirty="0" err="1" smtClean="0"/>
              <a:t>designing</a:t>
            </a:r>
            <a:r>
              <a:rPr lang="tr-TR" dirty="0" smtClean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instruction</a:t>
            </a:r>
            <a:r>
              <a:rPr lang="tr-TR" dirty="0"/>
              <a:t> </a:t>
            </a:r>
            <a:r>
              <a:rPr lang="tr-TR" dirty="0" smtClean="0"/>
              <a:t>set.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It </a:t>
            </a:r>
            <a:r>
              <a:rPr lang="en-US" dirty="0"/>
              <a:t>may surprise you to know that some of the most fundamental issues </a:t>
            </a:r>
            <a:r>
              <a:rPr lang="en-US" dirty="0" smtClean="0"/>
              <a:t>relating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the design of instruction sets remain in dispute. Indeed, in recent years,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level </a:t>
            </a:r>
            <a:r>
              <a:rPr lang="en-US" dirty="0"/>
              <a:t>of disagreement concerning these fundamentals has actually grown. 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2729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097126" cy="4735596"/>
          </a:xfrm>
        </p:spPr>
        <p:txBody>
          <a:bodyPr>
            <a:normAutofit/>
          </a:bodyPr>
          <a:lstStyle/>
          <a:p>
            <a:r>
              <a:rPr lang="tr-TR" dirty="0"/>
              <a:t>T</a:t>
            </a:r>
            <a:r>
              <a:rPr lang="en-US" dirty="0"/>
              <a:t>he most</a:t>
            </a:r>
            <a:r>
              <a:rPr lang="tr-TR" dirty="0"/>
              <a:t> </a:t>
            </a:r>
            <a:r>
              <a:rPr lang="en-US" dirty="0"/>
              <a:t>important of these fundamental design issues include the following:</a:t>
            </a:r>
            <a:endParaRPr lang="tr-TR" dirty="0"/>
          </a:p>
          <a:p>
            <a:pPr lvl="1"/>
            <a:r>
              <a:rPr lang="en-US" b="1" dirty="0"/>
              <a:t>Operation repertoire: </a:t>
            </a:r>
            <a:r>
              <a:rPr lang="en-US" dirty="0"/>
              <a:t>How many and which operations to provide, and </a:t>
            </a:r>
            <a:r>
              <a:rPr lang="en-US" dirty="0" smtClean="0"/>
              <a:t>how</a:t>
            </a:r>
            <a:r>
              <a:rPr lang="tr-TR" dirty="0" smtClean="0"/>
              <a:t> </a:t>
            </a:r>
            <a:r>
              <a:rPr lang="tr-TR" dirty="0" err="1" smtClean="0"/>
              <a:t>complex</a:t>
            </a:r>
            <a:r>
              <a:rPr lang="tr-TR" dirty="0" smtClean="0"/>
              <a:t> </a:t>
            </a:r>
            <a:r>
              <a:rPr lang="tr-TR" dirty="0" err="1"/>
              <a:t>operations</a:t>
            </a:r>
            <a:r>
              <a:rPr lang="tr-TR" dirty="0"/>
              <a:t> </a:t>
            </a:r>
            <a:r>
              <a:rPr lang="tr-TR" dirty="0" err="1"/>
              <a:t>should</a:t>
            </a:r>
            <a:r>
              <a:rPr lang="tr-TR" dirty="0"/>
              <a:t> be</a:t>
            </a:r>
          </a:p>
          <a:p>
            <a:pPr lvl="1"/>
            <a:r>
              <a:rPr lang="en-US" b="1" dirty="0" smtClean="0"/>
              <a:t>Data </a:t>
            </a:r>
            <a:r>
              <a:rPr lang="en-US" b="1" dirty="0"/>
              <a:t>types: </a:t>
            </a:r>
            <a:r>
              <a:rPr lang="en-US" dirty="0"/>
              <a:t>The various types of data upon which operations are performed</a:t>
            </a:r>
          </a:p>
          <a:p>
            <a:pPr lvl="1"/>
            <a:r>
              <a:rPr lang="en-US" b="1" dirty="0" smtClean="0"/>
              <a:t>Instruction </a:t>
            </a:r>
            <a:r>
              <a:rPr lang="en-US" b="1" dirty="0"/>
              <a:t>format: </a:t>
            </a:r>
            <a:r>
              <a:rPr lang="en-US" dirty="0"/>
              <a:t>Instruction length (in bits), number of addresses, size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various </a:t>
            </a:r>
            <a:r>
              <a:rPr lang="en-US" dirty="0"/>
              <a:t>fields, and so on</a:t>
            </a:r>
          </a:p>
          <a:p>
            <a:pPr lvl="1"/>
            <a:r>
              <a:rPr lang="en-US" b="1" dirty="0" smtClean="0"/>
              <a:t>Registers</a:t>
            </a:r>
            <a:r>
              <a:rPr lang="en-US" b="1" dirty="0"/>
              <a:t>: </a:t>
            </a:r>
            <a:r>
              <a:rPr lang="en-US" dirty="0"/>
              <a:t>Number of processor registers that can be referenced by </a:t>
            </a:r>
            <a:r>
              <a:rPr lang="en-US" dirty="0" smtClean="0"/>
              <a:t>instructions,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/>
              <a:t>their</a:t>
            </a:r>
            <a:r>
              <a:rPr lang="tr-TR" dirty="0"/>
              <a:t> </a:t>
            </a:r>
            <a:r>
              <a:rPr lang="tr-TR" dirty="0" err="1"/>
              <a:t>use</a:t>
            </a:r>
            <a:endParaRPr lang="tr-TR" dirty="0"/>
          </a:p>
          <a:p>
            <a:pPr lvl="1"/>
            <a:r>
              <a:rPr lang="en-US" b="1" dirty="0" smtClean="0"/>
              <a:t>Addressing</a:t>
            </a:r>
            <a:r>
              <a:rPr lang="en-US" b="1" dirty="0"/>
              <a:t>: </a:t>
            </a:r>
            <a:r>
              <a:rPr lang="en-US" dirty="0"/>
              <a:t>The mode or modes by which the address of an operand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tr-TR" dirty="0" err="1" smtClean="0"/>
              <a:t>specified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8912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3538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These issues are highly interrelated and must be considered together in </a:t>
            </a:r>
            <a:r>
              <a:rPr lang="en-US" dirty="0" smtClean="0"/>
              <a:t>designing</a:t>
            </a:r>
            <a:r>
              <a:rPr lang="tr-TR" dirty="0" smtClean="0"/>
              <a:t> </a:t>
            </a:r>
            <a:r>
              <a:rPr lang="en-US" dirty="0" smtClean="0"/>
              <a:t>an </a:t>
            </a:r>
            <a:r>
              <a:rPr lang="en-US" dirty="0"/>
              <a:t>instruction set. 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Following </a:t>
            </a:r>
            <a:r>
              <a:rPr lang="en-US" dirty="0"/>
              <a:t>this overview section, this chapter examines </a:t>
            </a:r>
            <a:r>
              <a:rPr lang="en-US" dirty="0" smtClean="0"/>
              <a:t>data</a:t>
            </a:r>
            <a:r>
              <a:rPr lang="tr-TR" dirty="0" smtClean="0"/>
              <a:t> </a:t>
            </a:r>
            <a:r>
              <a:rPr lang="en-US" dirty="0" smtClean="0"/>
              <a:t>types </a:t>
            </a:r>
            <a:r>
              <a:rPr lang="en-US" dirty="0"/>
              <a:t>and operation repertoire. 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4971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TYPES OF OPERANDS</a:t>
            </a:r>
            <a:endParaRPr lang="tr-T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049000" cy="489585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Machine instructions operate on data. The most important general categories </a:t>
            </a:r>
            <a:r>
              <a:rPr lang="en-US" dirty="0" smtClean="0"/>
              <a:t>of</a:t>
            </a:r>
            <a:r>
              <a:rPr lang="tr-TR" dirty="0" smtClean="0"/>
              <a:t> data </a:t>
            </a:r>
            <a:r>
              <a:rPr lang="tr-TR" dirty="0" err="1"/>
              <a:t>are</a:t>
            </a:r>
            <a:endParaRPr lang="tr-TR" dirty="0"/>
          </a:p>
          <a:p>
            <a:pPr lvl="1"/>
            <a:r>
              <a:rPr lang="tr-TR" dirty="0" err="1" smtClean="0"/>
              <a:t>Addresses</a:t>
            </a:r>
            <a:endParaRPr lang="tr-TR" dirty="0"/>
          </a:p>
          <a:p>
            <a:pPr lvl="1"/>
            <a:r>
              <a:rPr lang="tr-TR" dirty="0" err="1" smtClean="0"/>
              <a:t>Numbers</a:t>
            </a:r>
            <a:endParaRPr lang="tr-TR" dirty="0"/>
          </a:p>
          <a:p>
            <a:pPr lvl="1"/>
            <a:r>
              <a:rPr lang="tr-TR" dirty="0" err="1" smtClean="0"/>
              <a:t>Characters</a:t>
            </a:r>
            <a:endParaRPr lang="tr-TR" dirty="0"/>
          </a:p>
          <a:p>
            <a:pPr lvl="1"/>
            <a:r>
              <a:rPr lang="tr-TR" dirty="0" err="1" smtClean="0"/>
              <a:t>Logical</a:t>
            </a:r>
            <a:r>
              <a:rPr lang="tr-TR" dirty="0" smtClean="0"/>
              <a:t> </a:t>
            </a:r>
            <a:r>
              <a:rPr lang="tr-TR" dirty="0"/>
              <a:t>data</a:t>
            </a:r>
          </a:p>
          <a:p>
            <a:pPr marL="0" indent="0">
              <a:buNone/>
            </a:pPr>
            <a:r>
              <a:rPr lang="en-US" dirty="0"/>
              <a:t>We shall see, in discussing addressing modes </a:t>
            </a:r>
            <a:r>
              <a:rPr lang="tr-TR" dirty="0" err="1" smtClean="0"/>
              <a:t>later</a:t>
            </a:r>
            <a:r>
              <a:rPr lang="en-US" dirty="0" smtClean="0"/>
              <a:t>, </a:t>
            </a:r>
            <a:r>
              <a:rPr lang="en-US" dirty="0"/>
              <a:t>that </a:t>
            </a:r>
            <a:r>
              <a:rPr lang="en-US" dirty="0" smtClean="0"/>
              <a:t>addresses</a:t>
            </a:r>
            <a:r>
              <a:rPr lang="tr-TR" dirty="0" smtClean="0"/>
              <a:t> </a:t>
            </a:r>
            <a:r>
              <a:rPr lang="en-US" dirty="0" smtClean="0"/>
              <a:t>are</a:t>
            </a:r>
            <a:r>
              <a:rPr lang="en-US" dirty="0"/>
              <a:t>, in fact, a form of data. In many cases, some calculation must be performed </a:t>
            </a:r>
            <a:r>
              <a:rPr lang="en-US" dirty="0" smtClean="0"/>
              <a:t>on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operand reference in an instruction to determine the main or virtual </a:t>
            </a:r>
            <a:r>
              <a:rPr lang="en-US" dirty="0" smtClean="0"/>
              <a:t>memory</a:t>
            </a:r>
            <a:r>
              <a:rPr lang="tr-TR" dirty="0" smtClean="0"/>
              <a:t> </a:t>
            </a:r>
            <a:r>
              <a:rPr lang="en-US" dirty="0" smtClean="0"/>
              <a:t>address</a:t>
            </a:r>
            <a:r>
              <a:rPr lang="en-US" dirty="0"/>
              <a:t>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In </a:t>
            </a:r>
            <a:r>
              <a:rPr lang="en-US" dirty="0"/>
              <a:t>this context, addresses can be considered to be unsigned </a:t>
            </a:r>
            <a:r>
              <a:rPr lang="en-US" dirty="0" smtClean="0"/>
              <a:t>integers.</a:t>
            </a:r>
            <a:r>
              <a:rPr lang="tr-TR" dirty="0" smtClean="0"/>
              <a:t> </a:t>
            </a:r>
            <a:r>
              <a:rPr lang="en-US" dirty="0" smtClean="0"/>
              <a:t>Other </a:t>
            </a:r>
            <a:r>
              <a:rPr lang="en-US" dirty="0"/>
              <a:t>common data types are numbers, characters, and logical data, and </a:t>
            </a:r>
            <a:r>
              <a:rPr lang="en-US" dirty="0" smtClean="0"/>
              <a:t>each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these is briefly examined in this section. Beyond that, some machines define </a:t>
            </a:r>
            <a:r>
              <a:rPr lang="en-US" dirty="0" smtClean="0"/>
              <a:t>specialized</a:t>
            </a:r>
            <a:r>
              <a:rPr lang="tr-TR" dirty="0" smtClean="0"/>
              <a:t> </a:t>
            </a:r>
            <a:r>
              <a:rPr lang="en-US" dirty="0" smtClean="0"/>
              <a:t>data </a:t>
            </a:r>
            <a:r>
              <a:rPr lang="en-US" dirty="0"/>
              <a:t>types or data structures. </a:t>
            </a:r>
            <a:endParaRPr lang="tr-TR" dirty="0" smtClean="0"/>
          </a:p>
          <a:p>
            <a:pPr lvl="1"/>
            <a:r>
              <a:rPr lang="en-US" dirty="0" smtClean="0"/>
              <a:t>For </a:t>
            </a:r>
            <a:r>
              <a:rPr lang="en-US" dirty="0"/>
              <a:t>example, there may be machine </a:t>
            </a:r>
            <a:r>
              <a:rPr lang="en-US" dirty="0" smtClean="0"/>
              <a:t>operations</a:t>
            </a:r>
            <a:r>
              <a:rPr lang="tr-TR" dirty="0" smtClean="0"/>
              <a:t> </a:t>
            </a:r>
            <a:r>
              <a:rPr lang="en-US" dirty="0" smtClean="0"/>
              <a:t>that </a:t>
            </a:r>
            <a:r>
              <a:rPr lang="en-US" dirty="0"/>
              <a:t>operate directly on a list or a string of characters.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7676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365125"/>
            <a:ext cx="11161295" cy="63563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err="1"/>
              <a:t>Numbers</a:t>
            </a:r>
            <a:endParaRPr lang="tr-TR" b="1" dirty="0"/>
          </a:p>
          <a:p>
            <a:pPr marL="0" indent="0">
              <a:buNone/>
            </a:pPr>
            <a:r>
              <a:rPr lang="en-US" dirty="0"/>
              <a:t>All machine languages include numeric data types. Even in nonnumeric data </a:t>
            </a:r>
            <a:r>
              <a:rPr lang="en-US" dirty="0" smtClean="0"/>
              <a:t>processing,</a:t>
            </a:r>
            <a:r>
              <a:rPr lang="tr-TR" dirty="0" smtClean="0"/>
              <a:t> </a:t>
            </a:r>
            <a:r>
              <a:rPr lang="en-US" dirty="0" smtClean="0"/>
              <a:t>there </a:t>
            </a:r>
            <a:r>
              <a:rPr lang="en-US" dirty="0"/>
              <a:t>is a need for numbers to act as counters, field widths, and so </a:t>
            </a:r>
            <a:r>
              <a:rPr lang="en-US" dirty="0" smtClean="0"/>
              <a:t>forth.</a:t>
            </a:r>
            <a:r>
              <a:rPr lang="tr-TR" dirty="0" smtClean="0"/>
              <a:t> </a:t>
            </a:r>
            <a:r>
              <a:rPr lang="en-US" dirty="0" smtClean="0"/>
              <a:t>An </a:t>
            </a:r>
            <a:r>
              <a:rPr lang="en-US" dirty="0"/>
              <a:t>important distinction between numbers used in ordinary mathematics and </a:t>
            </a:r>
            <a:r>
              <a:rPr lang="en-US" dirty="0" smtClean="0"/>
              <a:t>numbers</a:t>
            </a:r>
            <a:r>
              <a:rPr lang="tr-TR" dirty="0" smtClean="0"/>
              <a:t> </a:t>
            </a:r>
            <a:r>
              <a:rPr lang="en-US" dirty="0" smtClean="0"/>
              <a:t>stored </a:t>
            </a:r>
            <a:r>
              <a:rPr lang="en-US" dirty="0"/>
              <a:t>in a computer is that the latter are limited. This is true in two senses.</a:t>
            </a:r>
          </a:p>
          <a:p>
            <a:pPr marL="0" indent="0">
              <a:buNone/>
            </a:pPr>
            <a:r>
              <a:rPr lang="en-US" dirty="0"/>
              <a:t>First, there is a limit to the magnitude of numbers representable on a machine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second</a:t>
            </a:r>
            <a:r>
              <a:rPr lang="en-US" dirty="0"/>
              <a:t>, in the case of floating-point numbers, a limit to their precision. Thus,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programmer </a:t>
            </a:r>
            <a:r>
              <a:rPr lang="en-US" dirty="0"/>
              <a:t>is faced with understanding the consequences of rounding, </a:t>
            </a:r>
            <a:r>
              <a:rPr lang="en-US" dirty="0" smtClean="0"/>
              <a:t>overflow,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/>
              <a:t>underflow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r>
              <a:rPr lang="en-US" dirty="0"/>
              <a:t>Three types of numerical data are common in computers:</a:t>
            </a:r>
          </a:p>
          <a:p>
            <a:pPr lvl="1"/>
            <a:r>
              <a:rPr lang="en-US" dirty="0" smtClean="0"/>
              <a:t>Binary </a:t>
            </a:r>
            <a:r>
              <a:rPr lang="en-US" dirty="0"/>
              <a:t>integer or binary fixed point</a:t>
            </a:r>
          </a:p>
          <a:p>
            <a:pPr lvl="1"/>
            <a:r>
              <a:rPr lang="tr-TR" dirty="0" err="1" smtClean="0"/>
              <a:t>Binary</a:t>
            </a:r>
            <a:r>
              <a:rPr lang="tr-TR" dirty="0" smtClean="0"/>
              <a:t> </a:t>
            </a:r>
            <a:r>
              <a:rPr lang="tr-TR" dirty="0" err="1"/>
              <a:t>floating</a:t>
            </a:r>
            <a:r>
              <a:rPr lang="tr-TR" dirty="0"/>
              <a:t> </a:t>
            </a:r>
            <a:r>
              <a:rPr lang="tr-TR" dirty="0" err="1"/>
              <a:t>point</a:t>
            </a:r>
            <a:endParaRPr lang="tr-TR" dirty="0"/>
          </a:p>
          <a:p>
            <a:pPr lvl="1"/>
            <a:r>
              <a:rPr lang="tr-TR" dirty="0" err="1" smtClean="0"/>
              <a:t>Decimal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6382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145253" cy="48958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err="1"/>
              <a:t>Characters</a:t>
            </a:r>
            <a:endParaRPr lang="tr-TR" b="1" dirty="0"/>
          </a:p>
          <a:p>
            <a:pPr marL="0" indent="0">
              <a:buNone/>
            </a:pPr>
            <a:r>
              <a:rPr lang="en-US" dirty="0"/>
              <a:t>A common form of data is text or character strings. While textual data are </a:t>
            </a:r>
            <a:r>
              <a:rPr lang="en-US" dirty="0" smtClean="0"/>
              <a:t>most</a:t>
            </a:r>
            <a:r>
              <a:rPr lang="tr-TR" dirty="0" smtClean="0"/>
              <a:t> </a:t>
            </a:r>
            <a:r>
              <a:rPr lang="en-US" dirty="0" smtClean="0"/>
              <a:t>convenient </a:t>
            </a:r>
            <a:r>
              <a:rPr lang="en-US" dirty="0"/>
              <a:t>for human beings, they cannot, in character form, be easily stored </a:t>
            </a:r>
            <a:r>
              <a:rPr lang="en-US" dirty="0" smtClean="0"/>
              <a:t>or</a:t>
            </a:r>
            <a:r>
              <a:rPr lang="tr-TR" dirty="0" smtClean="0"/>
              <a:t> </a:t>
            </a:r>
            <a:r>
              <a:rPr lang="en-US" dirty="0" smtClean="0"/>
              <a:t>transmitted </a:t>
            </a:r>
            <a:r>
              <a:rPr lang="en-US" dirty="0"/>
              <a:t>by data processing and communications systems. Such systems </a:t>
            </a:r>
            <a:r>
              <a:rPr lang="en-US" dirty="0" smtClean="0"/>
              <a:t>are</a:t>
            </a:r>
            <a:r>
              <a:rPr lang="tr-TR" dirty="0" smtClean="0"/>
              <a:t> </a:t>
            </a:r>
            <a:r>
              <a:rPr lang="en-US" dirty="0" smtClean="0"/>
              <a:t>designed </a:t>
            </a:r>
            <a:r>
              <a:rPr lang="en-US" dirty="0"/>
              <a:t>for binary data.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Thus</a:t>
            </a:r>
            <a:r>
              <a:rPr lang="en-US" dirty="0"/>
              <a:t>, a number of codes have been devised by which </a:t>
            </a:r>
            <a:r>
              <a:rPr lang="en-US" dirty="0" smtClean="0"/>
              <a:t>characters</a:t>
            </a:r>
            <a:r>
              <a:rPr lang="tr-TR" dirty="0" smtClean="0"/>
              <a:t> </a:t>
            </a:r>
            <a:r>
              <a:rPr lang="en-US" dirty="0" smtClean="0"/>
              <a:t>are </a:t>
            </a:r>
            <a:r>
              <a:rPr lang="en-US" dirty="0"/>
              <a:t>represented by a sequence of bits. Perhaps the earliest common </a:t>
            </a:r>
            <a:r>
              <a:rPr lang="en-US" dirty="0" smtClean="0"/>
              <a:t>example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this is the Morse code. Today, the most commonly used character code in </a:t>
            </a:r>
            <a:r>
              <a:rPr lang="en-US" dirty="0" smtClean="0"/>
              <a:t>the</a:t>
            </a:r>
            <a:r>
              <a:rPr lang="tr-TR" dirty="0" smtClean="0"/>
              <a:t> International </a:t>
            </a:r>
            <a:r>
              <a:rPr lang="tr-TR" dirty="0"/>
              <a:t>Reference </a:t>
            </a:r>
            <a:r>
              <a:rPr lang="tr-TR" dirty="0" err="1"/>
              <a:t>Alphabet</a:t>
            </a:r>
            <a:r>
              <a:rPr lang="tr-TR" dirty="0"/>
              <a:t> (IRA),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5414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5"/>
            <a:ext cx="11081084" cy="58118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One boundary where the computer designer and the computer </a:t>
            </a:r>
            <a:r>
              <a:rPr lang="en-US" dirty="0" smtClean="0"/>
              <a:t>programmer</a:t>
            </a:r>
            <a:r>
              <a:rPr lang="tr-TR" dirty="0" smtClean="0"/>
              <a:t> </a:t>
            </a:r>
            <a:r>
              <a:rPr lang="en-US" dirty="0" smtClean="0"/>
              <a:t>can </a:t>
            </a:r>
            <a:r>
              <a:rPr lang="en-US" dirty="0"/>
              <a:t>view the same machine is the machine instruction set.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From </a:t>
            </a:r>
            <a:r>
              <a:rPr lang="en-US" dirty="0"/>
              <a:t>the designer’s </a:t>
            </a:r>
            <a:r>
              <a:rPr lang="en-US" dirty="0" smtClean="0"/>
              <a:t>point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view, the machine instruction set provides the functional requirements for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processor</a:t>
            </a:r>
            <a:r>
              <a:rPr lang="en-US" dirty="0"/>
              <a:t>: implementing the processor is a task that in large part involves </a:t>
            </a:r>
            <a:r>
              <a:rPr lang="en-US" dirty="0" smtClean="0"/>
              <a:t>implementing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machine instruction set.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user who chooses to program in </a:t>
            </a:r>
            <a:r>
              <a:rPr lang="en-US" dirty="0" smtClean="0"/>
              <a:t>machine</a:t>
            </a:r>
            <a:r>
              <a:rPr lang="tr-TR" dirty="0" smtClean="0"/>
              <a:t> </a:t>
            </a:r>
            <a:r>
              <a:rPr lang="en-US" dirty="0" smtClean="0"/>
              <a:t>language </a:t>
            </a:r>
            <a:r>
              <a:rPr lang="en-US" dirty="0"/>
              <a:t>becomes aware of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register </a:t>
            </a:r>
            <a:r>
              <a:rPr lang="en-US" dirty="0"/>
              <a:t>and memory structure, the types of data directly supported by the </a:t>
            </a:r>
            <a:r>
              <a:rPr lang="en-US" dirty="0" smtClean="0"/>
              <a:t>machine,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the functioning of the ALU</a:t>
            </a:r>
            <a:r>
              <a:rPr lang="en-US" dirty="0" smtClean="0"/>
              <a:t>.</a:t>
            </a:r>
            <a:endParaRPr lang="tr-TR" dirty="0" smtClean="0"/>
          </a:p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7050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145253" cy="467142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b="1" dirty="0" err="1"/>
              <a:t>Logical</a:t>
            </a:r>
            <a:r>
              <a:rPr lang="tr-TR" b="1" dirty="0"/>
              <a:t> Data</a:t>
            </a:r>
          </a:p>
          <a:p>
            <a:pPr marL="0" indent="0">
              <a:buNone/>
            </a:pPr>
            <a:r>
              <a:rPr lang="en-US" dirty="0"/>
              <a:t>Normally, each word or other addressable unit (byte, </a:t>
            </a:r>
            <a:r>
              <a:rPr lang="en-US" dirty="0" err="1"/>
              <a:t>halfword</a:t>
            </a:r>
            <a:r>
              <a:rPr lang="en-US" dirty="0"/>
              <a:t>, and so on) is </a:t>
            </a:r>
            <a:r>
              <a:rPr lang="en-US" dirty="0" smtClean="0"/>
              <a:t>treated</a:t>
            </a:r>
            <a:r>
              <a:rPr lang="tr-TR" dirty="0" smtClean="0"/>
              <a:t> </a:t>
            </a:r>
            <a:r>
              <a:rPr lang="en-US" dirty="0" smtClean="0"/>
              <a:t>as </a:t>
            </a:r>
            <a:r>
              <a:rPr lang="en-US" dirty="0"/>
              <a:t>a single unit of data. It is sometimes useful, however, to consider an </a:t>
            </a:r>
            <a:r>
              <a:rPr lang="en-US" i="1" dirty="0"/>
              <a:t>n</a:t>
            </a:r>
            <a:r>
              <a:rPr lang="en-US" dirty="0"/>
              <a:t>-bit unit </a:t>
            </a:r>
            <a:r>
              <a:rPr lang="en-US" dirty="0" smtClean="0"/>
              <a:t>as</a:t>
            </a:r>
            <a:r>
              <a:rPr lang="tr-TR" dirty="0" smtClean="0"/>
              <a:t> </a:t>
            </a:r>
            <a:r>
              <a:rPr lang="en-US" dirty="0" smtClean="0"/>
              <a:t>consisting </a:t>
            </a:r>
            <a:r>
              <a:rPr lang="en-US" dirty="0"/>
              <a:t>of </a:t>
            </a:r>
            <a:r>
              <a:rPr lang="en-US" i="1" dirty="0"/>
              <a:t>n </a:t>
            </a:r>
            <a:r>
              <a:rPr lang="en-US" dirty="0"/>
              <a:t>1-bit items of data, each item having the value 0 or 1. When data </a:t>
            </a:r>
            <a:r>
              <a:rPr lang="en-US" dirty="0" smtClean="0"/>
              <a:t>are</a:t>
            </a:r>
            <a:r>
              <a:rPr lang="tr-TR" dirty="0" smtClean="0"/>
              <a:t> </a:t>
            </a:r>
            <a:r>
              <a:rPr lang="en-US" dirty="0" smtClean="0"/>
              <a:t>viewed </a:t>
            </a:r>
            <a:r>
              <a:rPr lang="en-US" dirty="0"/>
              <a:t>this way, they are considered to be </a:t>
            </a:r>
            <a:r>
              <a:rPr lang="en-US" i="1" dirty="0"/>
              <a:t>logical </a:t>
            </a:r>
            <a:r>
              <a:rPr lang="en-US" dirty="0"/>
              <a:t>data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/>
              <a:t>There are two advantages to the bit-oriented view. </a:t>
            </a:r>
            <a:endParaRPr lang="tr-TR" dirty="0" smtClean="0"/>
          </a:p>
          <a:p>
            <a:pPr lvl="1"/>
            <a:r>
              <a:rPr lang="en-US" dirty="0" smtClean="0"/>
              <a:t>First</a:t>
            </a:r>
            <a:r>
              <a:rPr lang="en-US" dirty="0"/>
              <a:t>, we may sometimes </a:t>
            </a:r>
            <a:r>
              <a:rPr lang="en-US" dirty="0" smtClean="0"/>
              <a:t>wish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store an array of Boolean or binary data items, in which each item can take on </a:t>
            </a:r>
            <a:r>
              <a:rPr lang="en-US" dirty="0" smtClean="0"/>
              <a:t>only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values 1 (true) and 0 (false). With logical data, memory can be used most </a:t>
            </a:r>
            <a:r>
              <a:rPr lang="en-US" dirty="0" smtClean="0"/>
              <a:t>efficiently</a:t>
            </a:r>
            <a:r>
              <a:rPr lang="tr-TR" dirty="0" smtClean="0"/>
              <a:t> </a:t>
            </a:r>
            <a:r>
              <a:rPr lang="en-US" dirty="0" smtClean="0"/>
              <a:t>for </a:t>
            </a:r>
            <a:r>
              <a:rPr lang="en-US" dirty="0"/>
              <a:t>this storage. </a:t>
            </a:r>
            <a:endParaRPr lang="tr-TR" dirty="0" smtClean="0"/>
          </a:p>
          <a:p>
            <a:pPr lvl="1"/>
            <a:r>
              <a:rPr lang="en-US" dirty="0" smtClean="0"/>
              <a:t>Second</a:t>
            </a:r>
            <a:r>
              <a:rPr lang="en-US" dirty="0"/>
              <a:t>, there are occasions when we wish to manipulate the bits of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data </a:t>
            </a:r>
            <a:r>
              <a:rPr lang="en-US" dirty="0"/>
              <a:t>item. </a:t>
            </a:r>
            <a:endParaRPr lang="tr-TR" dirty="0" smtClean="0"/>
          </a:p>
          <a:p>
            <a:pPr lvl="2"/>
            <a:r>
              <a:rPr lang="en-US" dirty="0" smtClean="0"/>
              <a:t>For </a:t>
            </a:r>
            <a:r>
              <a:rPr lang="en-US" dirty="0"/>
              <a:t>example, if floating-point operations are implemented in software, </a:t>
            </a:r>
            <a:r>
              <a:rPr lang="en-US" dirty="0" smtClean="0"/>
              <a:t>we</a:t>
            </a:r>
            <a:r>
              <a:rPr lang="tr-TR" dirty="0" smtClean="0"/>
              <a:t> </a:t>
            </a:r>
            <a:r>
              <a:rPr lang="en-US" dirty="0" smtClean="0"/>
              <a:t>need </a:t>
            </a:r>
            <a:r>
              <a:rPr lang="en-US" dirty="0"/>
              <a:t>to be able to shift significant bits in some operations. </a:t>
            </a:r>
            <a:endParaRPr lang="tr-TR" dirty="0" smtClean="0"/>
          </a:p>
          <a:p>
            <a:pPr lvl="2"/>
            <a:r>
              <a:rPr lang="en-US" dirty="0" smtClean="0"/>
              <a:t>Another </a:t>
            </a:r>
            <a:r>
              <a:rPr lang="en-US" dirty="0"/>
              <a:t>example: To </a:t>
            </a:r>
            <a:r>
              <a:rPr lang="en-US" dirty="0" smtClean="0"/>
              <a:t>convert</a:t>
            </a:r>
            <a:r>
              <a:rPr lang="tr-TR" dirty="0" smtClean="0"/>
              <a:t> </a:t>
            </a:r>
            <a:r>
              <a:rPr lang="en-US" dirty="0" smtClean="0"/>
              <a:t>from </a:t>
            </a:r>
            <a:r>
              <a:rPr lang="en-US" dirty="0"/>
              <a:t>IRA to packed decimal, we need to extract the rightmost 4 bits of each byte.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30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2501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TYPES OF OPERATIONS</a:t>
            </a:r>
            <a:endParaRPr lang="tr-T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The number of different opcodes varies widely from machine to machine. </a:t>
            </a:r>
            <a:r>
              <a:rPr lang="en-US" dirty="0" smtClean="0"/>
              <a:t>However,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same general types of operations are found on all machines. A useful and </a:t>
            </a:r>
            <a:r>
              <a:rPr lang="en-US" dirty="0" smtClean="0"/>
              <a:t>typical</a:t>
            </a:r>
            <a:r>
              <a:rPr lang="tr-TR" dirty="0" smtClean="0"/>
              <a:t> </a:t>
            </a:r>
            <a:r>
              <a:rPr lang="tr-TR" dirty="0" err="1" smtClean="0"/>
              <a:t>categorization</a:t>
            </a:r>
            <a:r>
              <a:rPr lang="tr-TR" dirty="0" smtClean="0"/>
              <a:t> </a:t>
            </a:r>
            <a:r>
              <a:rPr lang="tr-TR" dirty="0"/>
              <a:t>is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following</a:t>
            </a:r>
            <a:r>
              <a:rPr lang="tr-TR" dirty="0"/>
              <a:t>:</a:t>
            </a:r>
          </a:p>
          <a:p>
            <a:pPr lvl="1"/>
            <a:r>
              <a:rPr lang="tr-TR" dirty="0" smtClean="0"/>
              <a:t>Data </a:t>
            </a:r>
            <a:r>
              <a:rPr lang="tr-TR" dirty="0"/>
              <a:t>transfer</a:t>
            </a:r>
          </a:p>
          <a:p>
            <a:pPr lvl="1"/>
            <a:r>
              <a:rPr lang="tr-TR" dirty="0" err="1" smtClean="0"/>
              <a:t>Arithmetic</a:t>
            </a:r>
            <a:endParaRPr lang="tr-TR" dirty="0"/>
          </a:p>
          <a:p>
            <a:pPr lvl="1"/>
            <a:r>
              <a:rPr lang="tr-TR" dirty="0" err="1" smtClean="0"/>
              <a:t>Logical</a:t>
            </a:r>
            <a:endParaRPr lang="tr-TR" dirty="0"/>
          </a:p>
          <a:p>
            <a:pPr lvl="1"/>
            <a:r>
              <a:rPr lang="tr-TR" dirty="0" smtClean="0"/>
              <a:t>Conversion</a:t>
            </a:r>
            <a:endParaRPr lang="tr-TR" dirty="0"/>
          </a:p>
          <a:p>
            <a:pPr lvl="1"/>
            <a:r>
              <a:rPr lang="tr-TR" dirty="0" smtClean="0"/>
              <a:t>I/O</a:t>
            </a:r>
            <a:endParaRPr lang="tr-TR" dirty="0"/>
          </a:p>
          <a:p>
            <a:pPr lvl="1"/>
            <a:r>
              <a:rPr lang="tr-TR" dirty="0" err="1" smtClean="0"/>
              <a:t>System</a:t>
            </a:r>
            <a:r>
              <a:rPr lang="tr-TR" dirty="0" smtClean="0"/>
              <a:t> </a:t>
            </a:r>
            <a:r>
              <a:rPr lang="tr-TR" dirty="0" err="1"/>
              <a:t>control</a:t>
            </a:r>
            <a:endParaRPr lang="tr-TR" dirty="0"/>
          </a:p>
          <a:p>
            <a:pPr lvl="1"/>
            <a:r>
              <a:rPr lang="tr-TR" dirty="0" smtClean="0"/>
              <a:t>Transfer </a:t>
            </a:r>
            <a:r>
              <a:rPr lang="tr-TR" dirty="0"/>
              <a:t>of </a:t>
            </a:r>
            <a:r>
              <a:rPr lang="tr-TR" dirty="0" err="1"/>
              <a:t>control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31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0099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33398474"/>
              </p:ext>
            </p:extLst>
          </p:nvPr>
        </p:nvGraphicFramePr>
        <p:xfrm>
          <a:off x="838200" y="365117"/>
          <a:ext cx="11113167" cy="635635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70221"/>
                <a:gridCol w="2662990"/>
                <a:gridCol w="6079956"/>
              </a:tblGrid>
              <a:tr h="706262">
                <a:tc>
                  <a:txBody>
                    <a:bodyPr/>
                    <a:lstStyle/>
                    <a:p>
                      <a:pPr algn="ctr"/>
                      <a:r>
                        <a:rPr lang="tr-TR" b="1" dirty="0" err="1" smtClean="0"/>
                        <a:t>Type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 err="1" smtClean="0"/>
                        <a:t>Operation</a:t>
                      </a:r>
                      <a:r>
                        <a:rPr lang="tr-TR" b="1" baseline="0" dirty="0" smtClean="0"/>
                        <a:t> Name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 err="1" smtClean="0"/>
                        <a:t>Description</a:t>
                      </a:r>
                      <a:endParaRPr lang="tr-TR" b="1" dirty="0"/>
                    </a:p>
                  </a:txBody>
                  <a:tcPr/>
                </a:tc>
              </a:tr>
              <a:tr h="706262">
                <a:tc rowSpan="8">
                  <a:txBody>
                    <a:bodyPr/>
                    <a:lstStyle/>
                    <a:p>
                      <a:pPr algn="ctr"/>
                      <a:r>
                        <a:rPr lang="tr-TR" sz="1800" b="1" u="none" strike="noStrike" kern="1200" baseline="0" dirty="0" smtClean="0"/>
                        <a:t>Data transfer</a:t>
                      </a:r>
                      <a:endParaRPr lang="tr-T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sz="1800" u="none" strike="noStrike" kern="1200" baseline="0" dirty="0" err="1" smtClean="0"/>
                        <a:t>Move</a:t>
                      </a:r>
                      <a:r>
                        <a:rPr lang="tr-TR" sz="1800" u="none" strike="noStrike" kern="1200" baseline="0" dirty="0" smtClean="0"/>
                        <a:t> (transfer)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u="none" strike="noStrike" kern="1200" baseline="0" dirty="0" smtClean="0"/>
                        <a:t>Transfer word or block from source to destination</a:t>
                      </a:r>
                      <a:endParaRPr lang="tr-TR" dirty="0"/>
                    </a:p>
                  </a:txBody>
                  <a:tcPr/>
                </a:tc>
              </a:tr>
              <a:tr h="706262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u="none" strike="noStrike" kern="1200" baseline="0" dirty="0" err="1" smtClean="0"/>
                        <a:t>Store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u="none" strike="noStrike" kern="1200" baseline="0" dirty="0" smtClean="0"/>
                        <a:t>Transfer word from processor to memory</a:t>
                      </a:r>
                      <a:endParaRPr lang="tr-TR" dirty="0"/>
                    </a:p>
                  </a:txBody>
                  <a:tcPr/>
                </a:tc>
              </a:tr>
              <a:tr h="706262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u="none" strike="noStrike" kern="1200" baseline="0" dirty="0" err="1" smtClean="0"/>
                        <a:t>Load</a:t>
                      </a:r>
                      <a:r>
                        <a:rPr lang="tr-TR" sz="1800" u="none" strike="noStrike" kern="1200" baseline="0" dirty="0" smtClean="0"/>
                        <a:t> (</a:t>
                      </a:r>
                      <a:r>
                        <a:rPr lang="tr-TR" sz="1800" u="none" strike="noStrike" kern="1200" baseline="0" dirty="0" err="1" smtClean="0"/>
                        <a:t>fetch</a:t>
                      </a:r>
                      <a:r>
                        <a:rPr lang="tr-TR" sz="1800" u="none" strike="noStrike" kern="1200" baseline="0" dirty="0" smtClean="0"/>
                        <a:t>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u="none" strike="noStrike" kern="1200" baseline="0" dirty="0" smtClean="0"/>
                        <a:t>Transfer word from memory to processor</a:t>
                      </a:r>
                      <a:endParaRPr lang="tr-TR" dirty="0"/>
                    </a:p>
                  </a:txBody>
                  <a:tcPr/>
                </a:tc>
              </a:tr>
              <a:tr h="706262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u="none" strike="noStrike" kern="1200" baseline="0" dirty="0" smtClean="0"/>
                        <a:t>Exchange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u="none" strike="noStrike" kern="1200" baseline="0" dirty="0" smtClean="0"/>
                        <a:t>Swap contents of source and destination</a:t>
                      </a:r>
                      <a:endParaRPr lang="tr-TR" dirty="0"/>
                    </a:p>
                  </a:txBody>
                  <a:tcPr/>
                </a:tc>
              </a:tr>
              <a:tr h="706262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u="none" strike="noStrike" kern="1200" baseline="0" dirty="0" err="1" smtClean="0"/>
                        <a:t>Clear</a:t>
                      </a:r>
                      <a:r>
                        <a:rPr lang="tr-TR" sz="1800" u="none" strike="noStrike" kern="1200" baseline="0" dirty="0" smtClean="0"/>
                        <a:t> (</a:t>
                      </a:r>
                      <a:r>
                        <a:rPr lang="tr-TR" sz="1800" u="none" strike="noStrike" kern="1200" baseline="0" dirty="0" err="1" smtClean="0"/>
                        <a:t>reset</a:t>
                      </a:r>
                      <a:r>
                        <a:rPr lang="tr-TR" sz="1800" u="none" strike="noStrike" kern="1200" baseline="0" dirty="0" smtClean="0"/>
                        <a:t>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u="none" strike="noStrike" kern="1200" baseline="0" dirty="0" smtClean="0"/>
                        <a:t>Transfer word of 0s to destination</a:t>
                      </a:r>
                      <a:endParaRPr lang="tr-TR" dirty="0"/>
                    </a:p>
                  </a:txBody>
                  <a:tcPr/>
                </a:tc>
              </a:tr>
              <a:tr h="706262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u="none" strike="noStrike" kern="1200" baseline="0" dirty="0" smtClean="0"/>
                        <a:t>Set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u="none" strike="noStrike" kern="1200" baseline="0" dirty="0" smtClean="0"/>
                        <a:t>Transfer word of 1s to destination</a:t>
                      </a:r>
                      <a:endParaRPr lang="tr-TR" dirty="0"/>
                    </a:p>
                  </a:txBody>
                  <a:tcPr/>
                </a:tc>
              </a:tr>
              <a:tr h="706262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u="none" strike="noStrike" kern="1200" baseline="0" dirty="0" err="1" smtClean="0"/>
                        <a:t>Push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u="none" strike="noStrike" kern="1200" baseline="0" dirty="0" smtClean="0"/>
                        <a:t>Transfer word from source to top of stack</a:t>
                      </a:r>
                      <a:endParaRPr lang="tr-TR" dirty="0"/>
                    </a:p>
                  </a:txBody>
                  <a:tcPr/>
                </a:tc>
              </a:tr>
              <a:tr h="706262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u="none" strike="noStrike" kern="1200" baseline="0" dirty="0" smtClean="0"/>
                        <a:t>Pop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u="none" strike="noStrike" kern="1200" baseline="0" dirty="0" smtClean="0"/>
                        <a:t>Transfer word from top of stack to destination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32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551468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33</a:t>
            </a:fld>
            <a:endParaRPr lang="tr-TR"/>
          </a:p>
        </p:txBody>
      </p:sp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70114540"/>
              </p:ext>
            </p:extLst>
          </p:nvPr>
        </p:nvGraphicFramePr>
        <p:xfrm>
          <a:off x="838200" y="365117"/>
          <a:ext cx="11113167" cy="635635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70221"/>
                <a:gridCol w="2662990"/>
                <a:gridCol w="6079956"/>
              </a:tblGrid>
              <a:tr h="706262">
                <a:tc>
                  <a:txBody>
                    <a:bodyPr/>
                    <a:lstStyle/>
                    <a:p>
                      <a:pPr algn="ctr"/>
                      <a:r>
                        <a:rPr lang="tr-TR" b="1" dirty="0" err="1" smtClean="0"/>
                        <a:t>Type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 err="1" smtClean="0"/>
                        <a:t>Operation</a:t>
                      </a:r>
                      <a:r>
                        <a:rPr lang="tr-TR" b="1" baseline="0" dirty="0" smtClean="0"/>
                        <a:t> Name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 err="1" smtClean="0"/>
                        <a:t>Description</a:t>
                      </a:r>
                      <a:endParaRPr lang="tr-TR" b="1" dirty="0"/>
                    </a:p>
                  </a:txBody>
                  <a:tcPr/>
                </a:tc>
              </a:tr>
              <a:tr h="706262">
                <a:tc rowSpan="8">
                  <a:txBody>
                    <a:bodyPr/>
                    <a:lstStyle/>
                    <a:p>
                      <a:pPr algn="ctr"/>
                      <a:r>
                        <a:rPr lang="tr-TR" sz="1800" b="1" u="none" strike="noStrike" kern="1200" baseline="0" dirty="0" err="1" smtClean="0"/>
                        <a:t>Arithmetic</a:t>
                      </a:r>
                      <a:endParaRPr lang="tr-T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Add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Compute sum of two operands</a:t>
                      </a:r>
                      <a:endParaRPr lang="tr-TR" dirty="0"/>
                    </a:p>
                  </a:txBody>
                  <a:tcPr/>
                </a:tc>
              </a:tr>
              <a:tr h="706262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Subtract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Compute difference of two operands</a:t>
                      </a:r>
                      <a:endParaRPr lang="tr-TR" dirty="0"/>
                    </a:p>
                  </a:txBody>
                  <a:tcPr/>
                </a:tc>
              </a:tr>
              <a:tr h="706262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Multiply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Compute product of two operands</a:t>
                      </a:r>
                      <a:endParaRPr lang="tr-TR" dirty="0"/>
                    </a:p>
                  </a:txBody>
                  <a:tcPr/>
                </a:tc>
              </a:tr>
              <a:tr h="706262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Divide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Compute quotient of two operands</a:t>
                      </a:r>
                      <a:endParaRPr lang="tr-TR" dirty="0"/>
                    </a:p>
                  </a:txBody>
                  <a:tcPr/>
                </a:tc>
              </a:tr>
              <a:tr h="706262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Absolute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Replace operand by its absolute value</a:t>
                      </a:r>
                      <a:endParaRPr lang="tr-TR" dirty="0"/>
                    </a:p>
                  </a:txBody>
                  <a:tcPr/>
                </a:tc>
              </a:tr>
              <a:tr h="706262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Negate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Change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sign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of </a:t>
                      </a:r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operand</a:t>
                      </a:r>
                      <a:endParaRPr lang="tr-TR" dirty="0"/>
                    </a:p>
                  </a:txBody>
                  <a:tcPr/>
                </a:tc>
              </a:tr>
              <a:tr h="706262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Increment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Add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1 </a:t>
                      </a:r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to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operand</a:t>
                      </a:r>
                      <a:endParaRPr lang="tr-TR" dirty="0"/>
                    </a:p>
                  </a:txBody>
                  <a:tcPr/>
                </a:tc>
              </a:tr>
              <a:tr h="706262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Decrement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Subtract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1 </a:t>
                      </a:r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from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operand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451592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34</a:t>
            </a:fld>
            <a:endParaRPr lang="tr-TR"/>
          </a:p>
        </p:txBody>
      </p:sp>
      <p:graphicFrame>
        <p:nvGraphicFramePr>
          <p:cNvPr id="6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22053148"/>
              </p:ext>
            </p:extLst>
          </p:nvPr>
        </p:nvGraphicFramePr>
        <p:xfrm>
          <a:off x="838200" y="365117"/>
          <a:ext cx="11113167" cy="636524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70221"/>
                <a:gridCol w="2662990"/>
                <a:gridCol w="6079956"/>
              </a:tblGrid>
              <a:tr h="635636">
                <a:tc>
                  <a:txBody>
                    <a:bodyPr/>
                    <a:lstStyle/>
                    <a:p>
                      <a:pPr algn="ctr"/>
                      <a:r>
                        <a:rPr lang="tr-TR" b="1" dirty="0" err="1" smtClean="0"/>
                        <a:t>Type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 err="1" smtClean="0"/>
                        <a:t>Operation</a:t>
                      </a:r>
                      <a:r>
                        <a:rPr lang="tr-TR" b="1" baseline="0" dirty="0" smtClean="0"/>
                        <a:t> Name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 err="1" smtClean="0"/>
                        <a:t>Description</a:t>
                      </a:r>
                      <a:endParaRPr lang="tr-TR" b="1" dirty="0"/>
                    </a:p>
                  </a:txBody>
                  <a:tcPr/>
                </a:tc>
              </a:tr>
              <a:tr h="635636">
                <a:tc rowSpan="9">
                  <a:txBody>
                    <a:bodyPr/>
                    <a:lstStyle/>
                    <a:p>
                      <a:pPr algn="ctr"/>
                      <a:r>
                        <a:rPr lang="tr-TR" sz="1800" b="1" u="none" strike="noStrike" kern="1200" baseline="0" dirty="0" err="1" smtClean="0"/>
                        <a:t>Logical</a:t>
                      </a:r>
                      <a:endParaRPr lang="tr-T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AND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Perform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logical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AND</a:t>
                      </a:r>
                      <a:endParaRPr lang="tr-TR" dirty="0"/>
                    </a:p>
                  </a:txBody>
                  <a:tcPr/>
                </a:tc>
              </a:tr>
              <a:tr h="635636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Perform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logical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OR</a:t>
                      </a:r>
                      <a:endParaRPr lang="tr-TR" dirty="0"/>
                    </a:p>
                  </a:txBody>
                  <a:tcPr/>
                </a:tc>
              </a:tr>
              <a:tr h="635636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NOT (</a:t>
                      </a:r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complement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Perform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logical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NOT</a:t>
                      </a:r>
                      <a:endParaRPr lang="tr-TR" dirty="0"/>
                    </a:p>
                  </a:txBody>
                  <a:tcPr/>
                </a:tc>
              </a:tr>
              <a:tr h="635636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Exclusive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-OR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Perform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logical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XOR</a:t>
                      </a:r>
                      <a:endParaRPr lang="tr-TR" dirty="0"/>
                    </a:p>
                  </a:txBody>
                  <a:tcPr/>
                </a:tc>
              </a:tr>
              <a:tr h="635636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Test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Test specified condition; set flag(s) based on outcome</a:t>
                      </a:r>
                      <a:endParaRPr lang="tr-TR" dirty="0"/>
                    </a:p>
                  </a:txBody>
                  <a:tcPr/>
                </a:tc>
              </a:tr>
              <a:tr h="635636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Compare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Make logical or arithmetic comparison of two or more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operands; set flag(s) based on outcome</a:t>
                      </a:r>
                      <a:endParaRPr lang="tr-TR" dirty="0"/>
                    </a:p>
                  </a:txBody>
                  <a:tcPr/>
                </a:tc>
              </a:tr>
              <a:tr h="635636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Set Control </a:t>
                      </a:r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Variables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Class of instructions to set controls for protection</a:t>
                      </a:r>
                    </a:p>
                    <a:p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purposes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interrupt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handling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timer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control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etc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tr-TR" dirty="0"/>
                    </a:p>
                  </a:txBody>
                  <a:tcPr/>
                </a:tc>
              </a:tr>
              <a:tr h="635636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Shift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Left (right) shift operand, introducing constants at end</a:t>
                      </a:r>
                      <a:endParaRPr lang="tr-TR" dirty="0"/>
                    </a:p>
                  </a:txBody>
                  <a:tcPr/>
                </a:tc>
              </a:tr>
              <a:tr h="635636">
                <a:tc vMerge="1">
                  <a:txBody>
                    <a:bodyPr/>
                    <a:lstStyle/>
                    <a:p>
                      <a:pPr algn="ctr"/>
                      <a:endParaRPr lang="tr-T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Rotate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Left (right) shift operand, with wraparound end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763240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35</a:t>
            </a:fld>
            <a:endParaRPr lang="tr-TR"/>
          </a:p>
        </p:txBody>
      </p:sp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08402098"/>
              </p:ext>
            </p:extLst>
          </p:nvPr>
        </p:nvGraphicFramePr>
        <p:xfrm>
          <a:off x="838200" y="365117"/>
          <a:ext cx="11113167" cy="65057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70221"/>
                <a:gridCol w="2662990"/>
                <a:gridCol w="6079956"/>
              </a:tblGrid>
              <a:tr h="550885">
                <a:tc>
                  <a:txBody>
                    <a:bodyPr/>
                    <a:lstStyle/>
                    <a:p>
                      <a:pPr algn="ctr"/>
                      <a:r>
                        <a:rPr lang="tr-TR" b="1" dirty="0" err="1" smtClean="0"/>
                        <a:t>Type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 err="1" smtClean="0"/>
                        <a:t>Operation</a:t>
                      </a:r>
                      <a:r>
                        <a:rPr lang="tr-TR" b="1" baseline="0" dirty="0" smtClean="0"/>
                        <a:t> Name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 err="1" smtClean="0"/>
                        <a:t>Description</a:t>
                      </a:r>
                      <a:endParaRPr lang="tr-TR" b="1" dirty="0"/>
                    </a:p>
                  </a:txBody>
                  <a:tcPr/>
                </a:tc>
              </a:tr>
              <a:tr h="550885">
                <a:tc rowSpan="10">
                  <a:txBody>
                    <a:bodyPr/>
                    <a:lstStyle/>
                    <a:p>
                      <a:pPr algn="ctr"/>
                      <a:r>
                        <a:rPr lang="tr-TR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Transfer of </a:t>
                      </a:r>
                      <a:r>
                        <a:rPr lang="tr-TR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control</a:t>
                      </a:r>
                      <a:endParaRPr lang="tr-T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Jump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branch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Unconditional transfer; load PC with specified address</a:t>
                      </a:r>
                      <a:endParaRPr lang="tr-TR" dirty="0"/>
                    </a:p>
                  </a:txBody>
                  <a:tcPr/>
                </a:tc>
              </a:tr>
              <a:tr h="610210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Jump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Conditional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Test specified condition; either load PC with specified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address or do nothing, based on condition</a:t>
                      </a:r>
                      <a:endParaRPr lang="tr-TR" dirty="0"/>
                    </a:p>
                  </a:txBody>
                  <a:tcPr/>
                </a:tc>
              </a:tr>
              <a:tr h="610210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Jump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to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Subroutine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Place current program control information in known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location; jump to specified address</a:t>
                      </a:r>
                      <a:endParaRPr lang="tr-TR" dirty="0"/>
                    </a:p>
                  </a:txBody>
                  <a:tcPr/>
                </a:tc>
              </a:tr>
              <a:tr h="550885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Return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Replace contents of PC and other register from known location</a:t>
                      </a:r>
                      <a:endParaRPr lang="tr-TR" dirty="0"/>
                    </a:p>
                  </a:txBody>
                  <a:tcPr/>
                </a:tc>
              </a:tr>
              <a:tr h="610210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Execute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Fetch operand from specified location and execute as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instruction; do not modify PC</a:t>
                      </a:r>
                      <a:endParaRPr lang="tr-TR" dirty="0"/>
                    </a:p>
                  </a:txBody>
                  <a:tcPr/>
                </a:tc>
              </a:tr>
              <a:tr h="550885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Skip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Increment PC to skip next instruction</a:t>
                      </a:r>
                      <a:endParaRPr lang="tr-TR" dirty="0"/>
                    </a:p>
                  </a:txBody>
                  <a:tcPr/>
                </a:tc>
              </a:tr>
              <a:tr h="610210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Skip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Conditional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Test specified condition; either skip or do nothing based</a:t>
                      </a:r>
                    </a:p>
                    <a:p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on </a:t>
                      </a:r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condition</a:t>
                      </a:r>
                      <a:endParaRPr lang="tr-TR" dirty="0"/>
                    </a:p>
                  </a:txBody>
                  <a:tcPr/>
                </a:tc>
              </a:tr>
              <a:tr h="550885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Halt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Stop program </a:t>
                      </a:r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execution</a:t>
                      </a:r>
                      <a:endParaRPr lang="tr-TR" dirty="0"/>
                    </a:p>
                  </a:txBody>
                  <a:tcPr/>
                </a:tc>
              </a:tr>
              <a:tr h="610210">
                <a:tc vMerge="1">
                  <a:txBody>
                    <a:bodyPr/>
                    <a:lstStyle/>
                    <a:p>
                      <a:pPr algn="ctr"/>
                      <a:endParaRPr lang="tr-T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Wait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hold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Stop program execution; test specified condition repeatedly;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resume execution when condition is satisfied</a:t>
                      </a:r>
                      <a:endParaRPr lang="tr-TR" dirty="0"/>
                    </a:p>
                  </a:txBody>
                  <a:tcPr/>
                </a:tc>
              </a:tr>
              <a:tr h="550885">
                <a:tc vMerge="1">
                  <a:txBody>
                    <a:bodyPr/>
                    <a:lstStyle/>
                    <a:p>
                      <a:pPr algn="ctr"/>
                      <a:endParaRPr lang="tr-T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 </a:t>
                      </a:r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operation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 operation is performed, but program execution is continued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432947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36</a:t>
            </a:fld>
            <a:endParaRPr lang="tr-TR"/>
          </a:p>
        </p:txBody>
      </p:sp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31556332"/>
              </p:ext>
            </p:extLst>
          </p:nvPr>
        </p:nvGraphicFramePr>
        <p:xfrm>
          <a:off x="838200" y="365117"/>
          <a:ext cx="11113167" cy="35313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70221"/>
                <a:gridCol w="2662990"/>
                <a:gridCol w="6079956"/>
              </a:tblGrid>
              <a:tr h="706262">
                <a:tc>
                  <a:txBody>
                    <a:bodyPr/>
                    <a:lstStyle/>
                    <a:p>
                      <a:pPr algn="ctr"/>
                      <a:r>
                        <a:rPr lang="tr-TR" b="1" dirty="0" err="1" smtClean="0"/>
                        <a:t>Type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 err="1" smtClean="0"/>
                        <a:t>Operation</a:t>
                      </a:r>
                      <a:r>
                        <a:rPr lang="tr-TR" b="1" baseline="0" dirty="0" smtClean="0"/>
                        <a:t> Name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 err="1" smtClean="0"/>
                        <a:t>Description</a:t>
                      </a:r>
                      <a:endParaRPr lang="tr-TR" b="1" dirty="0"/>
                    </a:p>
                  </a:txBody>
                  <a:tcPr/>
                </a:tc>
              </a:tr>
              <a:tr h="706262">
                <a:tc rowSpan="4">
                  <a:txBody>
                    <a:bodyPr/>
                    <a:lstStyle/>
                    <a:p>
                      <a:pPr algn="ctr"/>
                      <a:r>
                        <a:rPr lang="tr-TR" sz="1800" b="1" u="none" strike="noStrike" kern="1200" baseline="0" dirty="0" err="1" smtClean="0"/>
                        <a:t>Input</a:t>
                      </a:r>
                      <a:r>
                        <a:rPr lang="tr-TR" sz="1800" b="1" u="none" strike="noStrike" kern="1200" baseline="0" dirty="0" smtClean="0"/>
                        <a:t>/</a:t>
                      </a:r>
                      <a:r>
                        <a:rPr lang="tr-TR" sz="1800" b="1" u="none" strike="noStrike" kern="1200" baseline="0" dirty="0" err="1" smtClean="0"/>
                        <a:t>Output</a:t>
                      </a:r>
                      <a:endParaRPr lang="tr-T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Input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read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Transfer data from specified I/O port or device to destination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(e.g., main memory or processor register)</a:t>
                      </a:r>
                      <a:endParaRPr lang="tr-TR" dirty="0"/>
                    </a:p>
                  </a:txBody>
                  <a:tcPr/>
                </a:tc>
              </a:tr>
              <a:tr h="706262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Output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write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Transfer data from specified source to I/O port or device</a:t>
                      </a:r>
                      <a:endParaRPr lang="tr-TR" dirty="0"/>
                    </a:p>
                  </a:txBody>
                  <a:tcPr/>
                </a:tc>
              </a:tr>
              <a:tr h="706262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Start I/O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Transfer instructions to I/O processor to initiate I/O operation</a:t>
                      </a:r>
                      <a:endParaRPr lang="tr-TR" dirty="0"/>
                    </a:p>
                  </a:txBody>
                  <a:tcPr/>
                </a:tc>
              </a:tr>
              <a:tr h="706262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Test I/O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Transfer status information from I/O system to specified</a:t>
                      </a:r>
                    </a:p>
                    <a:p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destination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49361284"/>
              </p:ext>
            </p:extLst>
          </p:nvPr>
        </p:nvGraphicFramePr>
        <p:xfrm>
          <a:off x="838200" y="4426073"/>
          <a:ext cx="11113167" cy="211878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70221"/>
                <a:gridCol w="2662990"/>
                <a:gridCol w="6079956"/>
              </a:tblGrid>
              <a:tr h="706262">
                <a:tc>
                  <a:txBody>
                    <a:bodyPr/>
                    <a:lstStyle/>
                    <a:p>
                      <a:pPr algn="ctr"/>
                      <a:r>
                        <a:rPr lang="tr-TR" b="1" dirty="0" err="1" smtClean="0"/>
                        <a:t>Type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 err="1" smtClean="0"/>
                        <a:t>Operation</a:t>
                      </a:r>
                      <a:r>
                        <a:rPr lang="tr-TR" b="1" baseline="0" dirty="0" smtClean="0"/>
                        <a:t> Name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 err="1" smtClean="0"/>
                        <a:t>Description</a:t>
                      </a:r>
                      <a:endParaRPr lang="tr-TR" b="1" dirty="0"/>
                    </a:p>
                  </a:txBody>
                  <a:tcPr/>
                </a:tc>
              </a:tr>
              <a:tr h="706262">
                <a:tc rowSpan="2">
                  <a:txBody>
                    <a:bodyPr/>
                    <a:lstStyle/>
                    <a:p>
                      <a:pPr algn="ctr"/>
                      <a:r>
                        <a:rPr lang="tr-TR" sz="1800" b="1" u="none" strike="noStrike" kern="1200" baseline="0" dirty="0" smtClean="0"/>
                        <a:t>Conversion</a:t>
                      </a:r>
                      <a:endParaRPr lang="tr-T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Translate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Translate values in a section of memory based on a table</a:t>
                      </a:r>
                    </a:p>
                    <a:p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of </a:t>
                      </a:r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correspondences</a:t>
                      </a:r>
                      <a:endParaRPr lang="tr-TR" dirty="0"/>
                    </a:p>
                  </a:txBody>
                  <a:tcPr/>
                </a:tc>
              </a:tr>
              <a:tr h="706262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Convert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Convert the contents of a word from one form to another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(e.g., packed decimal to binary)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816280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051" y="365125"/>
            <a:ext cx="11129211" cy="1325563"/>
          </a:xfrm>
        </p:spPr>
        <p:txBody>
          <a:bodyPr/>
          <a:lstStyle/>
          <a:p>
            <a:r>
              <a:rPr lang="tr-TR" dirty="0" err="1" smtClean="0"/>
              <a:t>Processor</a:t>
            </a:r>
            <a:r>
              <a:rPr lang="tr-TR" dirty="0" smtClean="0"/>
              <a:t> </a:t>
            </a:r>
            <a:r>
              <a:rPr lang="tr-TR" dirty="0" err="1" smtClean="0"/>
              <a:t>actions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various</a:t>
            </a:r>
            <a:r>
              <a:rPr lang="tr-TR" dirty="0" smtClean="0"/>
              <a:t> </a:t>
            </a:r>
            <a:r>
              <a:rPr lang="tr-TR" dirty="0" err="1" smtClean="0"/>
              <a:t>types</a:t>
            </a:r>
            <a:r>
              <a:rPr lang="tr-TR" dirty="0" smtClean="0"/>
              <a:t> of </a:t>
            </a:r>
            <a:r>
              <a:rPr lang="tr-TR" dirty="0" err="1" smtClean="0"/>
              <a:t>operations</a:t>
            </a:r>
            <a:endParaRPr lang="tr-TR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6786282"/>
              </p:ext>
            </p:extLst>
          </p:nvPr>
        </p:nvGraphicFramePr>
        <p:xfrm>
          <a:off x="838200" y="1392490"/>
          <a:ext cx="10515600" cy="5303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82516"/>
                <a:gridCol w="8033084"/>
              </a:tblGrid>
              <a:tr h="340054">
                <a:tc rowSpan="2"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Data transfer</a:t>
                      </a:r>
                      <a:endParaRPr lang="tr-T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Transfer data from one location to another</a:t>
                      </a:r>
                      <a:endParaRPr lang="tr-TR" dirty="0"/>
                    </a:p>
                  </a:txBody>
                  <a:tcPr/>
                </a:tc>
              </a:tr>
              <a:tr h="1341584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If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memory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is </a:t>
                      </a:r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involved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</a:p>
                    <a:p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Determine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memory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address</a:t>
                      </a:r>
                      <a:endParaRPr lang="tr-TR" sz="1800" b="0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Perform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virtual-to-actual-memory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address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transformation</a:t>
                      </a:r>
                      <a:endParaRPr lang="tr-TR" sz="1800" b="0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Check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cache</a:t>
                      </a:r>
                      <a:endParaRPr lang="tr-TR" sz="1800" b="0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Initiate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memory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read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write</a:t>
                      </a:r>
                      <a:endParaRPr lang="tr-TR" dirty="0"/>
                    </a:p>
                  </a:txBody>
                  <a:tcPr/>
                </a:tc>
              </a:tr>
              <a:tr h="340054">
                <a:tc rowSpan="3">
                  <a:txBody>
                    <a:bodyPr/>
                    <a:lstStyle/>
                    <a:p>
                      <a:pPr algn="ctr"/>
                      <a:r>
                        <a:rPr lang="tr-TR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Arithmetic</a:t>
                      </a:r>
                      <a:endParaRPr lang="tr-T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May involve data transfer, before and/or after</a:t>
                      </a:r>
                      <a:endParaRPr lang="tr-TR" dirty="0"/>
                    </a:p>
                  </a:txBody>
                  <a:tcPr/>
                </a:tc>
              </a:tr>
              <a:tr h="340054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Perform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function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in ALU</a:t>
                      </a:r>
                      <a:endParaRPr lang="tr-TR" dirty="0"/>
                    </a:p>
                  </a:txBody>
                  <a:tcPr/>
                </a:tc>
              </a:tr>
              <a:tr h="340054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Set </a:t>
                      </a:r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condition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codes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and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flags</a:t>
                      </a:r>
                      <a:endParaRPr lang="tr-TR" dirty="0"/>
                    </a:p>
                  </a:txBody>
                  <a:tcPr/>
                </a:tc>
              </a:tr>
              <a:tr h="340054">
                <a:tc>
                  <a:txBody>
                    <a:bodyPr/>
                    <a:lstStyle/>
                    <a:p>
                      <a:pPr algn="ctr"/>
                      <a:r>
                        <a:rPr lang="tr-TR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Logical</a:t>
                      </a:r>
                      <a:endParaRPr lang="tr-T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Same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as </a:t>
                      </a:r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arithmetic</a:t>
                      </a:r>
                      <a:endParaRPr lang="tr-TR" dirty="0"/>
                    </a:p>
                  </a:txBody>
                  <a:tcPr/>
                </a:tc>
              </a:tr>
              <a:tr h="586943">
                <a:tc>
                  <a:txBody>
                    <a:bodyPr/>
                    <a:lstStyle/>
                    <a:p>
                      <a:pPr algn="ctr"/>
                      <a:r>
                        <a:rPr lang="tr-TR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Conversion</a:t>
                      </a:r>
                      <a:endParaRPr lang="tr-T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Similar to arithmetic and logical. May involve special logic to perform</a:t>
                      </a:r>
                    </a:p>
                    <a:p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conversion</a:t>
                      </a:r>
                      <a:endParaRPr lang="tr-TR" dirty="0"/>
                    </a:p>
                  </a:txBody>
                  <a:tcPr/>
                </a:tc>
              </a:tr>
              <a:tr h="586943">
                <a:tc>
                  <a:txBody>
                    <a:bodyPr/>
                    <a:lstStyle/>
                    <a:p>
                      <a:pPr algn="ctr"/>
                      <a:r>
                        <a:rPr lang="tr-TR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Transfer of </a:t>
                      </a:r>
                      <a:r>
                        <a:rPr lang="tr-TR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control</a:t>
                      </a:r>
                      <a:endParaRPr lang="tr-T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Update program counter. For subroutine call/return, manage parameter</a:t>
                      </a:r>
                    </a:p>
                    <a:p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passing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and</a:t>
                      </a:r>
                      <a:r>
                        <a:rPr lang="tr-TR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linkage</a:t>
                      </a:r>
                      <a:endParaRPr lang="tr-TR" dirty="0"/>
                    </a:p>
                  </a:txBody>
                  <a:tcPr/>
                </a:tc>
              </a:tr>
              <a:tr h="340054">
                <a:tc rowSpan="2"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I/O</a:t>
                      </a:r>
                      <a:endParaRPr lang="tr-T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Issue command to I/O module</a:t>
                      </a:r>
                      <a:endParaRPr lang="tr-TR" dirty="0"/>
                    </a:p>
                  </a:txBody>
                  <a:tcPr/>
                </a:tc>
              </a:tr>
              <a:tr h="340054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If memory-mapped I/O, determine memory-mapped address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37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910406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968789" cy="48958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/>
              <a:t>Data Transfer</a:t>
            </a:r>
          </a:p>
          <a:p>
            <a:pPr marL="0" indent="0">
              <a:buNone/>
            </a:pPr>
            <a:r>
              <a:rPr lang="en-US" dirty="0"/>
              <a:t>The most fundamental type of machine instruction is the data transfer </a:t>
            </a:r>
            <a:r>
              <a:rPr lang="en-US" dirty="0" smtClean="0"/>
              <a:t>instruction.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data transfer instruction must specify several things. </a:t>
            </a:r>
            <a:endParaRPr lang="tr-TR" dirty="0" smtClean="0"/>
          </a:p>
          <a:p>
            <a:pPr lvl="1"/>
            <a:r>
              <a:rPr lang="en-US" dirty="0" smtClean="0"/>
              <a:t>First</a:t>
            </a:r>
            <a:r>
              <a:rPr lang="en-US" dirty="0"/>
              <a:t>, the location of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source </a:t>
            </a:r>
            <a:r>
              <a:rPr lang="en-US" dirty="0"/>
              <a:t>and destination operands must be specified. Each location could be </a:t>
            </a:r>
            <a:r>
              <a:rPr lang="en-US" dirty="0" smtClean="0"/>
              <a:t>memory,</a:t>
            </a:r>
            <a:r>
              <a:rPr lang="tr-TR" dirty="0" smtClean="0"/>
              <a:t> </a:t>
            </a:r>
            <a:r>
              <a:rPr lang="en-US" dirty="0" smtClean="0"/>
              <a:t>a </a:t>
            </a:r>
            <a:r>
              <a:rPr lang="en-US" dirty="0"/>
              <a:t>register, or the top of the stack</a:t>
            </a:r>
            <a:r>
              <a:rPr lang="en-US" dirty="0" smtClean="0"/>
              <a:t>.</a:t>
            </a:r>
            <a:endParaRPr lang="tr-TR" dirty="0" smtClean="0"/>
          </a:p>
          <a:p>
            <a:pPr lvl="1"/>
            <a:r>
              <a:rPr lang="en-US" dirty="0" smtClean="0"/>
              <a:t>Second</a:t>
            </a:r>
            <a:r>
              <a:rPr lang="en-US" dirty="0"/>
              <a:t>, the length of data to be transferred </a:t>
            </a:r>
            <a:r>
              <a:rPr lang="en-US" dirty="0" smtClean="0"/>
              <a:t>must</a:t>
            </a:r>
            <a:r>
              <a:rPr lang="tr-TR" dirty="0" smtClean="0"/>
              <a:t> </a:t>
            </a:r>
            <a:r>
              <a:rPr lang="en-US" dirty="0" smtClean="0"/>
              <a:t>be </a:t>
            </a:r>
            <a:r>
              <a:rPr lang="en-US" dirty="0"/>
              <a:t>indicated. </a:t>
            </a:r>
            <a:endParaRPr lang="tr-TR" dirty="0" smtClean="0"/>
          </a:p>
          <a:p>
            <a:pPr lvl="1"/>
            <a:r>
              <a:rPr lang="en-US" dirty="0" smtClean="0"/>
              <a:t>Third</a:t>
            </a:r>
            <a:r>
              <a:rPr lang="en-US" dirty="0"/>
              <a:t>, as with all instructions with operands, the mode of </a:t>
            </a:r>
            <a:r>
              <a:rPr lang="en-US" dirty="0" smtClean="0"/>
              <a:t>addressing</a:t>
            </a:r>
            <a:r>
              <a:rPr lang="tr-TR" dirty="0" smtClean="0"/>
              <a:t> </a:t>
            </a:r>
            <a:r>
              <a:rPr lang="en-US" dirty="0" smtClean="0"/>
              <a:t>for </a:t>
            </a:r>
            <a:r>
              <a:rPr lang="en-US" dirty="0"/>
              <a:t>each operand must be specified. 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pPr/>
              <a:t>38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303417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0632" y="365125"/>
            <a:ext cx="4522307" cy="58118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The choice of data transfer instructions to include in an instruction set </a:t>
            </a:r>
            <a:r>
              <a:rPr lang="en-US" dirty="0" smtClean="0"/>
              <a:t>exemplifies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kinds of trade-offs the designer must make. For example, the </a:t>
            </a:r>
            <a:r>
              <a:rPr lang="en-US" dirty="0" smtClean="0"/>
              <a:t>general</a:t>
            </a:r>
            <a:r>
              <a:rPr lang="tr-TR" dirty="0" smtClean="0"/>
              <a:t> </a:t>
            </a:r>
            <a:r>
              <a:rPr lang="en-US" dirty="0" smtClean="0"/>
              <a:t>location </a:t>
            </a:r>
            <a:r>
              <a:rPr lang="en-US" dirty="0"/>
              <a:t>(memory or register) of an operand can be indicated in either the </a:t>
            </a:r>
            <a:r>
              <a:rPr lang="en-US" dirty="0" smtClean="0"/>
              <a:t>specification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the opcode or the operand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err="1" smtClean="0"/>
              <a:t>Figure</a:t>
            </a:r>
            <a:r>
              <a:rPr lang="tr-TR" dirty="0" smtClean="0"/>
              <a:t> </a:t>
            </a:r>
            <a:r>
              <a:rPr lang="tr-TR" dirty="0" err="1" smtClean="0"/>
              <a:t>shows</a:t>
            </a:r>
            <a:r>
              <a:rPr lang="tr-TR" dirty="0" smtClean="0"/>
              <a:t> </a:t>
            </a:r>
            <a:r>
              <a:rPr lang="tr-TR" dirty="0" err="1" smtClean="0"/>
              <a:t>examples</a:t>
            </a:r>
            <a:r>
              <a:rPr lang="tr-TR" dirty="0" smtClean="0"/>
              <a:t> of IBM EAS/390 data transfer </a:t>
            </a:r>
            <a:r>
              <a:rPr lang="tr-TR" dirty="0" err="1" smtClean="0"/>
              <a:t>operations</a:t>
            </a:r>
            <a:r>
              <a:rPr lang="tr-TR" dirty="0" smtClean="0"/>
              <a:t>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39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9401" y="811461"/>
            <a:ext cx="7108219" cy="496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0749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MACHINE INSTRUCTION CHARACTERISTICS</a:t>
            </a:r>
            <a:endParaRPr lang="tr-T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operation of the processor is determined by the instructions it </a:t>
            </a:r>
            <a:r>
              <a:rPr lang="en-US" dirty="0" smtClean="0"/>
              <a:t>executes,</a:t>
            </a:r>
            <a:r>
              <a:rPr lang="tr-TR" dirty="0" smtClean="0"/>
              <a:t> </a:t>
            </a:r>
            <a:r>
              <a:rPr lang="en-US" dirty="0" smtClean="0"/>
              <a:t>referred </a:t>
            </a:r>
            <a:r>
              <a:rPr lang="en-US" dirty="0"/>
              <a:t>to as </a:t>
            </a:r>
            <a:r>
              <a:rPr lang="en-US" i="1" dirty="0"/>
              <a:t>machine instructions </a:t>
            </a:r>
            <a:r>
              <a:rPr lang="en-US" dirty="0"/>
              <a:t>or </a:t>
            </a:r>
            <a:r>
              <a:rPr lang="en-US" i="1" dirty="0"/>
              <a:t>computer instructions. </a:t>
            </a:r>
            <a:r>
              <a:rPr lang="en-US" dirty="0"/>
              <a:t>The collection of </a:t>
            </a:r>
            <a:r>
              <a:rPr lang="en-US" dirty="0" smtClean="0"/>
              <a:t>different</a:t>
            </a:r>
            <a:r>
              <a:rPr lang="tr-TR" dirty="0" smtClean="0"/>
              <a:t> </a:t>
            </a:r>
            <a:r>
              <a:rPr lang="en-US" dirty="0" smtClean="0"/>
              <a:t>instructions </a:t>
            </a:r>
            <a:r>
              <a:rPr lang="en-US" dirty="0"/>
              <a:t>that the processor can execute is referred to as the </a:t>
            </a:r>
            <a:r>
              <a:rPr lang="en-US" dirty="0" smtClean="0"/>
              <a:t>processor’s</a:t>
            </a:r>
            <a:r>
              <a:rPr lang="tr-TR" dirty="0" smtClean="0"/>
              <a:t> </a:t>
            </a:r>
            <a:r>
              <a:rPr lang="tr-TR" i="1" dirty="0" err="1" smtClean="0"/>
              <a:t>instruction</a:t>
            </a:r>
            <a:r>
              <a:rPr lang="tr-TR" i="1" dirty="0" smtClean="0"/>
              <a:t> </a:t>
            </a:r>
            <a:r>
              <a:rPr lang="tr-TR" i="1" dirty="0"/>
              <a:t>set.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42457" y="3443428"/>
            <a:ext cx="6660521" cy="334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49293" y="4315326"/>
            <a:ext cx="271580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dirty="0" err="1"/>
              <a:t>Recall</a:t>
            </a:r>
            <a:r>
              <a:rPr lang="tr-TR" sz="2800" dirty="0"/>
              <a:t> </a:t>
            </a:r>
            <a:r>
              <a:rPr lang="tr-TR" sz="2800" dirty="0" err="1" smtClean="0"/>
              <a:t>previous</a:t>
            </a:r>
            <a:r>
              <a:rPr lang="tr-TR" sz="2800" dirty="0" smtClean="0"/>
              <a:t> </a:t>
            </a:r>
            <a:r>
              <a:rPr lang="tr-TR" sz="2800" dirty="0" err="1" smtClean="0"/>
              <a:t>diagram</a:t>
            </a:r>
            <a:r>
              <a:rPr lang="tr-TR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13251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049000" cy="47516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In terms of processor action, data transfer operations are perhaps the </a:t>
            </a:r>
            <a:r>
              <a:rPr lang="en-US" dirty="0" smtClean="0"/>
              <a:t>simplest</a:t>
            </a:r>
            <a:r>
              <a:rPr lang="tr-TR" dirty="0" smtClean="0"/>
              <a:t> </a:t>
            </a:r>
            <a:r>
              <a:rPr lang="en-US" dirty="0" smtClean="0"/>
              <a:t>type</a:t>
            </a:r>
            <a:r>
              <a:rPr lang="en-US" dirty="0"/>
              <a:t>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If </a:t>
            </a:r>
            <a:r>
              <a:rPr lang="en-US" dirty="0"/>
              <a:t>both source and destination are registers, then the processor simply </a:t>
            </a:r>
            <a:r>
              <a:rPr lang="en-US" dirty="0" smtClean="0"/>
              <a:t>causes</a:t>
            </a:r>
            <a:r>
              <a:rPr lang="tr-TR" dirty="0" smtClean="0"/>
              <a:t> </a:t>
            </a:r>
            <a:r>
              <a:rPr lang="en-US" dirty="0" smtClean="0"/>
              <a:t>data </a:t>
            </a:r>
            <a:r>
              <a:rPr lang="en-US" dirty="0"/>
              <a:t>to be transferred from one register to another; this is an operation internal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processor.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If </a:t>
            </a:r>
            <a:r>
              <a:rPr lang="en-US" dirty="0"/>
              <a:t>one or both operands are in memory, then the processor must </a:t>
            </a:r>
            <a:r>
              <a:rPr lang="en-US" dirty="0" smtClean="0"/>
              <a:t>perform</a:t>
            </a:r>
            <a:r>
              <a:rPr lang="tr-TR" dirty="0" smtClean="0"/>
              <a:t> </a:t>
            </a:r>
            <a:r>
              <a:rPr lang="en-US" dirty="0" smtClean="0"/>
              <a:t>some </a:t>
            </a:r>
            <a:r>
              <a:rPr lang="en-US" dirty="0"/>
              <a:t>or all of the following actions:</a:t>
            </a:r>
          </a:p>
          <a:p>
            <a:pPr marL="457200" lvl="1" indent="0">
              <a:buNone/>
            </a:pPr>
            <a:r>
              <a:rPr lang="en-US" b="1" dirty="0"/>
              <a:t>1. </a:t>
            </a:r>
            <a:r>
              <a:rPr lang="en-US" dirty="0"/>
              <a:t>Calculate the memory address, based on the address </a:t>
            </a:r>
            <a:r>
              <a:rPr lang="en-US" dirty="0" smtClean="0"/>
              <a:t>mode</a:t>
            </a:r>
            <a:r>
              <a:rPr lang="tr-TR" dirty="0" smtClean="0"/>
              <a:t>.</a:t>
            </a:r>
            <a:endParaRPr lang="tr-TR" dirty="0"/>
          </a:p>
          <a:p>
            <a:pPr marL="457200" lvl="1" indent="0">
              <a:buNone/>
            </a:pPr>
            <a:r>
              <a:rPr lang="en-US" b="1" dirty="0"/>
              <a:t>2. </a:t>
            </a:r>
            <a:r>
              <a:rPr lang="en-US" dirty="0"/>
              <a:t>If the address refers to virtual memory, translate from virtual to real </a:t>
            </a:r>
            <a:r>
              <a:rPr lang="en-US" dirty="0" smtClean="0"/>
              <a:t>memory</a:t>
            </a:r>
            <a:r>
              <a:rPr lang="tr-TR" dirty="0" smtClean="0"/>
              <a:t> </a:t>
            </a:r>
            <a:r>
              <a:rPr lang="tr-TR" dirty="0" err="1" smtClean="0"/>
              <a:t>address</a:t>
            </a:r>
            <a:r>
              <a:rPr lang="tr-TR" dirty="0"/>
              <a:t>.</a:t>
            </a:r>
          </a:p>
          <a:p>
            <a:pPr marL="457200" lvl="1" indent="0">
              <a:buNone/>
            </a:pPr>
            <a:r>
              <a:rPr lang="en-US" b="1" dirty="0"/>
              <a:t>3. </a:t>
            </a:r>
            <a:r>
              <a:rPr lang="en-US" dirty="0"/>
              <a:t>Determine whether the addressed item is in cache.</a:t>
            </a:r>
          </a:p>
          <a:p>
            <a:pPr marL="457200" lvl="1" indent="0">
              <a:buNone/>
            </a:pPr>
            <a:r>
              <a:rPr lang="en-US" b="1" dirty="0"/>
              <a:t>4. </a:t>
            </a:r>
            <a:r>
              <a:rPr lang="en-US" dirty="0"/>
              <a:t>If not, issue a command to the memory module.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0582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081084" cy="489585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b="1" dirty="0" err="1"/>
              <a:t>Arithmetic</a:t>
            </a:r>
            <a:endParaRPr lang="tr-TR" b="1" dirty="0"/>
          </a:p>
          <a:p>
            <a:pPr marL="0" indent="0">
              <a:buNone/>
            </a:pPr>
            <a:r>
              <a:rPr lang="en-US" dirty="0"/>
              <a:t>Most machines provide the basic arithmetic operations of add, subtract, </a:t>
            </a:r>
            <a:r>
              <a:rPr lang="en-US" dirty="0" smtClean="0"/>
              <a:t>multiply,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divide. These are invariably provided for signed integer (</a:t>
            </a:r>
            <a:r>
              <a:rPr lang="en-US" dirty="0" smtClean="0"/>
              <a:t>fixed-point)</a:t>
            </a:r>
            <a:r>
              <a:rPr lang="tr-TR" dirty="0" smtClean="0"/>
              <a:t> </a:t>
            </a:r>
            <a:r>
              <a:rPr lang="en-US" dirty="0" smtClean="0"/>
              <a:t>numbers</a:t>
            </a:r>
            <a:r>
              <a:rPr lang="en-US" dirty="0"/>
              <a:t>. Often they are also provided for floating-point and packed </a:t>
            </a:r>
            <a:r>
              <a:rPr lang="en-US" dirty="0" smtClean="0"/>
              <a:t>decimal</a:t>
            </a:r>
            <a:r>
              <a:rPr lang="tr-TR" dirty="0" smtClean="0"/>
              <a:t> </a:t>
            </a:r>
            <a:r>
              <a:rPr lang="tr-TR" dirty="0" err="1" smtClean="0"/>
              <a:t>numbers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en-US" dirty="0"/>
              <a:t>Other possible operations include a variety of single-operand instructions; </a:t>
            </a:r>
            <a:r>
              <a:rPr lang="en-US" dirty="0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example</a:t>
            </a:r>
            <a:r>
              <a:rPr lang="tr-TR" dirty="0"/>
              <a:t>,</a:t>
            </a:r>
          </a:p>
          <a:p>
            <a:pPr lvl="1"/>
            <a:r>
              <a:rPr lang="en-US" b="1" dirty="0" smtClean="0"/>
              <a:t>Absolute</a:t>
            </a:r>
            <a:r>
              <a:rPr lang="en-US" b="1" dirty="0"/>
              <a:t>: </a:t>
            </a:r>
            <a:r>
              <a:rPr lang="en-US" dirty="0"/>
              <a:t>Take the absolute value of the operand.</a:t>
            </a:r>
          </a:p>
          <a:p>
            <a:pPr lvl="1"/>
            <a:r>
              <a:rPr lang="tr-TR" b="1" dirty="0" err="1" smtClean="0"/>
              <a:t>Negate</a:t>
            </a:r>
            <a:r>
              <a:rPr lang="tr-TR" b="1" dirty="0"/>
              <a:t>: </a:t>
            </a:r>
            <a:r>
              <a:rPr lang="tr-TR" dirty="0" err="1"/>
              <a:t>Negate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operand</a:t>
            </a:r>
            <a:r>
              <a:rPr lang="tr-TR" dirty="0"/>
              <a:t>.</a:t>
            </a:r>
          </a:p>
          <a:p>
            <a:pPr lvl="1"/>
            <a:r>
              <a:rPr lang="en-US" b="1" dirty="0" smtClean="0"/>
              <a:t>Increment</a:t>
            </a:r>
            <a:r>
              <a:rPr lang="en-US" b="1" dirty="0"/>
              <a:t>: </a:t>
            </a:r>
            <a:r>
              <a:rPr lang="en-US" dirty="0"/>
              <a:t>Add 1 to the operand.</a:t>
            </a:r>
          </a:p>
          <a:p>
            <a:pPr lvl="1"/>
            <a:r>
              <a:rPr lang="en-US" b="1" dirty="0" smtClean="0"/>
              <a:t>Decrement</a:t>
            </a:r>
            <a:r>
              <a:rPr lang="en-US" b="1" dirty="0"/>
              <a:t>: </a:t>
            </a:r>
            <a:r>
              <a:rPr lang="en-US" dirty="0"/>
              <a:t>Subtract 1 from the operand.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execution of an arithmetic instruction may involve data transfer </a:t>
            </a:r>
            <a:r>
              <a:rPr lang="en-US" dirty="0" smtClean="0"/>
              <a:t>operations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position operands for input to the ALU, and to deliver the output of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ALU</a:t>
            </a:r>
            <a:r>
              <a:rPr lang="en-US" dirty="0"/>
              <a:t>. 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1142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19337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err="1"/>
              <a:t>Logical</a:t>
            </a:r>
            <a:endParaRPr lang="tr-TR" b="1" dirty="0"/>
          </a:p>
          <a:p>
            <a:pPr marL="0" indent="0">
              <a:buNone/>
            </a:pPr>
            <a:r>
              <a:rPr lang="en-US" dirty="0"/>
              <a:t>Most machines also provide a variety of operations for manipulating individual </a:t>
            </a:r>
            <a:r>
              <a:rPr lang="en-US" dirty="0" smtClean="0"/>
              <a:t>bits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a word or other addressable units, often referred to as “bit twiddling.” They </a:t>
            </a:r>
            <a:r>
              <a:rPr lang="en-US" dirty="0" smtClean="0"/>
              <a:t>are</a:t>
            </a:r>
            <a:r>
              <a:rPr lang="tr-TR" dirty="0" smtClean="0"/>
              <a:t> </a:t>
            </a:r>
            <a:r>
              <a:rPr lang="en-US" dirty="0" smtClean="0"/>
              <a:t>based </a:t>
            </a:r>
            <a:r>
              <a:rPr lang="en-US" dirty="0"/>
              <a:t>upon Boolean </a:t>
            </a:r>
            <a:r>
              <a:rPr lang="en-US" dirty="0" smtClean="0"/>
              <a:t>operations.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Some of the basic logical operations that can be performed on Boolean </a:t>
            </a:r>
            <a:r>
              <a:rPr lang="en-US" dirty="0" smtClean="0"/>
              <a:t>or</a:t>
            </a:r>
            <a:r>
              <a:rPr lang="tr-TR" dirty="0" smtClean="0"/>
              <a:t> </a:t>
            </a:r>
            <a:r>
              <a:rPr lang="en-US" dirty="0" smtClean="0"/>
              <a:t>binary </a:t>
            </a:r>
            <a:r>
              <a:rPr lang="en-US" dirty="0"/>
              <a:t>data are shown in </a:t>
            </a:r>
            <a:r>
              <a:rPr lang="tr-TR" dirty="0" err="1" smtClean="0"/>
              <a:t>the</a:t>
            </a:r>
            <a:r>
              <a:rPr lang="tr-TR" dirty="0" smtClean="0"/>
              <a:t> t</a:t>
            </a:r>
            <a:r>
              <a:rPr lang="en-US" dirty="0" smtClean="0"/>
              <a:t>able. 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42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547" y="4514638"/>
            <a:ext cx="11793035" cy="2310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1354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6676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The NOT operation inverts a bit. AND, OR,</a:t>
            </a:r>
            <a:r>
              <a:rPr lang="tr-TR" dirty="0"/>
              <a:t> </a:t>
            </a:r>
            <a:r>
              <a:rPr lang="en-US" dirty="0"/>
              <a:t>and Exclusive-OR (XOR) are the most common logical functions with two operands.</a:t>
            </a:r>
            <a:r>
              <a:rPr lang="tr-TR" dirty="0"/>
              <a:t> </a:t>
            </a:r>
            <a:r>
              <a:rPr lang="en-US" dirty="0"/>
              <a:t>EQUAL is a useful binary test.</a:t>
            </a:r>
            <a:r>
              <a:rPr lang="tr-TR" dirty="0"/>
              <a:t> </a:t>
            </a:r>
            <a:r>
              <a:rPr lang="en-US" dirty="0"/>
              <a:t>These logical operations can be applied bitwise to </a:t>
            </a:r>
            <a:r>
              <a:rPr lang="en-US" i="1" dirty="0"/>
              <a:t>n</a:t>
            </a:r>
            <a:r>
              <a:rPr lang="en-US" dirty="0"/>
              <a:t>-bit logical data units.</a:t>
            </a:r>
            <a:r>
              <a:rPr lang="tr-TR" dirty="0"/>
              <a:t> </a:t>
            </a:r>
            <a:r>
              <a:rPr lang="en-US" dirty="0"/>
              <a:t>Thus, if two registers contain the </a:t>
            </a:r>
            <a:r>
              <a:rPr lang="en-US" dirty="0" smtClean="0"/>
              <a:t>data</a:t>
            </a:r>
            <a:endParaRPr lang="tr-TR" dirty="0" smtClean="0"/>
          </a:p>
          <a:p>
            <a:pPr marL="0" indent="0" algn="ctr">
              <a:buNone/>
            </a:pPr>
            <a:r>
              <a:rPr lang="tr-TR" dirty="0"/>
              <a:t>(R1) = 10100101</a:t>
            </a:r>
          </a:p>
          <a:p>
            <a:pPr marL="0" indent="0" algn="ctr">
              <a:buNone/>
            </a:pPr>
            <a:r>
              <a:rPr lang="tr-TR" dirty="0"/>
              <a:t>(R2) = 00001111</a:t>
            </a:r>
          </a:p>
          <a:p>
            <a:pPr marL="0" indent="0">
              <a:buNone/>
            </a:pPr>
            <a:r>
              <a:rPr lang="tr-TR" dirty="0" err="1"/>
              <a:t>then</a:t>
            </a:r>
            <a:endParaRPr lang="tr-TR" dirty="0"/>
          </a:p>
          <a:p>
            <a:pPr marL="0" indent="0" algn="ctr">
              <a:buNone/>
            </a:pPr>
            <a:r>
              <a:rPr lang="tr-TR" dirty="0"/>
              <a:t>(R1) AND (R2) = 00000101</a:t>
            </a:r>
          </a:p>
          <a:p>
            <a:pPr marL="0" indent="0">
              <a:buNone/>
            </a:pPr>
            <a:r>
              <a:rPr lang="en-US" dirty="0"/>
              <a:t>where the notation (X) means the contents of location X. Thus, the AND operation</a:t>
            </a:r>
            <a:r>
              <a:rPr lang="tr-TR" dirty="0"/>
              <a:t> </a:t>
            </a:r>
            <a:r>
              <a:rPr lang="en-US" dirty="0"/>
              <a:t>can be used as a </a:t>
            </a:r>
            <a:r>
              <a:rPr lang="en-US" i="1" dirty="0"/>
              <a:t>mask </a:t>
            </a:r>
            <a:r>
              <a:rPr lang="en-US" dirty="0"/>
              <a:t>that selects certain bits in a word and zeros out the remaining</a:t>
            </a:r>
            <a:r>
              <a:rPr lang="tr-TR" dirty="0"/>
              <a:t> </a:t>
            </a:r>
            <a:r>
              <a:rPr lang="en-US" dirty="0"/>
              <a:t>bits.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9777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049000" cy="48958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As </a:t>
            </a:r>
            <a:r>
              <a:rPr lang="en-US" dirty="0"/>
              <a:t>another example, if two registers contain</a:t>
            </a:r>
          </a:p>
          <a:p>
            <a:pPr marL="0" indent="0" algn="ctr">
              <a:buNone/>
            </a:pPr>
            <a:r>
              <a:rPr lang="tr-TR" dirty="0"/>
              <a:t>(R1) = 10100101</a:t>
            </a:r>
          </a:p>
          <a:p>
            <a:pPr marL="0" indent="0" algn="ctr">
              <a:buNone/>
            </a:pPr>
            <a:r>
              <a:rPr lang="tr-TR" dirty="0"/>
              <a:t>(R2) = 11111111</a:t>
            </a:r>
          </a:p>
          <a:p>
            <a:pPr marL="0" indent="0">
              <a:buNone/>
            </a:pPr>
            <a:r>
              <a:rPr lang="tr-TR" dirty="0" err="1"/>
              <a:t>then</a:t>
            </a:r>
            <a:endParaRPr lang="tr-TR" dirty="0"/>
          </a:p>
          <a:p>
            <a:pPr marL="0" indent="0" algn="ctr">
              <a:buNone/>
            </a:pPr>
            <a:r>
              <a:rPr lang="tr-TR" dirty="0"/>
              <a:t>(R1) XOR (R2) = </a:t>
            </a:r>
            <a:r>
              <a:rPr lang="tr-TR" dirty="0" smtClean="0"/>
              <a:t>01011010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With </a:t>
            </a:r>
            <a:r>
              <a:rPr lang="en-US" dirty="0"/>
              <a:t>one word set to all 1s, the XOR operation inverts all of the bits in the </a:t>
            </a:r>
            <a:r>
              <a:rPr lang="en-US" dirty="0" smtClean="0"/>
              <a:t>other</a:t>
            </a:r>
            <a:r>
              <a:rPr lang="tr-TR" dirty="0" smtClean="0"/>
              <a:t> </a:t>
            </a:r>
            <a:r>
              <a:rPr lang="tr-TR" dirty="0" err="1" smtClean="0"/>
              <a:t>word</a:t>
            </a:r>
            <a:r>
              <a:rPr lang="tr-TR" dirty="0" smtClean="0"/>
              <a:t> </a:t>
            </a:r>
            <a:r>
              <a:rPr lang="tr-TR" dirty="0"/>
              <a:t>(</a:t>
            </a:r>
            <a:r>
              <a:rPr lang="tr-TR" dirty="0" err="1" smtClean="0"/>
              <a:t>one’s</a:t>
            </a:r>
            <a:r>
              <a:rPr lang="tr-TR" dirty="0" smtClean="0"/>
              <a:t> </a:t>
            </a:r>
            <a:r>
              <a:rPr lang="tr-TR" dirty="0" err="1"/>
              <a:t>complement</a:t>
            </a:r>
            <a:r>
              <a:rPr lang="tr-TR" dirty="0"/>
              <a:t>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2062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In addition to bitwise logical operations, most machines provide a variety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shifting </a:t>
            </a:r>
            <a:r>
              <a:rPr lang="en-US" dirty="0"/>
              <a:t>and rotating functions. The most basic operations are illustrated in </a:t>
            </a:r>
            <a:r>
              <a:rPr lang="tr-TR" dirty="0" smtClean="0"/>
              <a:t>f</a:t>
            </a:r>
            <a:r>
              <a:rPr lang="en-US" dirty="0" err="1" smtClean="0"/>
              <a:t>igure</a:t>
            </a:r>
            <a:r>
              <a:rPr lang="en-US" dirty="0" smtClean="0"/>
              <a:t> </a:t>
            </a:r>
            <a:r>
              <a:rPr lang="tr-TR" dirty="0" err="1" smtClean="0"/>
              <a:t>below</a:t>
            </a:r>
            <a:r>
              <a:rPr lang="en-US" dirty="0" smtClean="0"/>
              <a:t>.</a:t>
            </a:r>
            <a:r>
              <a:rPr lang="tr-TR" dirty="0" smtClean="0"/>
              <a:t>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With </a:t>
            </a:r>
            <a:r>
              <a:rPr lang="en-US" dirty="0"/>
              <a:t>a </a:t>
            </a:r>
            <a:r>
              <a:rPr lang="en-US" b="1" dirty="0"/>
              <a:t>logical shift</a:t>
            </a:r>
            <a:r>
              <a:rPr lang="en-US" dirty="0"/>
              <a:t>, the bits of a word are shifted left or right. On one end, the </a:t>
            </a:r>
            <a:r>
              <a:rPr lang="en-US" dirty="0" smtClean="0"/>
              <a:t>bit</a:t>
            </a:r>
            <a:r>
              <a:rPr lang="tr-TR" dirty="0" smtClean="0"/>
              <a:t> </a:t>
            </a:r>
            <a:r>
              <a:rPr lang="en-US" dirty="0" smtClean="0"/>
              <a:t>shifted </a:t>
            </a:r>
            <a:r>
              <a:rPr lang="en-US" dirty="0"/>
              <a:t>out is lost. On the other end, a 0 is shifted in. Logical shifts are useful </a:t>
            </a:r>
            <a:r>
              <a:rPr lang="en-US" dirty="0" smtClean="0"/>
              <a:t>primarily</a:t>
            </a:r>
            <a:r>
              <a:rPr lang="tr-TR" dirty="0" smtClean="0"/>
              <a:t> </a:t>
            </a:r>
            <a:r>
              <a:rPr lang="en-US" dirty="0" smtClean="0"/>
              <a:t>for </a:t>
            </a:r>
            <a:r>
              <a:rPr lang="en-US" dirty="0"/>
              <a:t>isolating fields within a word. The 0s that are shifted into a word </a:t>
            </a:r>
            <a:r>
              <a:rPr lang="en-US" dirty="0" smtClean="0"/>
              <a:t>displace</a:t>
            </a:r>
            <a:r>
              <a:rPr lang="tr-TR" dirty="0" smtClean="0"/>
              <a:t> </a:t>
            </a:r>
            <a:r>
              <a:rPr lang="en-US" dirty="0" smtClean="0"/>
              <a:t>unwanted </a:t>
            </a:r>
            <a:r>
              <a:rPr lang="en-US" dirty="0"/>
              <a:t>information that is shifted off the other end.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0218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46</a:t>
            </a:fld>
            <a:endParaRPr lang="tr-TR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b="51264"/>
          <a:stretch/>
        </p:blipFill>
        <p:spPr>
          <a:xfrm>
            <a:off x="256874" y="1221203"/>
            <a:ext cx="5839126" cy="471637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/>
          <a:srcRect t="51741" b="-1"/>
          <a:stretch/>
        </p:blipFill>
        <p:spPr>
          <a:xfrm>
            <a:off x="6096000" y="1267325"/>
            <a:ext cx="5839126" cy="4670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716374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209421" cy="489585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As an example, suppose we wish to transmit characters of data to an </a:t>
            </a:r>
            <a:r>
              <a:rPr lang="en-US" dirty="0" smtClean="0"/>
              <a:t>I/O</a:t>
            </a:r>
            <a:r>
              <a:rPr lang="tr-TR" dirty="0" smtClean="0"/>
              <a:t> </a:t>
            </a:r>
            <a:r>
              <a:rPr lang="en-US" dirty="0" smtClean="0"/>
              <a:t>device </a:t>
            </a:r>
            <a:r>
              <a:rPr lang="en-US" dirty="0"/>
              <a:t>1 character at a time. If each memory word is 16 bits in length and </a:t>
            </a:r>
            <a:r>
              <a:rPr lang="en-US" dirty="0" smtClean="0"/>
              <a:t>contains</a:t>
            </a:r>
            <a:r>
              <a:rPr lang="tr-TR" dirty="0" smtClean="0"/>
              <a:t> </a:t>
            </a:r>
            <a:r>
              <a:rPr lang="en-US" dirty="0" smtClean="0"/>
              <a:t>two </a:t>
            </a:r>
            <a:r>
              <a:rPr lang="en-US" dirty="0"/>
              <a:t>characters, we must </a:t>
            </a:r>
            <a:r>
              <a:rPr lang="en-US" i="1" dirty="0"/>
              <a:t>unpack </a:t>
            </a:r>
            <a:r>
              <a:rPr lang="en-US" dirty="0"/>
              <a:t>the characters before they can be sent. To send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two </a:t>
            </a:r>
            <a:r>
              <a:rPr lang="en-US" dirty="0"/>
              <a:t>characters in a word,</a:t>
            </a:r>
          </a:p>
          <a:p>
            <a:pPr marL="457200" lvl="1" indent="0">
              <a:buNone/>
            </a:pPr>
            <a:r>
              <a:rPr lang="en-US" b="1" dirty="0"/>
              <a:t>1. </a:t>
            </a:r>
            <a:r>
              <a:rPr lang="en-US" dirty="0"/>
              <a:t>Load the word into a register.</a:t>
            </a:r>
          </a:p>
          <a:p>
            <a:pPr marL="457200" lvl="1" indent="0">
              <a:buNone/>
            </a:pPr>
            <a:r>
              <a:rPr lang="en-US" b="1" dirty="0"/>
              <a:t>2. </a:t>
            </a:r>
            <a:r>
              <a:rPr lang="en-US" dirty="0"/>
              <a:t>Shift to the right eight times. This shifts the remaining character to the </a:t>
            </a:r>
            <a:r>
              <a:rPr lang="en-US" dirty="0" smtClean="0"/>
              <a:t>right</a:t>
            </a:r>
            <a:r>
              <a:rPr lang="tr-TR" dirty="0" smtClean="0"/>
              <a:t> </a:t>
            </a:r>
            <a:r>
              <a:rPr lang="tr-TR" dirty="0" err="1" smtClean="0"/>
              <a:t>half</a:t>
            </a:r>
            <a:r>
              <a:rPr lang="tr-TR" dirty="0" smtClean="0"/>
              <a:t> </a:t>
            </a:r>
            <a:r>
              <a:rPr lang="tr-TR" dirty="0"/>
              <a:t>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register</a:t>
            </a:r>
            <a:r>
              <a:rPr lang="tr-TR" dirty="0"/>
              <a:t>.</a:t>
            </a:r>
          </a:p>
          <a:p>
            <a:pPr marL="457200" lvl="1" indent="0">
              <a:buNone/>
            </a:pPr>
            <a:r>
              <a:rPr lang="en-US" b="1" dirty="0"/>
              <a:t>3. </a:t>
            </a:r>
            <a:r>
              <a:rPr lang="en-US" dirty="0"/>
              <a:t>Perform I/O. The I/O module reads the lower-order 8 bits from the data bus</a:t>
            </a:r>
            <a:r>
              <a:rPr lang="en-US" dirty="0" smtClean="0"/>
              <a:t>.</a:t>
            </a:r>
            <a:endParaRPr lang="tr-TR" dirty="0" smtClean="0"/>
          </a:p>
          <a:p>
            <a:pPr marL="457200" lvl="1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/>
              <a:t>The preceding steps result in sending the left-hand character. To send the </a:t>
            </a:r>
            <a:r>
              <a:rPr lang="en-US" dirty="0" err="1" smtClean="0"/>
              <a:t>righthand</a:t>
            </a:r>
            <a:r>
              <a:rPr lang="tr-TR" dirty="0" smtClean="0"/>
              <a:t> </a:t>
            </a:r>
            <a:r>
              <a:rPr lang="tr-TR" dirty="0" err="1" smtClean="0"/>
              <a:t>character</a:t>
            </a:r>
            <a:r>
              <a:rPr lang="tr-TR" dirty="0"/>
              <a:t>,</a:t>
            </a:r>
          </a:p>
          <a:p>
            <a:pPr marL="457200" lvl="1" indent="0">
              <a:buNone/>
            </a:pPr>
            <a:r>
              <a:rPr lang="en-US" b="1" dirty="0"/>
              <a:t>1. </a:t>
            </a:r>
            <a:r>
              <a:rPr lang="en-US" dirty="0"/>
              <a:t>Load the word again into the register.</a:t>
            </a:r>
          </a:p>
          <a:p>
            <a:pPr marL="457200" lvl="1" indent="0">
              <a:buNone/>
            </a:pPr>
            <a:r>
              <a:rPr lang="en-US" b="1" dirty="0"/>
              <a:t>2. </a:t>
            </a:r>
            <a:r>
              <a:rPr lang="en-US" dirty="0"/>
              <a:t>AND with 0000000011111111. This masks out the character on the left.</a:t>
            </a:r>
          </a:p>
          <a:p>
            <a:pPr marL="457200" lvl="1" indent="0">
              <a:buNone/>
            </a:pPr>
            <a:r>
              <a:rPr lang="tr-TR" b="1" dirty="0"/>
              <a:t>3. </a:t>
            </a:r>
            <a:r>
              <a:rPr lang="tr-TR" dirty="0" err="1"/>
              <a:t>Perform</a:t>
            </a:r>
            <a:r>
              <a:rPr lang="tr-TR" dirty="0"/>
              <a:t> I/O.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491917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365125"/>
            <a:ext cx="11129211" cy="62121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The </a:t>
            </a:r>
            <a:r>
              <a:rPr lang="en-US" b="1" dirty="0"/>
              <a:t>arithmetic shift </a:t>
            </a:r>
            <a:r>
              <a:rPr lang="en-US" dirty="0"/>
              <a:t>operation treats the data as a signed integer and </a:t>
            </a:r>
            <a:r>
              <a:rPr lang="en-US" dirty="0" smtClean="0"/>
              <a:t>does</a:t>
            </a:r>
            <a:r>
              <a:rPr lang="tr-TR" dirty="0" smtClean="0"/>
              <a:t> </a:t>
            </a:r>
            <a:r>
              <a:rPr lang="en-US" dirty="0" smtClean="0"/>
              <a:t>not </a:t>
            </a:r>
            <a:r>
              <a:rPr lang="en-US" dirty="0"/>
              <a:t>shift the sign bit. On a right arithmetic shift, the sign bit is replicated into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bit </a:t>
            </a:r>
            <a:r>
              <a:rPr lang="en-US" dirty="0"/>
              <a:t>position to its right. On a left arithmetic shift, a logical left shift is performed </a:t>
            </a:r>
            <a:r>
              <a:rPr lang="en-US" dirty="0" smtClean="0"/>
              <a:t>on</a:t>
            </a:r>
            <a:r>
              <a:rPr lang="tr-TR" dirty="0" smtClean="0"/>
              <a:t> </a:t>
            </a:r>
            <a:r>
              <a:rPr lang="en-US" dirty="0" smtClean="0"/>
              <a:t>all </a:t>
            </a:r>
            <a:r>
              <a:rPr lang="en-US" dirty="0"/>
              <a:t>bits but the sign bit, which is retained.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These </a:t>
            </a:r>
            <a:r>
              <a:rPr lang="en-US" dirty="0"/>
              <a:t>operations can speed up </a:t>
            </a:r>
            <a:r>
              <a:rPr lang="en-US" dirty="0" smtClean="0"/>
              <a:t>certain</a:t>
            </a:r>
            <a:r>
              <a:rPr lang="tr-TR" dirty="0" smtClean="0"/>
              <a:t> </a:t>
            </a:r>
            <a:r>
              <a:rPr lang="en-US" dirty="0" smtClean="0"/>
              <a:t>arithmetic </a:t>
            </a:r>
            <a:r>
              <a:rPr lang="en-US" dirty="0"/>
              <a:t>operations. </a:t>
            </a:r>
            <a:endParaRPr lang="tr-TR" dirty="0" smtClean="0"/>
          </a:p>
          <a:p>
            <a:pPr lvl="1"/>
            <a:r>
              <a:rPr lang="en-US" dirty="0" smtClean="0"/>
              <a:t>With </a:t>
            </a:r>
            <a:r>
              <a:rPr lang="en-US" dirty="0"/>
              <a:t>numbers in twos complement notation, a right </a:t>
            </a:r>
            <a:r>
              <a:rPr lang="en-US" dirty="0" smtClean="0"/>
              <a:t>arithmetic</a:t>
            </a:r>
            <a:r>
              <a:rPr lang="tr-TR" dirty="0" smtClean="0"/>
              <a:t> </a:t>
            </a:r>
            <a:r>
              <a:rPr lang="en-US" dirty="0" smtClean="0"/>
              <a:t>shift </a:t>
            </a:r>
            <a:r>
              <a:rPr lang="en-US" dirty="0"/>
              <a:t>corresponds to a division by 2, with truncation for odd numbers. </a:t>
            </a:r>
            <a:endParaRPr lang="tr-TR" dirty="0" smtClean="0"/>
          </a:p>
          <a:p>
            <a:pPr lvl="1"/>
            <a:r>
              <a:rPr lang="en-US" dirty="0" smtClean="0"/>
              <a:t>Both an</a:t>
            </a:r>
            <a:r>
              <a:rPr lang="tr-TR" dirty="0" smtClean="0"/>
              <a:t> </a:t>
            </a:r>
            <a:r>
              <a:rPr lang="en-US" dirty="0" smtClean="0"/>
              <a:t>arithmetic </a:t>
            </a:r>
            <a:r>
              <a:rPr lang="en-US" dirty="0"/>
              <a:t>left shift and a logical left shift correspond to a multiplication by 2 </a:t>
            </a:r>
            <a:r>
              <a:rPr lang="en-US" dirty="0" smtClean="0"/>
              <a:t>when</a:t>
            </a:r>
            <a:r>
              <a:rPr lang="tr-TR" dirty="0" smtClean="0"/>
              <a:t> </a:t>
            </a:r>
            <a:r>
              <a:rPr lang="en-US" dirty="0" smtClean="0"/>
              <a:t>there </a:t>
            </a:r>
            <a:r>
              <a:rPr lang="en-US" dirty="0"/>
              <a:t>is no overflow. If overflow occurs, arithmetic and logical left shift </a:t>
            </a:r>
            <a:r>
              <a:rPr lang="en-US" dirty="0" smtClean="0"/>
              <a:t>operations</a:t>
            </a:r>
            <a:r>
              <a:rPr lang="tr-TR" dirty="0" smtClean="0"/>
              <a:t> </a:t>
            </a:r>
            <a:r>
              <a:rPr lang="en-US" dirty="0" smtClean="0"/>
              <a:t>produce </a:t>
            </a:r>
            <a:r>
              <a:rPr lang="en-US" dirty="0"/>
              <a:t>different results, but the arithmetic left shift retains the sign of the number.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927845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145253" cy="4351338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Rotate</a:t>
            </a:r>
            <a:r>
              <a:rPr lang="en-US" dirty="0"/>
              <a:t>, or cyclic shift, operations preserve all of the bits being operated on.</a:t>
            </a:r>
          </a:p>
          <a:p>
            <a:pPr marL="0" indent="0">
              <a:buNone/>
            </a:pPr>
            <a:r>
              <a:rPr lang="en-US" dirty="0"/>
              <a:t>One use of a rotate is to bring each bit successively into the leftmost bit, where it </a:t>
            </a:r>
            <a:r>
              <a:rPr lang="en-US" dirty="0" smtClean="0"/>
              <a:t>can</a:t>
            </a:r>
            <a:r>
              <a:rPr lang="tr-TR" dirty="0" smtClean="0"/>
              <a:t> </a:t>
            </a:r>
            <a:r>
              <a:rPr lang="en-US" dirty="0" smtClean="0"/>
              <a:t>be </a:t>
            </a:r>
            <a:r>
              <a:rPr lang="en-US" dirty="0"/>
              <a:t>identified by testing the sign of the data (treated as a number).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90057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224589"/>
            <a:ext cx="11193379" cy="63526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Elements of a Machine </a:t>
            </a:r>
            <a:r>
              <a:rPr lang="en-US" b="1" dirty="0" smtClean="0"/>
              <a:t>Instruction</a:t>
            </a:r>
            <a:endParaRPr lang="tr-TR" b="1" dirty="0" smtClean="0"/>
          </a:p>
          <a:p>
            <a:r>
              <a:rPr lang="en-US" dirty="0"/>
              <a:t>Each instruction must contain the information required by the processor for </a:t>
            </a:r>
            <a:r>
              <a:rPr lang="en-US" dirty="0" smtClean="0"/>
              <a:t>execution.</a:t>
            </a:r>
            <a:r>
              <a:rPr lang="tr-TR" dirty="0" smtClean="0"/>
              <a:t> </a:t>
            </a:r>
            <a:r>
              <a:rPr lang="en-US" dirty="0" smtClean="0"/>
              <a:t>Figure </a:t>
            </a:r>
            <a:r>
              <a:rPr lang="tr-TR" dirty="0" err="1" smtClean="0"/>
              <a:t>above</a:t>
            </a:r>
            <a:r>
              <a:rPr lang="tr-TR" dirty="0" smtClean="0"/>
              <a:t> </a:t>
            </a:r>
            <a:r>
              <a:rPr lang="en-US" dirty="0" smtClean="0"/>
              <a:t>shows </a:t>
            </a:r>
            <a:r>
              <a:rPr lang="en-US" dirty="0"/>
              <a:t>the steps involved in </a:t>
            </a:r>
            <a:r>
              <a:rPr lang="en-US" dirty="0" smtClean="0"/>
              <a:t>instruction</a:t>
            </a:r>
            <a:r>
              <a:rPr lang="tr-TR" dirty="0" smtClean="0"/>
              <a:t> </a:t>
            </a:r>
            <a:r>
              <a:rPr lang="en-US" dirty="0" smtClean="0"/>
              <a:t>execution </a:t>
            </a:r>
            <a:r>
              <a:rPr lang="en-US" dirty="0"/>
              <a:t>and, by implication, defines the elements of a machine instruction. </a:t>
            </a:r>
            <a:r>
              <a:rPr lang="en-US" dirty="0" smtClean="0"/>
              <a:t>These</a:t>
            </a:r>
            <a:r>
              <a:rPr lang="tr-TR" dirty="0" smtClean="0"/>
              <a:t> </a:t>
            </a:r>
            <a:r>
              <a:rPr lang="tr-TR" dirty="0" err="1" smtClean="0"/>
              <a:t>elements</a:t>
            </a:r>
            <a:r>
              <a:rPr lang="tr-TR" dirty="0" smtClean="0"/>
              <a:t> </a:t>
            </a:r>
            <a:r>
              <a:rPr lang="tr-TR" dirty="0" err="1"/>
              <a:t>are</a:t>
            </a:r>
            <a:r>
              <a:rPr lang="tr-TR" dirty="0"/>
              <a:t> as </a:t>
            </a:r>
            <a:r>
              <a:rPr lang="tr-TR" dirty="0" err="1"/>
              <a:t>follows</a:t>
            </a:r>
            <a:r>
              <a:rPr lang="tr-TR" dirty="0"/>
              <a:t>:</a:t>
            </a:r>
          </a:p>
          <a:p>
            <a:pPr lvl="1"/>
            <a:r>
              <a:rPr lang="en-US" b="1" dirty="0" smtClean="0"/>
              <a:t>Operation </a:t>
            </a:r>
            <a:r>
              <a:rPr lang="en-US" b="1" dirty="0"/>
              <a:t>code: </a:t>
            </a:r>
            <a:r>
              <a:rPr lang="en-US" dirty="0"/>
              <a:t>Specifies the operation to be performed (e.g., ADD, I/O).</a:t>
            </a:r>
          </a:p>
          <a:p>
            <a:pPr lvl="1"/>
            <a:r>
              <a:rPr lang="en-US" dirty="0"/>
              <a:t>The operation is specified by a binary code, known as the operation code, </a:t>
            </a:r>
            <a:r>
              <a:rPr lang="en-US" dirty="0" smtClean="0"/>
              <a:t>or</a:t>
            </a:r>
            <a:r>
              <a:rPr lang="tr-TR" dirty="0" smtClean="0"/>
              <a:t> </a:t>
            </a:r>
            <a:r>
              <a:rPr lang="tr-TR" b="1" dirty="0" err="1" smtClean="0"/>
              <a:t>opcode</a:t>
            </a:r>
            <a:r>
              <a:rPr lang="tr-TR" dirty="0"/>
              <a:t>.</a:t>
            </a:r>
          </a:p>
          <a:p>
            <a:pPr lvl="1"/>
            <a:r>
              <a:rPr lang="en-US" b="1" dirty="0" smtClean="0"/>
              <a:t>Source </a:t>
            </a:r>
            <a:r>
              <a:rPr lang="en-US" b="1" dirty="0"/>
              <a:t>operand reference: </a:t>
            </a:r>
            <a:r>
              <a:rPr lang="en-US" dirty="0"/>
              <a:t>The operation may involve one or more </a:t>
            </a:r>
            <a:r>
              <a:rPr lang="en-US" dirty="0" smtClean="0"/>
              <a:t>source</a:t>
            </a:r>
            <a:r>
              <a:rPr lang="tr-TR" dirty="0" smtClean="0"/>
              <a:t> </a:t>
            </a:r>
            <a:r>
              <a:rPr lang="en-US" dirty="0" smtClean="0"/>
              <a:t>operands</a:t>
            </a:r>
            <a:r>
              <a:rPr lang="en-US" dirty="0"/>
              <a:t>, that is, operands that are inputs for the operation</a:t>
            </a:r>
            <a:r>
              <a:rPr lang="en-US" dirty="0" smtClean="0"/>
              <a:t>.</a:t>
            </a:r>
            <a:endParaRPr lang="tr-TR" dirty="0" smtClean="0"/>
          </a:p>
          <a:p>
            <a:pPr lvl="1"/>
            <a:r>
              <a:rPr lang="en-US" b="1" dirty="0"/>
              <a:t>Result operand reference: </a:t>
            </a:r>
            <a:r>
              <a:rPr lang="en-US" dirty="0"/>
              <a:t>The operation may produce a result.</a:t>
            </a:r>
          </a:p>
          <a:p>
            <a:pPr lvl="1"/>
            <a:r>
              <a:rPr lang="en-US" b="1" dirty="0" smtClean="0"/>
              <a:t>Next </a:t>
            </a:r>
            <a:r>
              <a:rPr lang="en-US" b="1" dirty="0"/>
              <a:t>instruction reference: </a:t>
            </a:r>
            <a:r>
              <a:rPr lang="en-US" dirty="0"/>
              <a:t>This tells the processor where to fetch the </a:t>
            </a:r>
            <a:r>
              <a:rPr lang="en-US" dirty="0" smtClean="0"/>
              <a:t>next</a:t>
            </a:r>
            <a:r>
              <a:rPr lang="tr-TR" dirty="0" smtClean="0"/>
              <a:t> </a:t>
            </a:r>
            <a:r>
              <a:rPr lang="en-US" dirty="0" smtClean="0"/>
              <a:t>instruction </a:t>
            </a:r>
            <a:r>
              <a:rPr lang="en-US" dirty="0"/>
              <a:t>after the execution of this instruction is complete.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2744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50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8642" y="1690688"/>
            <a:ext cx="9134716" cy="4191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462317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209421" cy="48958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/>
              <a:t>Conversion</a:t>
            </a:r>
          </a:p>
          <a:p>
            <a:pPr marL="0" indent="0">
              <a:buNone/>
            </a:pPr>
            <a:r>
              <a:rPr lang="en-US" dirty="0"/>
              <a:t>Conversion instructions are those that change the format or operate on the format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data</a:t>
            </a:r>
            <a:r>
              <a:rPr lang="en-US" dirty="0"/>
              <a:t>. An example is converting from decimal to binary. An example of a more </a:t>
            </a:r>
            <a:r>
              <a:rPr lang="en-US" dirty="0" smtClean="0"/>
              <a:t>complex</a:t>
            </a:r>
            <a:r>
              <a:rPr lang="tr-TR" dirty="0" smtClean="0"/>
              <a:t> </a:t>
            </a:r>
            <a:r>
              <a:rPr lang="en-US" dirty="0" smtClean="0"/>
              <a:t>editing </a:t>
            </a:r>
            <a:r>
              <a:rPr lang="en-US" dirty="0"/>
              <a:t>instruction is the EAS/390 Translate (TR) instruction. This </a:t>
            </a:r>
            <a:r>
              <a:rPr lang="en-US" dirty="0" smtClean="0"/>
              <a:t>instruction</a:t>
            </a:r>
            <a:r>
              <a:rPr lang="tr-TR" dirty="0" smtClean="0"/>
              <a:t> </a:t>
            </a:r>
            <a:r>
              <a:rPr lang="en-US" dirty="0" smtClean="0"/>
              <a:t>can </a:t>
            </a:r>
            <a:r>
              <a:rPr lang="en-US" dirty="0"/>
              <a:t>be used to convert from one 8-bit code to another, and it takes three operands</a:t>
            </a:r>
            <a:r>
              <a:rPr lang="en-US" dirty="0" smtClean="0"/>
              <a:t>:</a:t>
            </a:r>
            <a:endParaRPr lang="tr-TR" dirty="0" smtClean="0"/>
          </a:p>
          <a:p>
            <a:pPr marL="0" indent="0" algn="ctr">
              <a:buNone/>
            </a:pPr>
            <a:r>
              <a:rPr lang="tr-TR" dirty="0"/>
              <a:t>TR R1 (L), </a:t>
            </a:r>
            <a:r>
              <a:rPr lang="tr-TR" dirty="0" smtClean="0"/>
              <a:t>R2</a:t>
            </a:r>
          </a:p>
          <a:p>
            <a:pPr marL="0" indent="0">
              <a:buNone/>
            </a:pPr>
            <a:r>
              <a:rPr lang="en-US" dirty="0"/>
              <a:t>The operand R2 contains the address of the start of a table of 8-bit codes.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L </a:t>
            </a:r>
            <a:r>
              <a:rPr lang="en-US" dirty="0"/>
              <a:t>bytes starting at the address specified in R1 are translated, each byte </a:t>
            </a:r>
            <a:r>
              <a:rPr lang="en-US" dirty="0" smtClean="0"/>
              <a:t>being</a:t>
            </a:r>
            <a:r>
              <a:rPr lang="tr-TR" dirty="0" smtClean="0"/>
              <a:t> </a:t>
            </a:r>
            <a:r>
              <a:rPr lang="en-US" dirty="0" smtClean="0"/>
              <a:t>replaced </a:t>
            </a:r>
            <a:r>
              <a:rPr lang="en-US" dirty="0"/>
              <a:t>by the contents of a table entry indexed by that byte.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51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473981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145253" cy="489585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example</a:t>
            </a:r>
            <a:r>
              <a:rPr lang="tr-TR" dirty="0"/>
              <a:t>,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translate </a:t>
            </a:r>
            <a:r>
              <a:rPr lang="en-US" dirty="0"/>
              <a:t>from EBCDIC to IRA, we first create a 256-byte table in storage </a:t>
            </a:r>
            <a:r>
              <a:rPr lang="en-US" dirty="0" smtClean="0"/>
              <a:t>locations,</a:t>
            </a:r>
            <a:r>
              <a:rPr lang="tr-TR" dirty="0" smtClean="0"/>
              <a:t> </a:t>
            </a:r>
            <a:r>
              <a:rPr lang="en-US" dirty="0" smtClean="0"/>
              <a:t>say</a:t>
            </a:r>
            <a:r>
              <a:rPr lang="en-US" dirty="0"/>
              <a:t>, 1000-10FF hexadecimal.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table contains the characters of the </a:t>
            </a:r>
            <a:r>
              <a:rPr lang="en-US" dirty="0" smtClean="0"/>
              <a:t>IRA</a:t>
            </a:r>
            <a:r>
              <a:rPr lang="tr-TR" dirty="0" smtClean="0"/>
              <a:t> </a:t>
            </a:r>
            <a:r>
              <a:rPr lang="en-US" dirty="0" smtClean="0"/>
              <a:t>code </a:t>
            </a:r>
            <a:r>
              <a:rPr lang="en-US" dirty="0"/>
              <a:t>in the sequence of the binary representation of the EBCDIC code; that is,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IRA </a:t>
            </a:r>
            <a:r>
              <a:rPr lang="en-US" dirty="0"/>
              <a:t>code is placed in the table at the relative location equal to the binary value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EBCDIC code of the same character.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Thus</a:t>
            </a:r>
            <a:r>
              <a:rPr lang="en-US" dirty="0"/>
              <a:t>, locations 10F0 through 10F9 </a:t>
            </a:r>
            <a:r>
              <a:rPr lang="en-US" dirty="0" smtClean="0"/>
              <a:t>will</a:t>
            </a:r>
            <a:r>
              <a:rPr lang="tr-TR" dirty="0" smtClean="0"/>
              <a:t> </a:t>
            </a:r>
            <a:r>
              <a:rPr lang="en-US" dirty="0" smtClean="0"/>
              <a:t>contain </a:t>
            </a:r>
            <a:r>
              <a:rPr lang="en-US" dirty="0"/>
              <a:t>the values 30 through 39, because F0 is the EBCDIC code for the digit </a:t>
            </a:r>
            <a:r>
              <a:rPr lang="en-US" dirty="0" smtClean="0"/>
              <a:t>0,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30 is the IRA code for the digit 0, and so on through digit 9. Now suppose </a:t>
            </a:r>
            <a:r>
              <a:rPr lang="en-US" dirty="0" smtClean="0"/>
              <a:t>we</a:t>
            </a:r>
            <a:r>
              <a:rPr lang="tr-TR" dirty="0" smtClean="0"/>
              <a:t> </a:t>
            </a:r>
            <a:r>
              <a:rPr lang="en-US" dirty="0" smtClean="0"/>
              <a:t>have </a:t>
            </a:r>
            <a:r>
              <a:rPr lang="en-US" dirty="0"/>
              <a:t>the EBCDIC for the digits 1984 starting at location 2100 and we wish to </a:t>
            </a:r>
            <a:r>
              <a:rPr lang="en-US" dirty="0" smtClean="0"/>
              <a:t>translate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/>
              <a:t>IRA.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52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182978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err="1"/>
              <a:t>Assume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following</a:t>
            </a:r>
            <a:r>
              <a:rPr lang="tr-TR" dirty="0"/>
              <a:t>:</a:t>
            </a:r>
          </a:p>
          <a:p>
            <a:pPr lvl="1"/>
            <a:r>
              <a:rPr lang="fr-FR" dirty="0" smtClean="0"/>
              <a:t>Locations </a:t>
            </a:r>
            <a:r>
              <a:rPr lang="fr-FR" dirty="0"/>
              <a:t>2100–2103 </a:t>
            </a:r>
            <a:r>
              <a:rPr lang="fr-FR" dirty="0" err="1"/>
              <a:t>contain</a:t>
            </a:r>
            <a:r>
              <a:rPr lang="fr-FR" dirty="0"/>
              <a:t> F1 F9 F8 F4.</a:t>
            </a:r>
          </a:p>
          <a:p>
            <a:pPr lvl="1"/>
            <a:r>
              <a:rPr lang="tr-TR" dirty="0" smtClean="0"/>
              <a:t>R1 </a:t>
            </a:r>
            <a:r>
              <a:rPr lang="tr-TR" dirty="0" err="1"/>
              <a:t>contains</a:t>
            </a:r>
            <a:r>
              <a:rPr lang="tr-TR" dirty="0"/>
              <a:t> 2100.</a:t>
            </a:r>
          </a:p>
          <a:p>
            <a:pPr lvl="1"/>
            <a:r>
              <a:rPr lang="tr-TR" dirty="0" smtClean="0"/>
              <a:t>R2 </a:t>
            </a:r>
            <a:r>
              <a:rPr lang="tr-TR" dirty="0" err="1"/>
              <a:t>contains</a:t>
            </a:r>
            <a:r>
              <a:rPr lang="tr-TR" dirty="0"/>
              <a:t> 1000.</a:t>
            </a:r>
          </a:p>
          <a:p>
            <a:pPr marL="0" indent="0">
              <a:buNone/>
            </a:pPr>
            <a:r>
              <a:rPr lang="tr-TR" dirty="0" err="1"/>
              <a:t>Then</a:t>
            </a:r>
            <a:r>
              <a:rPr lang="tr-TR" dirty="0"/>
              <a:t>, </a:t>
            </a:r>
            <a:r>
              <a:rPr lang="tr-TR" dirty="0" err="1"/>
              <a:t>if</a:t>
            </a:r>
            <a:r>
              <a:rPr lang="tr-TR" dirty="0"/>
              <a:t> </a:t>
            </a:r>
            <a:r>
              <a:rPr lang="tr-TR" dirty="0" err="1"/>
              <a:t>we</a:t>
            </a:r>
            <a:r>
              <a:rPr lang="tr-TR" dirty="0"/>
              <a:t> </a:t>
            </a:r>
            <a:r>
              <a:rPr lang="tr-TR" dirty="0" err="1"/>
              <a:t>execute</a:t>
            </a:r>
            <a:endParaRPr lang="tr-TR" dirty="0"/>
          </a:p>
          <a:p>
            <a:pPr marL="0" indent="0" algn="ctr">
              <a:buNone/>
            </a:pPr>
            <a:r>
              <a:rPr lang="tr-TR" dirty="0"/>
              <a:t>TR R1 (4), R2</a:t>
            </a:r>
          </a:p>
          <a:p>
            <a:pPr marL="0" indent="0">
              <a:buNone/>
            </a:pPr>
            <a:r>
              <a:rPr lang="en-US" dirty="0"/>
              <a:t>locations 2100–2103 will contain 31 39 38 34.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53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2735710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365125"/>
            <a:ext cx="11145253" cy="635635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tr-TR" b="1" dirty="0" err="1"/>
              <a:t>Input</a:t>
            </a:r>
            <a:r>
              <a:rPr lang="tr-TR" b="1" dirty="0"/>
              <a:t>/</a:t>
            </a:r>
            <a:r>
              <a:rPr lang="tr-TR" b="1" dirty="0" err="1"/>
              <a:t>Output</a:t>
            </a:r>
            <a:endParaRPr lang="tr-TR" b="1" dirty="0"/>
          </a:p>
          <a:p>
            <a:pPr marL="0" indent="0">
              <a:buNone/>
            </a:pPr>
            <a:r>
              <a:rPr lang="en-US" dirty="0"/>
              <a:t>Input/output instructions were discussed in some detail in Chapter 7. As we </a:t>
            </a:r>
            <a:r>
              <a:rPr lang="en-US" dirty="0" smtClean="0"/>
              <a:t>saw,</a:t>
            </a:r>
            <a:r>
              <a:rPr lang="tr-TR" dirty="0" smtClean="0"/>
              <a:t> </a:t>
            </a:r>
            <a:r>
              <a:rPr lang="en-US" dirty="0" smtClean="0"/>
              <a:t>there </a:t>
            </a:r>
            <a:r>
              <a:rPr lang="en-US" dirty="0"/>
              <a:t>are a variety of approaches taken, including isolated programmed </a:t>
            </a:r>
            <a:r>
              <a:rPr lang="en-US" dirty="0" smtClean="0"/>
              <a:t>I/O,</a:t>
            </a:r>
            <a:r>
              <a:rPr lang="tr-TR" dirty="0" smtClean="0"/>
              <a:t> </a:t>
            </a:r>
            <a:r>
              <a:rPr lang="en-US" dirty="0" smtClean="0"/>
              <a:t>memory-mapped </a:t>
            </a:r>
            <a:r>
              <a:rPr lang="en-US" dirty="0"/>
              <a:t>programmed I/O, DMA, and the use of an I/O processor. </a:t>
            </a:r>
            <a:r>
              <a:rPr lang="en-US" dirty="0" smtClean="0"/>
              <a:t>Many</a:t>
            </a:r>
            <a:r>
              <a:rPr lang="tr-TR" dirty="0" smtClean="0"/>
              <a:t> </a:t>
            </a:r>
            <a:r>
              <a:rPr lang="en-US" dirty="0" smtClean="0"/>
              <a:t>implementations </a:t>
            </a:r>
            <a:r>
              <a:rPr lang="en-US" dirty="0"/>
              <a:t>provide only a few I/O instructions, with the specific actions </a:t>
            </a:r>
            <a:r>
              <a:rPr lang="en-US" dirty="0" smtClean="0"/>
              <a:t>specified</a:t>
            </a:r>
            <a:r>
              <a:rPr lang="tr-TR" dirty="0" smtClean="0"/>
              <a:t> </a:t>
            </a:r>
            <a:r>
              <a:rPr lang="en-US" dirty="0" smtClean="0"/>
              <a:t>by </a:t>
            </a:r>
            <a:r>
              <a:rPr lang="en-US" dirty="0"/>
              <a:t>parameters, codes, or command words.</a:t>
            </a:r>
          </a:p>
          <a:p>
            <a:pPr marL="0" indent="0">
              <a:buNone/>
            </a:pPr>
            <a:r>
              <a:rPr lang="tr-TR" b="1" dirty="0" err="1"/>
              <a:t>System</a:t>
            </a:r>
            <a:r>
              <a:rPr lang="tr-TR" b="1" dirty="0"/>
              <a:t> Control</a:t>
            </a:r>
          </a:p>
          <a:p>
            <a:pPr marL="0" indent="0">
              <a:buNone/>
            </a:pPr>
            <a:r>
              <a:rPr lang="en-US" dirty="0"/>
              <a:t>System control instructions are those that can be executed only while the </a:t>
            </a:r>
            <a:r>
              <a:rPr lang="en-US" dirty="0" smtClean="0"/>
              <a:t>processor</a:t>
            </a:r>
            <a:r>
              <a:rPr lang="tr-TR" dirty="0" smtClean="0"/>
              <a:t> </a:t>
            </a:r>
            <a:r>
              <a:rPr lang="en-US" dirty="0" smtClean="0"/>
              <a:t>is </a:t>
            </a:r>
            <a:r>
              <a:rPr lang="en-US" dirty="0"/>
              <a:t>in a certain privileged state or is executing a program in a special privileged </a:t>
            </a:r>
            <a:r>
              <a:rPr lang="en-US" dirty="0" smtClean="0"/>
              <a:t>area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memory. Typically, these instructions are reserved for the use of the </a:t>
            </a:r>
            <a:r>
              <a:rPr lang="en-US" dirty="0" smtClean="0"/>
              <a:t>operating</a:t>
            </a:r>
            <a:r>
              <a:rPr lang="tr-TR" dirty="0" smtClean="0"/>
              <a:t> </a:t>
            </a:r>
            <a:r>
              <a:rPr lang="tr-TR" dirty="0" err="1" smtClean="0"/>
              <a:t>system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en-US" dirty="0"/>
              <a:t>Some examples of system control operations are as follows. </a:t>
            </a:r>
            <a:endParaRPr lang="tr-TR" dirty="0" smtClean="0"/>
          </a:p>
          <a:p>
            <a:pPr lvl="1"/>
            <a:r>
              <a:rPr lang="en-US" dirty="0" smtClean="0"/>
              <a:t>A </a:t>
            </a:r>
            <a:r>
              <a:rPr lang="en-US" dirty="0"/>
              <a:t>system </a:t>
            </a:r>
            <a:r>
              <a:rPr lang="en-US" dirty="0" smtClean="0"/>
              <a:t>control</a:t>
            </a:r>
            <a:r>
              <a:rPr lang="tr-TR" dirty="0" smtClean="0"/>
              <a:t> </a:t>
            </a:r>
            <a:r>
              <a:rPr lang="en-US" dirty="0" smtClean="0"/>
              <a:t>instruction </a:t>
            </a:r>
            <a:r>
              <a:rPr lang="en-US" dirty="0"/>
              <a:t>may read or alter a control </a:t>
            </a:r>
            <a:r>
              <a:rPr lang="en-US" dirty="0" smtClean="0"/>
              <a:t>register. </a:t>
            </a:r>
            <a:endParaRPr lang="tr-TR" dirty="0" smtClean="0"/>
          </a:p>
          <a:p>
            <a:pPr lvl="1"/>
            <a:r>
              <a:rPr lang="en-US" dirty="0" smtClean="0"/>
              <a:t>Another </a:t>
            </a:r>
            <a:r>
              <a:rPr lang="en-US" dirty="0"/>
              <a:t>example is an instruction to read or modify a storage </a:t>
            </a:r>
            <a:r>
              <a:rPr lang="en-US" dirty="0" smtClean="0"/>
              <a:t>protection</a:t>
            </a:r>
            <a:r>
              <a:rPr lang="tr-TR" dirty="0" smtClean="0"/>
              <a:t> </a:t>
            </a:r>
            <a:r>
              <a:rPr lang="en-US" dirty="0" smtClean="0"/>
              <a:t>key</a:t>
            </a:r>
            <a:r>
              <a:rPr lang="en-US" dirty="0"/>
              <a:t>, such as is used in the EAS/390 memory system. </a:t>
            </a:r>
            <a:endParaRPr lang="tr-TR" dirty="0" smtClean="0"/>
          </a:p>
          <a:p>
            <a:pPr lvl="1"/>
            <a:r>
              <a:rPr lang="en-US" dirty="0" smtClean="0"/>
              <a:t>Another </a:t>
            </a:r>
            <a:r>
              <a:rPr lang="en-US" dirty="0"/>
              <a:t>example is </a:t>
            </a:r>
            <a:r>
              <a:rPr lang="tr-TR" dirty="0" smtClean="0"/>
              <a:t>a</a:t>
            </a:r>
            <a:r>
              <a:rPr lang="en-US" dirty="0" err="1" smtClean="0"/>
              <a:t>ccess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process control blocks in a multiprogramming system.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54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2356734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081084" cy="48958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/>
              <a:t>Transfer of Control</a:t>
            </a:r>
          </a:p>
          <a:p>
            <a:pPr marL="0" indent="0">
              <a:buNone/>
            </a:pPr>
            <a:r>
              <a:rPr lang="en-US" dirty="0"/>
              <a:t>For all of the operation types discussed so far, the next instruction to be </a:t>
            </a:r>
            <a:r>
              <a:rPr lang="en-US" dirty="0" smtClean="0"/>
              <a:t>performed</a:t>
            </a:r>
            <a:r>
              <a:rPr lang="tr-TR" dirty="0" smtClean="0"/>
              <a:t> </a:t>
            </a:r>
            <a:r>
              <a:rPr lang="en-US" dirty="0" smtClean="0"/>
              <a:t>is </a:t>
            </a:r>
            <a:r>
              <a:rPr lang="en-US" dirty="0"/>
              <a:t>the one that immediately follows, in memory, the current instruction.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However</a:t>
            </a:r>
            <a:r>
              <a:rPr lang="en-US" dirty="0"/>
              <a:t>,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significant </a:t>
            </a:r>
            <a:r>
              <a:rPr lang="en-US" dirty="0"/>
              <a:t>fraction of the instructions in any program have as their function </a:t>
            </a:r>
            <a:r>
              <a:rPr lang="en-US" dirty="0" smtClean="0"/>
              <a:t>changing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sequence of instruction execution. For these instructions, the operation </a:t>
            </a:r>
            <a:r>
              <a:rPr lang="en-US" dirty="0" smtClean="0"/>
              <a:t>performed</a:t>
            </a:r>
            <a:r>
              <a:rPr lang="tr-TR" dirty="0" smtClean="0"/>
              <a:t> </a:t>
            </a:r>
            <a:r>
              <a:rPr lang="en-US" dirty="0" smtClean="0"/>
              <a:t>by </a:t>
            </a:r>
            <a:r>
              <a:rPr lang="en-US" dirty="0"/>
              <a:t>the processor is to update the program counter to contain the address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tr-TR" dirty="0" err="1" smtClean="0"/>
              <a:t>some</a:t>
            </a:r>
            <a:r>
              <a:rPr lang="tr-TR" dirty="0" smtClean="0"/>
              <a:t> </a:t>
            </a:r>
            <a:r>
              <a:rPr lang="tr-TR" dirty="0" err="1"/>
              <a:t>instruction</a:t>
            </a:r>
            <a:r>
              <a:rPr lang="tr-TR" dirty="0"/>
              <a:t> in </a:t>
            </a:r>
            <a:r>
              <a:rPr lang="tr-TR" dirty="0" err="1"/>
              <a:t>memory</a:t>
            </a:r>
            <a:r>
              <a:rPr lang="tr-TR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55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7601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5"/>
            <a:ext cx="11097126" cy="63563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There are a number of reasons why transfer-of-control operations </a:t>
            </a:r>
            <a:r>
              <a:rPr lang="en-US" dirty="0" smtClean="0"/>
              <a:t>are</a:t>
            </a:r>
            <a:r>
              <a:rPr lang="tr-TR" dirty="0" smtClean="0"/>
              <a:t> </a:t>
            </a:r>
            <a:r>
              <a:rPr lang="en-US" dirty="0" smtClean="0"/>
              <a:t>required</a:t>
            </a:r>
            <a:r>
              <a:rPr lang="en-US" dirty="0"/>
              <a:t>. Among the most important are the following: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In </a:t>
            </a:r>
            <a:r>
              <a:rPr lang="en-US" dirty="0"/>
              <a:t>the practical use of computers, it is essential to be able to execute </a:t>
            </a:r>
            <a:r>
              <a:rPr lang="en-US" dirty="0" smtClean="0"/>
              <a:t>each</a:t>
            </a:r>
            <a:r>
              <a:rPr lang="tr-TR" dirty="0" smtClean="0"/>
              <a:t> </a:t>
            </a:r>
            <a:r>
              <a:rPr lang="en-US" dirty="0" smtClean="0"/>
              <a:t>instruction </a:t>
            </a:r>
            <a:r>
              <a:rPr lang="en-US" dirty="0"/>
              <a:t>more than once and perhaps many thousands of times. It </a:t>
            </a:r>
            <a:r>
              <a:rPr lang="en-US" dirty="0" smtClean="0"/>
              <a:t>may</a:t>
            </a:r>
            <a:r>
              <a:rPr lang="tr-TR" dirty="0" smtClean="0"/>
              <a:t> </a:t>
            </a:r>
            <a:r>
              <a:rPr lang="en-US" dirty="0" smtClean="0"/>
              <a:t>require </a:t>
            </a:r>
            <a:r>
              <a:rPr lang="en-US" dirty="0"/>
              <a:t>thousands or perhaps millions of instructions to implement an </a:t>
            </a:r>
            <a:r>
              <a:rPr lang="en-US" dirty="0" smtClean="0"/>
              <a:t>application.</a:t>
            </a:r>
            <a:r>
              <a:rPr lang="tr-TR" dirty="0" smtClean="0"/>
              <a:t> </a:t>
            </a:r>
            <a:r>
              <a:rPr lang="en-US" dirty="0" smtClean="0"/>
              <a:t>This </a:t>
            </a:r>
            <a:r>
              <a:rPr lang="en-US" dirty="0"/>
              <a:t>would be unthinkable if each instruction had to be written out </a:t>
            </a:r>
            <a:r>
              <a:rPr lang="en-US" dirty="0" smtClean="0"/>
              <a:t>separately.</a:t>
            </a:r>
            <a:r>
              <a:rPr lang="tr-TR" dirty="0" smtClean="0"/>
              <a:t> </a:t>
            </a:r>
            <a:r>
              <a:rPr lang="en-US" dirty="0" smtClean="0"/>
              <a:t>If </a:t>
            </a:r>
            <a:r>
              <a:rPr lang="en-US" dirty="0"/>
              <a:t>a table or a list of items is to be processed, a program loop is </a:t>
            </a:r>
            <a:r>
              <a:rPr lang="en-US" dirty="0" smtClean="0"/>
              <a:t>needed.</a:t>
            </a:r>
            <a:r>
              <a:rPr lang="tr-TR" dirty="0" smtClean="0"/>
              <a:t> </a:t>
            </a:r>
            <a:r>
              <a:rPr lang="en-US" dirty="0" smtClean="0"/>
              <a:t>One </a:t>
            </a:r>
            <a:r>
              <a:rPr lang="en-US" dirty="0"/>
              <a:t>sequence of instructions is executed repeatedly to process all the data.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Virtually </a:t>
            </a:r>
            <a:r>
              <a:rPr lang="en-US" dirty="0"/>
              <a:t>all programs involve some decision making. We would like the </a:t>
            </a:r>
            <a:r>
              <a:rPr lang="en-US" dirty="0" smtClean="0"/>
              <a:t>computer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do one thing if one condition holds, and another thing if another </a:t>
            </a:r>
            <a:r>
              <a:rPr lang="en-US" dirty="0" smtClean="0"/>
              <a:t>condition</a:t>
            </a:r>
            <a:r>
              <a:rPr lang="tr-TR" dirty="0" smtClean="0"/>
              <a:t> </a:t>
            </a:r>
            <a:r>
              <a:rPr lang="en-US" dirty="0" smtClean="0"/>
              <a:t>holds</a:t>
            </a:r>
            <a:r>
              <a:rPr lang="en-US" dirty="0"/>
              <a:t>. </a:t>
            </a:r>
            <a:endParaRPr lang="tr-TR" dirty="0" smtClean="0"/>
          </a:p>
          <a:p>
            <a:pPr lvl="2"/>
            <a:r>
              <a:rPr lang="en-US" dirty="0" smtClean="0"/>
              <a:t>For </a:t>
            </a:r>
            <a:r>
              <a:rPr lang="en-US" dirty="0"/>
              <a:t>example, a sequence of instructions computes the square root of a </a:t>
            </a:r>
            <a:r>
              <a:rPr lang="en-US" dirty="0" smtClean="0"/>
              <a:t>number.</a:t>
            </a:r>
            <a:r>
              <a:rPr lang="tr-TR" dirty="0" smtClean="0"/>
              <a:t> </a:t>
            </a:r>
            <a:r>
              <a:rPr lang="en-US" dirty="0" smtClean="0"/>
              <a:t>At </a:t>
            </a:r>
            <a:r>
              <a:rPr lang="en-US" dirty="0"/>
              <a:t>the start of the sequence, the sign of the number is tested. If the </a:t>
            </a:r>
            <a:r>
              <a:rPr lang="en-US" dirty="0" smtClean="0"/>
              <a:t>number</a:t>
            </a:r>
            <a:r>
              <a:rPr lang="tr-TR" dirty="0" smtClean="0"/>
              <a:t> </a:t>
            </a:r>
            <a:r>
              <a:rPr lang="en-US" dirty="0" smtClean="0"/>
              <a:t>is </a:t>
            </a:r>
            <a:r>
              <a:rPr lang="en-US" dirty="0"/>
              <a:t>negative, the computation is not performed, but an error condition is reported.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To </a:t>
            </a:r>
            <a:r>
              <a:rPr lang="en-US" dirty="0"/>
              <a:t>compose correctly a large or even medium-size computer program is </a:t>
            </a:r>
            <a:r>
              <a:rPr lang="en-US" dirty="0" smtClean="0"/>
              <a:t>an</a:t>
            </a:r>
            <a:r>
              <a:rPr lang="tr-TR" dirty="0" smtClean="0"/>
              <a:t> </a:t>
            </a:r>
            <a:r>
              <a:rPr lang="en-US" dirty="0" smtClean="0"/>
              <a:t>exceedingly </a:t>
            </a:r>
            <a:r>
              <a:rPr lang="en-US" dirty="0"/>
              <a:t>difficult task. It helps if there are mechanisms for breaking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task </a:t>
            </a:r>
            <a:r>
              <a:rPr lang="en-US" dirty="0"/>
              <a:t>up into smaller pieces that can be worked on one at a time.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56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3300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0490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i="1" dirty="0"/>
              <a:t>BRANCH INSTRUCTIONS </a:t>
            </a:r>
            <a:r>
              <a:rPr lang="en-US" dirty="0"/>
              <a:t>A branch instruction, also called a jump </a:t>
            </a:r>
            <a:r>
              <a:rPr lang="en-US" dirty="0" smtClean="0"/>
              <a:t>instruction,</a:t>
            </a:r>
            <a:r>
              <a:rPr lang="tr-TR" dirty="0" smtClean="0"/>
              <a:t> </a:t>
            </a:r>
            <a:r>
              <a:rPr lang="en-US" dirty="0" smtClean="0"/>
              <a:t>has </a:t>
            </a:r>
            <a:r>
              <a:rPr lang="en-US" dirty="0"/>
              <a:t>as one of its operands the address of the next instruction to be executed. </a:t>
            </a:r>
            <a:r>
              <a:rPr lang="en-US" dirty="0" smtClean="0"/>
              <a:t>Most</a:t>
            </a:r>
            <a:r>
              <a:rPr lang="tr-TR" dirty="0" smtClean="0"/>
              <a:t> </a:t>
            </a:r>
            <a:r>
              <a:rPr lang="en-US" dirty="0" smtClean="0"/>
              <a:t>often</a:t>
            </a:r>
            <a:r>
              <a:rPr lang="en-US" dirty="0"/>
              <a:t>, the instruction is a </a:t>
            </a:r>
            <a:r>
              <a:rPr lang="en-US" b="1" dirty="0"/>
              <a:t>conditional branch </a:t>
            </a:r>
            <a:r>
              <a:rPr lang="en-US" dirty="0"/>
              <a:t>instruction. That is, the branch is </a:t>
            </a:r>
            <a:r>
              <a:rPr lang="en-US" dirty="0" smtClean="0"/>
              <a:t>made</a:t>
            </a:r>
            <a:r>
              <a:rPr lang="tr-TR" dirty="0" smtClean="0"/>
              <a:t> </a:t>
            </a:r>
            <a:r>
              <a:rPr lang="en-US" dirty="0" smtClean="0"/>
              <a:t>(update </a:t>
            </a:r>
            <a:r>
              <a:rPr lang="en-US" dirty="0"/>
              <a:t>program counter to equal address specified in operand) only if a </a:t>
            </a:r>
            <a:r>
              <a:rPr lang="en-US" dirty="0" smtClean="0"/>
              <a:t>certain</a:t>
            </a:r>
            <a:r>
              <a:rPr lang="tr-TR" dirty="0" smtClean="0"/>
              <a:t> </a:t>
            </a:r>
            <a:r>
              <a:rPr lang="en-US" dirty="0" smtClean="0"/>
              <a:t>condition </a:t>
            </a:r>
            <a:r>
              <a:rPr lang="en-US" dirty="0"/>
              <a:t>is met. Otherwise, the next instruction in sequence is executed (</a:t>
            </a:r>
            <a:r>
              <a:rPr lang="en-US" dirty="0" smtClean="0"/>
              <a:t>increment</a:t>
            </a:r>
            <a:r>
              <a:rPr lang="tr-TR" dirty="0" smtClean="0"/>
              <a:t> </a:t>
            </a:r>
            <a:r>
              <a:rPr lang="en-US" dirty="0" smtClean="0"/>
              <a:t>program </a:t>
            </a:r>
            <a:r>
              <a:rPr lang="en-US" dirty="0"/>
              <a:t>counter as usual). A branch instruction in which the branch is always </a:t>
            </a:r>
            <a:r>
              <a:rPr lang="en-US" dirty="0" smtClean="0"/>
              <a:t>taken</a:t>
            </a:r>
            <a:r>
              <a:rPr lang="tr-TR" dirty="0" smtClean="0"/>
              <a:t> is </a:t>
            </a:r>
            <a:r>
              <a:rPr lang="tr-TR" dirty="0"/>
              <a:t>an </a:t>
            </a:r>
            <a:r>
              <a:rPr lang="tr-TR" b="1" dirty="0" err="1"/>
              <a:t>unconditional</a:t>
            </a:r>
            <a:r>
              <a:rPr lang="tr-TR" b="1" dirty="0"/>
              <a:t> </a:t>
            </a:r>
            <a:r>
              <a:rPr lang="tr-TR" b="1" dirty="0" err="1"/>
              <a:t>branch</a:t>
            </a:r>
            <a:r>
              <a:rPr lang="tr-TR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57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3996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5"/>
            <a:ext cx="11065042" cy="63563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There are two common ways of generating the condition to be tested in a </a:t>
            </a:r>
            <a:r>
              <a:rPr lang="en-US" dirty="0" smtClean="0"/>
              <a:t>conditional</a:t>
            </a:r>
            <a:r>
              <a:rPr lang="tr-TR" dirty="0" smtClean="0"/>
              <a:t> </a:t>
            </a:r>
            <a:r>
              <a:rPr lang="en-US" dirty="0" smtClean="0"/>
              <a:t>branch </a:t>
            </a:r>
            <a:r>
              <a:rPr lang="en-US" dirty="0"/>
              <a:t>instruction. First, most machines provide a 1-bit or multiple-bit </a:t>
            </a:r>
            <a:r>
              <a:rPr lang="en-US" dirty="0" smtClean="0"/>
              <a:t>condition</a:t>
            </a:r>
            <a:r>
              <a:rPr lang="tr-TR" dirty="0" smtClean="0"/>
              <a:t> </a:t>
            </a:r>
            <a:r>
              <a:rPr lang="en-US" dirty="0" smtClean="0"/>
              <a:t>code </a:t>
            </a:r>
            <a:r>
              <a:rPr lang="en-US" dirty="0"/>
              <a:t>that is set as the result of some operations. This code can be </a:t>
            </a:r>
            <a:r>
              <a:rPr lang="en-US" dirty="0" smtClean="0"/>
              <a:t>thought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as a short user-visible register. As an example, an arithmetic operation (</a:t>
            </a:r>
            <a:r>
              <a:rPr lang="en-US" dirty="0" smtClean="0"/>
              <a:t>ADD,</a:t>
            </a:r>
            <a:r>
              <a:rPr lang="tr-TR" dirty="0" smtClean="0"/>
              <a:t> </a:t>
            </a:r>
            <a:r>
              <a:rPr lang="en-US" dirty="0" smtClean="0"/>
              <a:t>SUBTRACT</a:t>
            </a:r>
            <a:r>
              <a:rPr lang="en-US" dirty="0"/>
              <a:t>, and so on) could set a 2-bit condition code with one of the </a:t>
            </a:r>
            <a:r>
              <a:rPr lang="en-US" dirty="0" smtClean="0"/>
              <a:t>following</a:t>
            </a:r>
            <a:r>
              <a:rPr lang="tr-TR" dirty="0" smtClean="0"/>
              <a:t> </a:t>
            </a:r>
            <a:r>
              <a:rPr lang="en-US" dirty="0" smtClean="0"/>
              <a:t>four </a:t>
            </a:r>
            <a:r>
              <a:rPr lang="en-US" dirty="0"/>
              <a:t>values: 0, positive, negative, overflow. On such a machine, there could be </a:t>
            </a:r>
            <a:r>
              <a:rPr lang="en-US" dirty="0" smtClean="0"/>
              <a:t>four</a:t>
            </a:r>
            <a:r>
              <a:rPr lang="tr-TR" dirty="0" smtClean="0"/>
              <a:t> </a:t>
            </a:r>
            <a:r>
              <a:rPr lang="tr-TR" dirty="0" err="1" smtClean="0"/>
              <a:t>different</a:t>
            </a:r>
            <a:r>
              <a:rPr lang="tr-TR" dirty="0" smtClean="0"/>
              <a:t> </a:t>
            </a:r>
            <a:r>
              <a:rPr lang="tr-TR" dirty="0" err="1"/>
              <a:t>conditional</a:t>
            </a:r>
            <a:r>
              <a:rPr lang="tr-TR" dirty="0"/>
              <a:t> </a:t>
            </a:r>
            <a:r>
              <a:rPr lang="tr-TR" dirty="0" err="1"/>
              <a:t>branch</a:t>
            </a:r>
            <a:r>
              <a:rPr lang="tr-TR" dirty="0"/>
              <a:t> </a:t>
            </a:r>
            <a:r>
              <a:rPr lang="tr-TR" dirty="0" err="1"/>
              <a:t>instructions</a:t>
            </a:r>
            <a:r>
              <a:rPr lang="tr-TR" dirty="0" smtClean="0"/>
              <a:t>:</a:t>
            </a:r>
          </a:p>
          <a:p>
            <a:pPr marL="457200" lvl="1" indent="0">
              <a:buNone/>
            </a:pPr>
            <a:r>
              <a:rPr lang="en-US" dirty="0"/>
              <a:t>BRP X Branch to location X if result is positive.</a:t>
            </a:r>
          </a:p>
          <a:p>
            <a:pPr marL="457200" lvl="1" indent="0">
              <a:buNone/>
            </a:pPr>
            <a:r>
              <a:rPr lang="en-US" dirty="0"/>
              <a:t>BRN X Branch to location X if result is negative.</a:t>
            </a:r>
          </a:p>
          <a:p>
            <a:pPr marL="457200" lvl="1" indent="0">
              <a:buNone/>
            </a:pPr>
            <a:r>
              <a:rPr lang="en-US" dirty="0"/>
              <a:t>BRZ X Branch to location X if result is zero.</a:t>
            </a:r>
          </a:p>
          <a:p>
            <a:pPr marL="457200" lvl="1" indent="0">
              <a:buNone/>
            </a:pPr>
            <a:r>
              <a:rPr lang="en-US" dirty="0"/>
              <a:t>BRO X Branch to location X if overflow occurs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In </a:t>
            </a:r>
            <a:r>
              <a:rPr lang="en-US" dirty="0"/>
              <a:t>all of these cases, the result referred to is the result of the most </a:t>
            </a:r>
            <a:r>
              <a:rPr lang="en-US" dirty="0" smtClean="0"/>
              <a:t>recent</a:t>
            </a:r>
            <a:r>
              <a:rPr lang="tr-TR" dirty="0" smtClean="0"/>
              <a:t> </a:t>
            </a:r>
            <a:r>
              <a:rPr lang="en-US" dirty="0" smtClean="0"/>
              <a:t>operation </a:t>
            </a:r>
            <a:r>
              <a:rPr lang="en-US" dirty="0"/>
              <a:t>that set the condition code.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58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5104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Another approach that can be used with a three-address instruction format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perform a comparison and specify a branch in the same instruction. For example,</a:t>
            </a:r>
          </a:p>
          <a:p>
            <a:pPr marL="0" indent="0" algn="ctr">
              <a:buNone/>
            </a:pPr>
            <a:r>
              <a:rPr lang="en-US" dirty="0"/>
              <a:t>BRE R1, R2, X </a:t>
            </a:r>
            <a:r>
              <a:rPr lang="tr-TR" dirty="0" smtClean="0"/>
              <a:t> ;</a:t>
            </a:r>
            <a:r>
              <a:rPr lang="en-US" dirty="0" smtClean="0"/>
              <a:t>Branch </a:t>
            </a:r>
            <a:r>
              <a:rPr lang="en-US" dirty="0"/>
              <a:t>to X if contents of R1 = contents of R2.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59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10590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129211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The address of the next instruction to be fetched could be either a real </a:t>
            </a:r>
            <a:r>
              <a:rPr lang="en-US" dirty="0" smtClean="0"/>
              <a:t>address</a:t>
            </a:r>
            <a:r>
              <a:rPr lang="tr-TR" dirty="0" smtClean="0"/>
              <a:t> </a:t>
            </a:r>
            <a:r>
              <a:rPr lang="en-US" dirty="0" smtClean="0"/>
              <a:t>or </a:t>
            </a:r>
            <a:r>
              <a:rPr lang="en-US" dirty="0"/>
              <a:t>a virtual address, depending on the architecture. Generally, the distinction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transparent </a:t>
            </a:r>
            <a:r>
              <a:rPr lang="en-US" dirty="0"/>
              <a:t>to the instruction set architecture.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In </a:t>
            </a:r>
            <a:r>
              <a:rPr lang="en-US" dirty="0"/>
              <a:t>most cases, the next instruction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be </a:t>
            </a:r>
            <a:r>
              <a:rPr lang="en-US" dirty="0"/>
              <a:t>fetched immediately follows the current instruction. In those cases, there is </a:t>
            </a:r>
            <a:r>
              <a:rPr lang="en-US" dirty="0" smtClean="0"/>
              <a:t>no</a:t>
            </a:r>
            <a:r>
              <a:rPr lang="tr-TR" dirty="0" smtClean="0"/>
              <a:t> </a:t>
            </a:r>
            <a:r>
              <a:rPr lang="en-US" dirty="0" smtClean="0"/>
              <a:t>explicit </a:t>
            </a:r>
            <a:r>
              <a:rPr lang="en-US" dirty="0"/>
              <a:t>reference to the next instruction. When an explicit reference is needed, </a:t>
            </a:r>
            <a:r>
              <a:rPr lang="en-US" dirty="0" smtClean="0"/>
              <a:t>then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main memory or virtual memory address must be supplied.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8787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8758" y="365125"/>
            <a:ext cx="4519124" cy="635635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Figure </a:t>
            </a:r>
            <a:r>
              <a:rPr lang="en-US" dirty="0" smtClean="0"/>
              <a:t>shows </a:t>
            </a:r>
            <a:r>
              <a:rPr lang="en-US" dirty="0"/>
              <a:t>examples of these operations. Note that a branch can </a:t>
            </a:r>
            <a:r>
              <a:rPr lang="en-US" dirty="0" smtClean="0"/>
              <a:t>be</a:t>
            </a:r>
            <a:r>
              <a:rPr lang="tr-TR" dirty="0" smtClean="0"/>
              <a:t> </a:t>
            </a:r>
            <a:r>
              <a:rPr lang="en-US" dirty="0" smtClean="0"/>
              <a:t>either </a:t>
            </a:r>
            <a:r>
              <a:rPr lang="en-US" i="1" dirty="0"/>
              <a:t>forward </a:t>
            </a:r>
            <a:r>
              <a:rPr lang="en-US" dirty="0"/>
              <a:t>(an instruction with a higher address) or </a:t>
            </a:r>
            <a:r>
              <a:rPr lang="en-US" i="1" dirty="0"/>
              <a:t>backward </a:t>
            </a:r>
            <a:r>
              <a:rPr lang="en-US" dirty="0"/>
              <a:t>(lower address).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example shows how an unconditional and a conditional branch can be used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create </a:t>
            </a:r>
            <a:r>
              <a:rPr lang="en-US" dirty="0"/>
              <a:t>a repeating loop of instructions. The instructions in locations 202 through </a:t>
            </a:r>
            <a:r>
              <a:rPr lang="en-US" dirty="0" smtClean="0"/>
              <a:t>210</a:t>
            </a:r>
            <a:r>
              <a:rPr lang="tr-TR" dirty="0" smtClean="0"/>
              <a:t> </a:t>
            </a:r>
            <a:r>
              <a:rPr lang="en-US" dirty="0" smtClean="0"/>
              <a:t>will </a:t>
            </a:r>
            <a:r>
              <a:rPr lang="en-US" dirty="0"/>
              <a:t>be executed repeatedly until the result of subtracting Y from X is 0.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60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7882" y="1239253"/>
            <a:ext cx="7200000" cy="4740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2252340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9585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i="1" dirty="0"/>
              <a:t>SKIP INSTRUCTIONS </a:t>
            </a:r>
            <a:r>
              <a:rPr lang="en-US" dirty="0"/>
              <a:t>Another form of transfer-of-control instruction is the </a:t>
            </a:r>
            <a:r>
              <a:rPr lang="en-US" dirty="0" smtClean="0"/>
              <a:t>skip</a:t>
            </a:r>
            <a:r>
              <a:rPr lang="tr-TR" dirty="0" smtClean="0"/>
              <a:t> </a:t>
            </a:r>
            <a:r>
              <a:rPr lang="en-US" dirty="0" smtClean="0"/>
              <a:t>instruction</a:t>
            </a:r>
            <a:r>
              <a:rPr lang="en-US" dirty="0"/>
              <a:t>. The skip instruction includes an implied address. Typically, the </a:t>
            </a:r>
            <a:r>
              <a:rPr lang="en-US" dirty="0" smtClean="0"/>
              <a:t>skip</a:t>
            </a:r>
            <a:r>
              <a:rPr lang="tr-TR" dirty="0" smtClean="0"/>
              <a:t> </a:t>
            </a:r>
            <a:r>
              <a:rPr lang="en-US" dirty="0" smtClean="0"/>
              <a:t>implies </a:t>
            </a:r>
            <a:r>
              <a:rPr lang="en-US" dirty="0"/>
              <a:t>that one instruction be skipped; thus, the implied address equals the </a:t>
            </a:r>
            <a:r>
              <a:rPr lang="en-US" dirty="0" smtClean="0"/>
              <a:t>address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the next instruction plus one instruction length.</a:t>
            </a:r>
          </a:p>
          <a:p>
            <a:pPr marL="0" indent="0">
              <a:buNone/>
            </a:pPr>
            <a:r>
              <a:rPr lang="en-US" dirty="0"/>
              <a:t>Because the skip instruction does not require a destination address field, it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free </a:t>
            </a:r>
            <a:r>
              <a:rPr lang="en-US" dirty="0"/>
              <a:t>to do other things. A typical example is the increment-and-skip-if-zero (</a:t>
            </a:r>
            <a:r>
              <a:rPr lang="en-US" dirty="0" smtClean="0"/>
              <a:t>ISZ)</a:t>
            </a:r>
            <a:r>
              <a:rPr lang="tr-TR" dirty="0" smtClean="0"/>
              <a:t> </a:t>
            </a:r>
            <a:r>
              <a:rPr lang="en-US" dirty="0" smtClean="0"/>
              <a:t>instruction</a:t>
            </a:r>
            <a:r>
              <a:rPr lang="en-US" dirty="0"/>
              <a:t>. Consider the following program fragment</a:t>
            </a:r>
            <a:r>
              <a:rPr lang="en-US" dirty="0" smtClean="0"/>
              <a:t>:</a:t>
            </a:r>
            <a:endParaRPr lang="tr-TR" dirty="0" smtClean="0"/>
          </a:p>
          <a:p>
            <a:pPr marL="457200" lvl="1" indent="0">
              <a:buNone/>
            </a:pPr>
            <a:r>
              <a:rPr lang="tr-TR" dirty="0">
                <a:latin typeface="Courier New" panose="02070309020205020404" pitchFamily="49" charset="0"/>
                <a:cs typeface="Courier New" panose="02070309020205020404" pitchFamily="49" charset="0"/>
              </a:rPr>
              <a:t>301</a:t>
            </a:r>
          </a:p>
          <a:p>
            <a:pPr marL="457200" lvl="1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endParaRPr lang="tr-TR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endParaRPr lang="tr-TR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endParaRPr lang="tr-TR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tr-TR" dirty="0">
                <a:latin typeface="Courier New" panose="02070309020205020404" pitchFamily="49" charset="0"/>
                <a:cs typeface="Courier New" panose="02070309020205020404" pitchFamily="49" charset="0"/>
              </a:rPr>
              <a:t>309 ISZ R1</a:t>
            </a:r>
          </a:p>
          <a:p>
            <a:pPr marL="457200" lvl="1" indent="0">
              <a:buNone/>
            </a:pPr>
            <a:r>
              <a:rPr lang="tr-TR" dirty="0">
                <a:latin typeface="Courier New" panose="02070309020205020404" pitchFamily="49" charset="0"/>
                <a:cs typeface="Courier New" panose="02070309020205020404" pitchFamily="49" charset="0"/>
              </a:rPr>
              <a:t>310 BR 301</a:t>
            </a:r>
          </a:p>
          <a:p>
            <a:pPr marL="457200" lvl="1" indent="0">
              <a:buNone/>
            </a:pPr>
            <a:r>
              <a:rPr lang="tr-TR" dirty="0">
                <a:latin typeface="Courier New" panose="02070309020205020404" pitchFamily="49" charset="0"/>
                <a:cs typeface="Courier New" panose="02070309020205020404" pitchFamily="49" charset="0"/>
              </a:rPr>
              <a:t>311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61</a:t>
            </a:fld>
            <a:endParaRPr lang="tr-TR"/>
          </a:p>
        </p:txBody>
      </p:sp>
      <p:sp>
        <p:nvSpPr>
          <p:cNvPr id="5" name="TextBox 4"/>
          <p:cNvSpPr txBox="1"/>
          <p:nvPr/>
        </p:nvSpPr>
        <p:spPr>
          <a:xfrm>
            <a:off x="3256547" y="4498142"/>
            <a:ext cx="863065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In this fragment, the two transfer-of-control instructions are used to implement</a:t>
            </a:r>
            <a:r>
              <a:rPr lang="tr-TR" sz="2000" dirty="0"/>
              <a:t> </a:t>
            </a:r>
            <a:r>
              <a:rPr lang="en-US" sz="2000" dirty="0"/>
              <a:t>an iterative loop. R1 is set with the negative of the number of iterations to be</a:t>
            </a:r>
            <a:r>
              <a:rPr lang="tr-TR" sz="2000" dirty="0"/>
              <a:t> </a:t>
            </a:r>
            <a:r>
              <a:rPr lang="en-US" sz="2000" dirty="0"/>
              <a:t>performed. At the end of the loop, R1 is incremented. If it is not 0, the program</a:t>
            </a:r>
            <a:r>
              <a:rPr lang="tr-TR" sz="2000" dirty="0"/>
              <a:t> </a:t>
            </a:r>
            <a:r>
              <a:rPr lang="en-US" sz="2000" dirty="0"/>
              <a:t>branches back to the beginning of the loop. Otherwise, the branch is skipped, and</a:t>
            </a:r>
            <a:r>
              <a:rPr lang="tr-TR" sz="2000" dirty="0"/>
              <a:t> </a:t>
            </a:r>
            <a:r>
              <a:rPr lang="en-US" sz="2000" dirty="0"/>
              <a:t>the program continues with the next instruction after the end of the loop.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1612618080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177337" cy="489585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i="1" dirty="0"/>
              <a:t>PROCEDURE CALL INSTRUCTIONS </a:t>
            </a:r>
            <a:r>
              <a:rPr lang="en-US" dirty="0"/>
              <a:t>Perhaps the most important innovation in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development </a:t>
            </a:r>
            <a:r>
              <a:rPr lang="en-US" dirty="0"/>
              <a:t>of programming languages is the </a:t>
            </a:r>
            <a:r>
              <a:rPr lang="en-US" i="1" dirty="0"/>
              <a:t>procedure. </a:t>
            </a:r>
            <a:r>
              <a:rPr lang="en-US" dirty="0"/>
              <a:t>A procedure is a </a:t>
            </a:r>
            <a:r>
              <a:rPr lang="en-US" dirty="0" smtClean="0"/>
              <a:t>self</a:t>
            </a:r>
            <a:r>
              <a:rPr lang="tr-TR" dirty="0"/>
              <a:t>-</a:t>
            </a:r>
            <a:r>
              <a:rPr lang="en-US" dirty="0" smtClean="0"/>
              <a:t>contained</a:t>
            </a:r>
            <a:r>
              <a:rPr lang="tr-TR" dirty="0" smtClean="0"/>
              <a:t> </a:t>
            </a:r>
            <a:r>
              <a:rPr lang="en-US" dirty="0" smtClean="0"/>
              <a:t>computer </a:t>
            </a:r>
            <a:r>
              <a:rPr lang="en-US" dirty="0"/>
              <a:t>program that is incorporated into a larger program. At </a:t>
            </a:r>
            <a:r>
              <a:rPr lang="en-US" dirty="0" smtClean="0"/>
              <a:t>any</a:t>
            </a:r>
            <a:r>
              <a:rPr lang="tr-TR" dirty="0" smtClean="0"/>
              <a:t> </a:t>
            </a:r>
            <a:r>
              <a:rPr lang="en-US" dirty="0" smtClean="0"/>
              <a:t>point </a:t>
            </a:r>
            <a:r>
              <a:rPr lang="en-US" dirty="0"/>
              <a:t>in the program the procedure may be invoked, or </a:t>
            </a:r>
            <a:r>
              <a:rPr lang="en-US" i="1" dirty="0"/>
              <a:t>called. </a:t>
            </a:r>
            <a:r>
              <a:rPr lang="en-US" dirty="0"/>
              <a:t>The processor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instructed </a:t>
            </a:r>
            <a:r>
              <a:rPr lang="en-US" dirty="0"/>
              <a:t>to go and execute the entire procedure and then return to the point </a:t>
            </a:r>
            <a:r>
              <a:rPr lang="en-US" dirty="0" smtClean="0"/>
              <a:t>from</a:t>
            </a:r>
            <a:r>
              <a:rPr lang="tr-TR" dirty="0" smtClean="0"/>
              <a:t> </a:t>
            </a:r>
            <a:r>
              <a:rPr lang="en-US" dirty="0" smtClean="0"/>
              <a:t>which </a:t>
            </a:r>
            <a:r>
              <a:rPr lang="en-US" dirty="0"/>
              <a:t>the call took place.</a:t>
            </a:r>
          </a:p>
          <a:p>
            <a:pPr marL="0" indent="0">
              <a:buNone/>
            </a:pPr>
            <a:r>
              <a:rPr lang="en-US" dirty="0"/>
              <a:t>The two principal reasons for the use of procedures are economy and </a:t>
            </a:r>
            <a:r>
              <a:rPr lang="en-US" dirty="0" smtClean="0"/>
              <a:t>modularity.</a:t>
            </a:r>
            <a:r>
              <a:rPr lang="tr-TR" dirty="0" smtClean="0"/>
              <a:t> </a:t>
            </a:r>
            <a:r>
              <a:rPr lang="en-US" dirty="0" smtClean="0"/>
              <a:t>A </a:t>
            </a:r>
            <a:r>
              <a:rPr lang="en-US" dirty="0"/>
              <a:t>procedure allows the same piece of code to be used many times. This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important </a:t>
            </a:r>
            <a:r>
              <a:rPr lang="en-US" dirty="0"/>
              <a:t>for economy in programming effort and for making the most efficient </a:t>
            </a:r>
            <a:r>
              <a:rPr lang="en-US" dirty="0" smtClean="0"/>
              <a:t>use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storage space in the system (the program must be stored). Procedures also </a:t>
            </a:r>
            <a:r>
              <a:rPr lang="en-US" dirty="0" smtClean="0"/>
              <a:t>allow</a:t>
            </a:r>
            <a:r>
              <a:rPr lang="tr-TR" dirty="0" smtClean="0"/>
              <a:t> </a:t>
            </a:r>
            <a:r>
              <a:rPr lang="en-US" dirty="0" smtClean="0"/>
              <a:t>large </a:t>
            </a:r>
            <a:r>
              <a:rPr lang="en-US" dirty="0"/>
              <a:t>programming tasks to be subdivided into smaller units. This use of </a:t>
            </a:r>
            <a:r>
              <a:rPr lang="en-US" i="1" dirty="0" smtClean="0"/>
              <a:t>modularity</a:t>
            </a:r>
            <a:r>
              <a:rPr lang="tr-TR" i="1" dirty="0" smtClean="0"/>
              <a:t> </a:t>
            </a:r>
            <a:r>
              <a:rPr lang="en-US" dirty="0" smtClean="0"/>
              <a:t>greatly </a:t>
            </a:r>
            <a:r>
              <a:rPr lang="en-US" dirty="0"/>
              <a:t>eases the programming task.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62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9828080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097126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The procedure mechanism involves two basic instructions: a call </a:t>
            </a:r>
            <a:r>
              <a:rPr lang="en-US" dirty="0" smtClean="0"/>
              <a:t>instruction</a:t>
            </a:r>
            <a:r>
              <a:rPr lang="tr-TR" dirty="0" smtClean="0"/>
              <a:t> </a:t>
            </a:r>
            <a:r>
              <a:rPr lang="en-US" dirty="0" smtClean="0"/>
              <a:t>that </a:t>
            </a:r>
            <a:r>
              <a:rPr lang="en-US" dirty="0"/>
              <a:t>branches from the present location to the procedure, and a return </a:t>
            </a:r>
            <a:r>
              <a:rPr lang="en-US" dirty="0" smtClean="0"/>
              <a:t>instruction</a:t>
            </a:r>
            <a:r>
              <a:rPr lang="tr-TR" dirty="0" smtClean="0"/>
              <a:t> </a:t>
            </a:r>
            <a:r>
              <a:rPr lang="en-US" dirty="0" smtClean="0"/>
              <a:t>that </a:t>
            </a:r>
            <a:r>
              <a:rPr lang="en-US" dirty="0"/>
              <a:t>returns from the procedure to the place from which it was called. Both of </a:t>
            </a:r>
            <a:r>
              <a:rPr lang="en-US" dirty="0" smtClean="0"/>
              <a:t>these</a:t>
            </a:r>
            <a:r>
              <a:rPr lang="tr-TR" dirty="0" smtClean="0"/>
              <a:t> </a:t>
            </a:r>
            <a:r>
              <a:rPr lang="en-US" dirty="0" smtClean="0"/>
              <a:t>are </a:t>
            </a:r>
            <a:r>
              <a:rPr lang="en-US" dirty="0"/>
              <a:t>forms of branching instructions.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63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4913193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785" y="365125"/>
            <a:ext cx="4850183" cy="635635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Figure </a:t>
            </a:r>
            <a:r>
              <a:rPr lang="tr-TR" dirty="0" smtClean="0"/>
              <a:t>(</a:t>
            </a:r>
            <a:r>
              <a:rPr lang="en-US" dirty="0" smtClean="0"/>
              <a:t>a</a:t>
            </a:r>
            <a:r>
              <a:rPr lang="tr-TR" dirty="0" smtClean="0"/>
              <a:t>)</a:t>
            </a:r>
            <a:r>
              <a:rPr lang="en-US" dirty="0" smtClean="0"/>
              <a:t> </a:t>
            </a:r>
            <a:r>
              <a:rPr lang="en-US" dirty="0"/>
              <a:t>illustrates the use of procedures to construct a program. In </a:t>
            </a:r>
            <a:r>
              <a:rPr lang="en-US" dirty="0" smtClean="0"/>
              <a:t>this</a:t>
            </a:r>
            <a:r>
              <a:rPr lang="tr-TR" dirty="0" smtClean="0"/>
              <a:t> </a:t>
            </a:r>
            <a:r>
              <a:rPr lang="en-US" dirty="0" smtClean="0"/>
              <a:t>example</a:t>
            </a:r>
            <a:r>
              <a:rPr lang="en-US" dirty="0"/>
              <a:t>, there is a main program starting at location 4000. 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This </a:t>
            </a:r>
            <a:r>
              <a:rPr lang="en-US" dirty="0"/>
              <a:t>program </a:t>
            </a:r>
            <a:r>
              <a:rPr lang="en-US" dirty="0" smtClean="0"/>
              <a:t>includes</a:t>
            </a:r>
            <a:r>
              <a:rPr lang="tr-TR" dirty="0" smtClean="0"/>
              <a:t> </a:t>
            </a:r>
            <a:r>
              <a:rPr lang="en-US" dirty="0" smtClean="0"/>
              <a:t>a </a:t>
            </a:r>
            <a:r>
              <a:rPr lang="en-US" dirty="0"/>
              <a:t>call to procedure PROC1, starting at location 4500. When this call instruction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encountered</a:t>
            </a:r>
            <a:r>
              <a:rPr lang="en-US" dirty="0"/>
              <a:t>, the processor suspends execution of the main program and begins </a:t>
            </a:r>
            <a:r>
              <a:rPr lang="en-US" dirty="0" smtClean="0"/>
              <a:t>execution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PROC1 by fetching the next instruction from location 4500. Within </a:t>
            </a:r>
            <a:r>
              <a:rPr lang="en-US" dirty="0" smtClean="0"/>
              <a:t>PROC1,</a:t>
            </a:r>
            <a:r>
              <a:rPr lang="tr-TR" dirty="0" smtClean="0"/>
              <a:t> </a:t>
            </a:r>
            <a:r>
              <a:rPr lang="en-US" dirty="0" smtClean="0"/>
              <a:t>there </a:t>
            </a:r>
            <a:r>
              <a:rPr lang="en-US" dirty="0"/>
              <a:t>are two calls to PROC2 at location 4800.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64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3156" y="192505"/>
            <a:ext cx="7200000" cy="638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8057368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177337" cy="473559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Three points are worth noting: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A </a:t>
            </a:r>
            <a:r>
              <a:rPr lang="en-US" dirty="0"/>
              <a:t>procedure can be called from more than one location.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A </a:t>
            </a:r>
            <a:r>
              <a:rPr lang="en-US" dirty="0"/>
              <a:t>procedure call can appear in a procedure. This allows the </a:t>
            </a:r>
            <a:r>
              <a:rPr lang="en-US" i="1" dirty="0"/>
              <a:t>nesting </a:t>
            </a:r>
            <a:r>
              <a:rPr lang="en-US" dirty="0"/>
              <a:t>of </a:t>
            </a:r>
            <a:r>
              <a:rPr lang="en-US" dirty="0" smtClean="0"/>
              <a:t>procedures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/>
              <a:t>an </a:t>
            </a:r>
            <a:r>
              <a:rPr lang="tr-TR" dirty="0" err="1"/>
              <a:t>arbitrary</a:t>
            </a:r>
            <a:r>
              <a:rPr lang="tr-TR" dirty="0"/>
              <a:t> </a:t>
            </a:r>
            <a:r>
              <a:rPr lang="tr-TR" dirty="0" err="1"/>
              <a:t>depth</a:t>
            </a:r>
            <a:r>
              <a:rPr lang="tr-TR" dirty="0"/>
              <a:t>.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Each </a:t>
            </a:r>
            <a:r>
              <a:rPr lang="en-US" dirty="0"/>
              <a:t>procedure call is matched by a return in the called program.</a:t>
            </a:r>
          </a:p>
          <a:p>
            <a:pPr marL="0" indent="0">
              <a:buNone/>
            </a:pPr>
            <a:r>
              <a:rPr lang="en-US" dirty="0"/>
              <a:t>Because we would like to be able to call a procedure from a variety of </a:t>
            </a:r>
            <a:r>
              <a:rPr lang="en-US" dirty="0" smtClean="0"/>
              <a:t>points,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processor must somehow save the return address so that the return can </a:t>
            </a:r>
            <a:r>
              <a:rPr lang="en-US" dirty="0" smtClean="0"/>
              <a:t>take</a:t>
            </a:r>
            <a:r>
              <a:rPr lang="tr-TR" dirty="0" smtClean="0"/>
              <a:t> </a:t>
            </a:r>
            <a:r>
              <a:rPr lang="en-US" dirty="0" smtClean="0"/>
              <a:t>place </a:t>
            </a:r>
            <a:r>
              <a:rPr lang="en-US" dirty="0"/>
              <a:t>appropriately. There are three common places for storing the return address:</a:t>
            </a:r>
          </a:p>
          <a:p>
            <a:pPr lvl="1"/>
            <a:r>
              <a:rPr lang="tr-TR" dirty="0" err="1" smtClean="0"/>
              <a:t>Register</a:t>
            </a:r>
            <a:endParaRPr lang="tr-TR" dirty="0"/>
          </a:p>
          <a:p>
            <a:pPr lvl="1"/>
            <a:r>
              <a:rPr lang="tr-TR" dirty="0" smtClean="0"/>
              <a:t>Start </a:t>
            </a:r>
            <a:r>
              <a:rPr lang="tr-TR" dirty="0"/>
              <a:t>of </a:t>
            </a:r>
            <a:r>
              <a:rPr lang="tr-TR" dirty="0" err="1"/>
              <a:t>called</a:t>
            </a:r>
            <a:r>
              <a:rPr lang="tr-TR" dirty="0"/>
              <a:t> </a:t>
            </a:r>
            <a:r>
              <a:rPr lang="tr-TR" dirty="0" err="1"/>
              <a:t>procedure</a:t>
            </a:r>
            <a:endParaRPr lang="tr-TR" dirty="0"/>
          </a:p>
          <a:p>
            <a:pPr lvl="1"/>
            <a:r>
              <a:rPr lang="tr-TR" dirty="0" smtClean="0"/>
              <a:t>Top </a:t>
            </a:r>
            <a:r>
              <a:rPr lang="tr-TR" dirty="0"/>
              <a:t>of </a:t>
            </a:r>
            <a:r>
              <a:rPr lang="tr-TR" dirty="0" err="1"/>
              <a:t>stack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65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4291849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365125"/>
            <a:ext cx="11193379" cy="635635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Consider a machine-language instruction CALL X, which stands for </a:t>
            </a:r>
            <a:r>
              <a:rPr lang="en-US" i="1" dirty="0"/>
              <a:t>call </a:t>
            </a:r>
            <a:r>
              <a:rPr lang="en-US" i="1" dirty="0" smtClean="0"/>
              <a:t>procedure</a:t>
            </a:r>
            <a:r>
              <a:rPr lang="tr-TR" i="1" dirty="0" smtClean="0"/>
              <a:t> </a:t>
            </a:r>
            <a:r>
              <a:rPr lang="en-US" i="1" dirty="0" smtClean="0"/>
              <a:t>at </a:t>
            </a:r>
            <a:r>
              <a:rPr lang="en-US" i="1" dirty="0"/>
              <a:t>location X. </a:t>
            </a:r>
            <a:r>
              <a:rPr lang="en-US" dirty="0"/>
              <a:t>If the register approach is used, CALL X causes the </a:t>
            </a:r>
            <a:r>
              <a:rPr lang="en-US" dirty="0" smtClean="0"/>
              <a:t>following</a:t>
            </a:r>
            <a:r>
              <a:rPr lang="tr-TR" dirty="0" smtClean="0"/>
              <a:t> </a:t>
            </a:r>
            <a:r>
              <a:rPr lang="tr-TR" dirty="0" err="1" smtClean="0"/>
              <a:t>actions</a:t>
            </a:r>
            <a:r>
              <a:rPr lang="tr-TR" dirty="0" smtClean="0"/>
              <a:t>:</a:t>
            </a:r>
          </a:p>
          <a:p>
            <a:pPr marL="0" indent="0" algn="ctr">
              <a:buNone/>
            </a:pPr>
            <a:r>
              <a:rPr lang="tr-TR" dirty="0" smtClean="0"/>
              <a:t>RN &lt;- PC +  </a:t>
            </a:r>
            <a:r>
              <a:rPr lang="el-GR" dirty="0" smtClean="0"/>
              <a:t>Δ</a:t>
            </a:r>
            <a:endParaRPr lang="tr-TR" dirty="0"/>
          </a:p>
          <a:p>
            <a:pPr marL="0" indent="0" algn="ctr">
              <a:buNone/>
            </a:pPr>
            <a:r>
              <a:rPr lang="tr-TR" dirty="0" smtClean="0"/>
              <a:t>PC &lt;- X</a:t>
            </a:r>
          </a:p>
          <a:p>
            <a:pPr marL="0" indent="0">
              <a:buNone/>
            </a:pPr>
            <a:r>
              <a:rPr lang="en-US" dirty="0"/>
              <a:t>where RN is a register that is always used for this purpose, PC is the program </a:t>
            </a:r>
            <a:r>
              <a:rPr lang="en-US" dirty="0" smtClean="0"/>
              <a:t>counter,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l-GR" dirty="0"/>
              <a:t>Δ</a:t>
            </a:r>
            <a:r>
              <a:rPr lang="en-US" dirty="0" smtClean="0"/>
              <a:t> </a:t>
            </a:r>
            <a:r>
              <a:rPr lang="en-US" dirty="0"/>
              <a:t>is the instruction length. The called procedure can now save the </a:t>
            </a:r>
            <a:r>
              <a:rPr lang="en-US" dirty="0" smtClean="0"/>
              <a:t>contents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RN to be used for the later return.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A </a:t>
            </a:r>
            <a:r>
              <a:rPr lang="en-US" dirty="0"/>
              <a:t>second possibility is to store the return address at the start of the </a:t>
            </a:r>
            <a:r>
              <a:rPr lang="en-US" dirty="0" smtClean="0"/>
              <a:t>procedure.</a:t>
            </a:r>
            <a:r>
              <a:rPr lang="tr-TR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In </a:t>
            </a:r>
            <a:r>
              <a:rPr lang="en-US" dirty="0"/>
              <a:t>this case, CALL X </a:t>
            </a:r>
            <a:r>
              <a:rPr lang="en-US" dirty="0" smtClean="0"/>
              <a:t>causes</a:t>
            </a:r>
            <a:endParaRPr lang="tr-TR" dirty="0" smtClean="0"/>
          </a:p>
          <a:p>
            <a:pPr marL="0" indent="0" algn="ctr">
              <a:buNone/>
            </a:pPr>
            <a:r>
              <a:rPr lang="tr-TR" dirty="0" smtClean="0"/>
              <a:t>X &lt;- PC + </a:t>
            </a:r>
            <a:r>
              <a:rPr lang="el-GR" dirty="0"/>
              <a:t>Δ</a:t>
            </a:r>
            <a:r>
              <a:rPr lang="tr-TR" dirty="0" smtClean="0"/>
              <a:t> </a:t>
            </a:r>
            <a:endParaRPr lang="tr-TR" dirty="0"/>
          </a:p>
          <a:p>
            <a:pPr marL="0" indent="0" algn="ctr">
              <a:buNone/>
            </a:pPr>
            <a:r>
              <a:rPr lang="tr-TR" dirty="0" smtClean="0"/>
              <a:t>PC &lt;- X </a:t>
            </a:r>
            <a:r>
              <a:rPr lang="tr-TR" dirty="0"/>
              <a:t>+ </a:t>
            </a:r>
            <a:r>
              <a:rPr lang="tr-TR" dirty="0" smtClean="0"/>
              <a:t>1</a:t>
            </a:r>
          </a:p>
          <a:p>
            <a:pPr marL="0" indent="0">
              <a:buNone/>
            </a:pPr>
            <a:r>
              <a:rPr lang="en-US" dirty="0" smtClean="0"/>
              <a:t>This </a:t>
            </a:r>
            <a:r>
              <a:rPr lang="en-US" dirty="0"/>
              <a:t>is quite handy. The return address has been stored safely away.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66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6967586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145253" cy="476768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Both of the preceding approaches work and have been used. The only </a:t>
            </a:r>
            <a:r>
              <a:rPr lang="en-US" dirty="0" smtClean="0"/>
              <a:t>limitation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these approaches is that they complicate the use of </a:t>
            </a:r>
            <a:r>
              <a:rPr lang="en-US" i="1" dirty="0"/>
              <a:t>reentrant </a:t>
            </a:r>
            <a:r>
              <a:rPr lang="en-US" dirty="0" smtClean="0"/>
              <a:t>procedures.</a:t>
            </a:r>
            <a:r>
              <a:rPr lang="tr-TR" dirty="0" smtClean="0"/>
              <a:t> </a:t>
            </a:r>
            <a:r>
              <a:rPr lang="en-US" dirty="0" smtClean="0"/>
              <a:t>A </a:t>
            </a:r>
            <a:r>
              <a:rPr lang="en-US" dirty="0"/>
              <a:t>reentrant procedure is one in which it is possible to have several calls open to it </a:t>
            </a:r>
            <a:r>
              <a:rPr lang="en-US" dirty="0" smtClean="0"/>
              <a:t>at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same time.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A </a:t>
            </a:r>
            <a:r>
              <a:rPr lang="en-US" dirty="0"/>
              <a:t>recursive procedure (one that calls itself) is an example of the </a:t>
            </a:r>
            <a:r>
              <a:rPr lang="en-US" dirty="0" smtClean="0"/>
              <a:t>use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this </a:t>
            </a:r>
            <a:r>
              <a:rPr lang="en-US" dirty="0" smtClean="0"/>
              <a:t>feature</a:t>
            </a:r>
            <a:r>
              <a:rPr lang="tr-TR" dirty="0" smtClean="0"/>
              <a:t>. </a:t>
            </a:r>
            <a:r>
              <a:rPr lang="en-US" dirty="0" smtClean="0"/>
              <a:t>If </a:t>
            </a:r>
            <a:r>
              <a:rPr lang="en-US" dirty="0"/>
              <a:t>parameters are passed via registers or </a:t>
            </a:r>
            <a:r>
              <a:rPr lang="en-US" dirty="0" smtClean="0"/>
              <a:t>memory</a:t>
            </a:r>
            <a:r>
              <a:rPr lang="tr-TR" dirty="0" smtClean="0"/>
              <a:t> </a:t>
            </a:r>
            <a:r>
              <a:rPr lang="en-US" dirty="0" smtClean="0"/>
              <a:t>for </a:t>
            </a:r>
            <a:r>
              <a:rPr lang="en-US" dirty="0"/>
              <a:t>a reentrant procedure, some code must be responsible for saving the </a:t>
            </a:r>
            <a:r>
              <a:rPr lang="en-US" dirty="0" smtClean="0"/>
              <a:t>parameters</a:t>
            </a:r>
            <a:r>
              <a:rPr lang="tr-TR" dirty="0" smtClean="0"/>
              <a:t> </a:t>
            </a:r>
            <a:r>
              <a:rPr lang="en-US" dirty="0" smtClean="0"/>
              <a:t>so </a:t>
            </a:r>
            <a:r>
              <a:rPr lang="en-US" dirty="0"/>
              <a:t>that the registers or memory space are available for other procedure calls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 more general and powerful approach is to use a </a:t>
            </a:r>
            <a:r>
              <a:rPr lang="en-US" dirty="0" smtClean="0"/>
              <a:t>stack. </a:t>
            </a:r>
            <a:r>
              <a:rPr lang="en-US" dirty="0"/>
              <a:t>When the processor executes a call, it places the </a:t>
            </a:r>
            <a:r>
              <a:rPr lang="en-US" dirty="0" smtClean="0"/>
              <a:t>return</a:t>
            </a:r>
            <a:r>
              <a:rPr lang="tr-TR" dirty="0" smtClean="0"/>
              <a:t> </a:t>
            </a:r>
            <a:r>
              <a:rPr lang="en-US" dirty="0" smtClean="0"/>
              <a:t>address </a:t>
            </a:r>
            <a:r>
              <a:rPr lang="en-US" dirty="0"/>
              <a:t>on the stack. When it executes a return, it uses the address on the </a:t>
            </a:r>
            <a:r>
              <a:rPr lang="en-US" dirty="0" smtClean="0"/>
              <a:t>stack.</a:t>
            </a:r>
            <a:r>
              <a:rPr lang="tr-TR" dirty="0" smtClean="0"/>
              <a:t>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Figure </a:t>
            </a:r>
            <a:r>
              <a:rPr lang="tr-TR" dirty="0" err="1" smtClean="0"/>
              <a:t>below</a:t>
            </a:r>
            <a:r>
              <a:rPr lang="en-US" dirty="0" smtClean="0"/>
              <a:t> </a:t>
            </a:r>
            <a:r>
              <a:rPr lang="en-US" dirty="0"/>
              <a:t>illustrates the use of the stack.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67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470175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Use of </a:t>
            </a:r>
            <a:r>
              <a:rPr lang="tr-TR" dirty="0" smtClean="0"/>
              <a:t>s</a:t>
            </a:r>
            <a:r>
              <a:rPr lang="en-US" dirty="0" smtClean="0"/>
              <a:t>tack </a:t>
            </a:r>
            <a:r>
              <a:rPr lang="en-US" dirty="0"/>
              <a:t>to </a:t>
            </a:r>
            <a:r>
              <a:rPr lang="tr-TR" dirty="0" smtClean="0"/>
              <a:t>i</a:t>
            </a:r>
            <a:r>
              <a:rPr lang="en-US" dirty="0" err="1" smtClean="0"/>
              <a:t>mplement</a:t>
            </a:r>
            <a:r>
              <a:rPr lang="en-US" dirty="0" smtClean="0"/>
              <a:t> </a:t>
            </a:r>
            <a:r>
              <a:rPr lang="tr-TR" dirty="0" smtClean="0"/>
              <a:t>n</a:t>
            </a:r>
            <a:r>
              <a:rPr lang="en-US" dirty="0" err="1" smtClean="0"/>
              <a:t>ested</a:t>
            </a:r>
            <a:r>
              <a:rPr lang="en-US" dirty="0" smtClean="0"/>
              <a:t> </a:t>
            </a:r>
            <a:r>
              <a:rPr lang="tr-TR" dirty="0" smtClean="0"/>
              <a:t>s</a:t>
            </a:r>
            <a:r>
              <a:rPr lang="en-US" dirty="0" err="1" smtClean="0"/>
              <a:t>ubroutines</a:t>
            </a:r>
            <a:r>
              <a:rPr lang="tr-TR" dirty="0" smtClean="0"/>
              <a:t> </a:t>
            </a:r>
            <a:r>
              <a:rPr lang="tr-TR" dirty="0" err="1" smtClean="0"/>
              <a:t>given</a:t>
            </a:r>
            <a:r>
              <a:rPr lang="tr-TR" dirty="0" smtClean="0"/>
              <a:t> </a:t>
            </a:r>
            <a:r>
              <a:rPr lang="tr-TR" dirty="0" err="1" smtClean="0"/>
              <a:t>above</a:t>
            </a:r>
            <a:r>
              <a:rPr lang="tr-TR" dirty="0" smtClean="0"/>
              <a:t>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68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4586" y="2771276"/>
            <a:ext cx="11322827" cy="30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1034275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177337" cy="48958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In addition to providing a return address, it is also often necessary to </a:t>
            </a:r>
            <a:r>
              <a:rPr lang="en-US" dirty="0" smtClean="0"/>
              <a:t>pass</a:t>
            </a:r>
            <a:r>
              <a:rPr lang="tr-TR" dirty="0" smtClean="0"/>
              <a:t> </a:t>
            </a:r>
            <a:r>
              <a:rPr lang="en-US" dirty="0" smtClean="0"/>
              <a:t>parameters </a:t>
            </a:r>
            <a:r>
              <a:rPr lang="en-US" dirty="0"/>
              <a:t>with a procedure call. These can be passed in registers. Another </a:t>
            </a:r>
            <a:r>
              <a:rPr lang="en-US" dirty="0" smtClean="0"/>
              <a:t>possibility</a:t>
            </a:r>
            <a:r>
              <a:rPr lang="tr-TR" dirty="0" smtClean="0"/>
              <a:t> </a:t>
            </a:r>
            <a:r>
              <a:rPr lang="en-US" dirty="0" smtClean="0"/>
              <a:t>is </a:t>
            </a:r>
            <a:r>
              <a:rPr lang="en-US" dirty="0"/>
              <a:t>to store the parameters in memory just after the CALL instruction.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In this</a:t>
            </a:r>
            <a:r>
              <a:rPr lang="tr-TR" dirty="0" smtClean="0"/>
              <a:t> </a:t>
            </a:r>
            <a:r>
              <a:rPr lang="en-US" dirty="0" smtClean="0"/>
              <a:t>case</a:t>
            </a:r>
            <a:r>
              <a:rPr lang="en-US" dirty="0"/>
              <a:t>, the return must be to the location following the parameters. Again, both </a:t>
            </a:r>
            <a:r>
              <a:rPr lang="en-US" dirty="0" smtClean="0"/>
              <a:t>of </a:t>
            </a:r>
            <a:r>
              <a:rPr lang="en-US" dirty="0"/>
              <a:t>these approaches have drawbacks. If registers are used, the called program and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calling </a:t>
            </a:r>
            <a:r>
              <a:rPr lang="en-US" dirty="0"/>
              <a:t>program must be written to assure that the registers are used properly.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storing </a:t>
            </a:r>
            <a:r>
              <a:rPr lang="en-US" dirty="0"/>
              <a:t>of parameters in memory makes it difficult to exchange a </a:t>
            </a:r>
            <a:r>
              <a:rPr lang="en-US" dirty="0" smtClean="0"/>
              <a:t>variable </a:t>
            </a:r>
            <a:r>
              <a:rPr lang="en-US" dirty="0"/>
              <a:t>number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parameters</a:t>
            </a:r>
            <a:r>
              <a:rPr lang="en-US" dirty="0"/>
              <a:t>. Both approaches prevent the use of reentrant procedures.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69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96743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129211" cy="48958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Source and result operands can be in one of four areas:</a:t>
            </a:r>
          </a:p>
          <a:p>
            <a:pPr lvl="1"/>
            <a:r>
              <a:rPr lang="tr-TR" b="1" dirty="0" smtClean="0"/>
              <a:t>M</a:t>
            </a:r>
            <a:r>
              <a:rPr lang="en-US" b="1" dirty="0" err="1" smtClean="0"/>
              <a:t>ain</a:t>
            </a:r>
            <a:r>
              <a:rPr lang="en-US" b="1" dirty="0" smtClean="0"/>
              <a:t> </a:t>
            </a:r>
            <a:r>
              <a:rPr lang="en-US" b="1" dirty="0"/>
              <a:t>or virtual memory: </a:t>
            </a:r>
            <a:r>
              <a:rPr lang="en-US" dirty="0"/>
              <a:t>As with next instruction references, the main or </a:t>
            </a:r>
            <a:r>
              <a:rPr lang="en-US" dirty="0" smtClean="0"/>
              <a:t>virtual</a:t>
            </a:r>
            <a:r>
              <a:rPr lang="tr-TR" dirty="0" smtClean="0"/>
              <a:t> </a:t>
            </a:r>
            <a:r>
              <a:rPr lang="en-US" dirty="0" smtClean="0"/>
              <a:t>memory </a:t>
            </a:r>
            <a:r>
              <a:rPr lang="en-US" dirty="0"/>
              <a:t>address must be supplied.</a:t>
            </a:r>
          </a:p>
          <a:p>
            <a:pPr lvl="1"/>
            <a:r>
              <a:rPr lang="en-US" b="1" dirty="0" smtClean="0"/>
              <a:t>Processor </a:t>
            </a:r>
            <a:r>
              <a:rPr lang="en-US" b="1" dirty="0"/>
              <a:t>register: </a:t>
            </a:r>
            <a:r>
              <a:rPr lang="en-US" dirty="0"/>
              <a:t>With rare exceptions, a processor contains one or </a:t>
            </a:r>
            <a:r>
              <a:rPr lang="en-US" dirty="0" smtClean="0"/>
              <a:t>more</a:t>
            </a:r>
            <a:r>
              <a:rPr lang="tr-TR" dirty="0" smtClean="0"/>
              <a:t> </a:t>
            </a:r>
            <a:r>
              <a:rPr lang="en-US" dirty="0" smtClean="0"/>
              <a:t>registers </a:t>
            </a:r>
            <a:r>
              <a:rPr lang="en-US" dirty="0"/>
              <a:t>that may be referenced by machine instructions. If only one </a:t>
            </a:r>
            <a:r>
              <a:rPr lang="en-US" dirty="0" smtClean="0"/>
              <a:t>register</a:t>
            </a:r>
            <a:r>
              <a:rPr lang="tr-TR" dirty="0" smtClean="0"/>
              <a:t> </a:t>
            </a:r>
            <a:r>
              <a:rPr lang="en-US" dirty="0" smtClean="0"/>
              <a:t>exists</a:t>
            </a:r>
            <a:r>
              <a:rPr lang="en-US" dirty="0"/>
              <a:t>, reference to it may be implicit. If more than one register exists, </a:t>
            </a:r>
            <a:r>
              <a:rPr lang="en-US" dirty="0" smtClean="0"/>
              <a:t>then</a:t>
            </a:r>
            <a:r>
              <a:rPr lang="tr-TR" dirty="0" smtClean="0"/>
              <a:t> </a:t>
            </a:r>
            <a:r>
              <a:rPr lang="en-US" dirty="0" smtClean="0"/>
              <a:t>each </a:t>
            </a:r>
            <a:r>
              <a:rPr lang="en-US" dirty="0"/>
              <a:t>register is assigned a unique name or number, and the instruction </a:t>
            </a:r>
            <a:r>
              <a:rPr lang="en-US" dirty="0" smtClean="0"/>
              <a:t>must</a:t>
            </a:r>
            <a:r>
              <a:rPr lang="tr-TR" dirty="0" smtClean="0"/>
              <a:t> </a:t>
            </a:r>
            <a:r>
              <a:rPr lang="en-US" dirty="0" smtClean="0"/>
              <a:t>contain </a:t>
            </a:r>
            <a:r>
              <a:rPr lang="en-US" dirty="0"/>
              <a:t>the number of the desired register.</a:t>
            </a:r>
          </a:p>
          <a:p>
            <a:pPr lvl="1"/>
            <a:r>
              <a:rPr lang="en-US" b="1" dirty="0" smtClean="0"/>
              <a:t>Immediate</a:t>
            </a:r>
            <a:r>
              <a:rPr lang="en-US" b="1" dirty="0"/>
              <a:t>: </a:t>
            </a:r>
            <a:r>
              <a:rPr lang="en-US" dirty="0"/>
              <a:t>The value of the operand is contained in a field in the </a:t>
            </a:r>
            <a:r>
              <a:rPr lang="en-US" dirty="0" smtClean="0"/>
              <a:t>instruction</a:t>
            </a:r>
            <a:r>
              <a:rPr lang="tr-TR" dirty="0" smtClean="0"/>
              <a:t> </a:t>
            </a:r>
            <a:r>
              <a:rPr lang="tr-TR" dirty="0" err="1" smtClean="0"/>
              <a:t>being</a:t>
            </a:r>
            <a:r>
              <a:rPr lang="tr-TR" dirty="0" smtClean="0"/>
              <a:t> </a:t>
            </a:r>
            <a:r>
              <a:rPr lang="tr-TR" dirty="0" err="1"/>
              <a:t>executed</a:t>
            </a:r>
            <a:r>
              <a:rPr lang="tr-TR" dirty="0"/>
              <a:t>.</a:t>
            </a:r>
          </a:p>
          <a:p>
            <a:pPr lvl="1"/>
            <a:r>
              <a:rPr lang="en-US" b="1" dirty="0" smtClean="0"/>
              <a:t>I/O </a:t>
            </a:r>
            <a:r>
              <a:rPr lang="en-US" b="1" dirty="0"/>
              <a:t>device: </a:t>
            </a:r>
            <a:r>
              <a:rPr lang="en-US" dirty="0"/>
              <a:t>The instruction must specify the I/O module and device for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operation</a:t>
            </a:r>
            <a:r>
              <a:rPr lang="en-US" dirty="0"/>
              <a:t>. If memory-mapped I/O is used, this is just another main or </a:t>
            </a:r>
            <a:r>
              <a:rPr lang="en-US" dirty="0" smtClean="0"/>
              <a:t>virtual</a:t>
            </a:r>
            <a:r>
              <a:rPr lang="tr-TR" dirty="0" smtClean="0"/>
              <a:t> </a:t>
            </a:r>
            <a:r>
              <a:rPr lang="tr-TR" dirty="0" err="1" smtClean="0"/>
              <a:t>memory</a:t>
            </a:r>
            <a:r>
              <a:rPr lang="tr-TR" dirty="0" smtClean="0"/>
              <a:t> </a:t>
            </a:r>
            <a:r>
              <a:rPr lang="tr-TR" dirty="0" err="1"/>
              <a:t>address</a:t>
            </a:r>
            <a:r>
              <a:rPr lang="tr-TR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8106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177337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 more flexible approach to parameter passing is the stack. When the </a:t>
            </a:r>
            <a:r>
              <a:rPr lang="en-US" dirty="0" smtClean="0"/>
              <a:t>processor</a:t>
            </a:r>
            <a:r>
              <a:rPr lang="tr-TR" dirty="0" smtClean="0"/>
              <a:t> </a:t>
            </a:r>
            <a:r>
              <a:rPr lang="en-US" dirty="0" smtClean="0"/>
              <a:t>executes </a:t>
            </a:r>
            <a:r>
              <a:rPr lang="en-US" dirty="0"/>
              <a:t>a call, it not only stacks the return address, it stacks parameters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be </a:t>
            </a:r>
            <a:r>
              <a:rPr lang="en-US" dirty="0"/>
              <a:t>passed to the called procedure.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called procedure can access the </a:t>
            </a:r>
            <a:r>
              <a:rPr lang="en-US" dirty="0" smtClean="0"/>
              <a:t>parameters</a:t>
            </a:r>
            <a:r>
              <a:rPr lang="tr-TR" dirty="0" smtClean="0"/>
              <a:t> </a:t>
            </a:r>
            <a:r>
              <a:rPr lang="en-US" dirty="0" smtClean="0"/>
              <a:t>from </a:t>
            </a:r>
            <a:r>
              <a:rPr lang="en-US" dirty="0"/>
              <a:t>the stack. Upon return, return parameters can also be placed on the stack.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entire </a:t>
            </a:r>
            <a:r>
              <a:rPr lang="en-US" dirty="0"/>
              <a:t>set of parameters, including return address, that is stored for a </a:t>
            </a:r>
            <a:r>
              <a:rPr lang="en-US" dirty="0" smtClean="0"/>
              <a:t>procedure</a:t>
            </a:r>
            <a:r>
              <a:rPr lang="tr-TR" dirty="0" smtClean="0"/>
              <a:t> </a:t>
            </a:r>
            <a:r>
              <a:rPr lang="en-US" dirty="0" smtClean="0"/>
              <a:t>invocation </a:t>
            </a:r>
            <a:r>
              <a:rPr lang="en-US" dirty="0"/>
              <a:t>is referred to as a </a:t>
            </a:r>
            <a:r>
              <a:rPr lang="en-US" i="1" dirty="0"/>
              <a:t>stack frame.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70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4924419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081084" cy="489585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An example is provided in </a:t>
            </a:r>
            <a:r>
              <a:rPr lang="tr-TR" dirty="0" err="1" smtClean="0"/>
              <a:t>the</a:t>
            </a:r>
            <a:r>
              <a:rPr lang="tr-TR" dirty="0" smtClean="0"/>
              <a:t> f</a:t>
            </a:r>
            <a:r>
              <a:rPr lang="en-US" dirty="0" err="1" smtClean="0"/>
              <a:t>igure</a:t>
            </a:r>
            <a:r>
              <a:rPr lang="en-US" dirty="0" smtClean="0"/>
              <a:t> </a:t>
            </a:r>
            <a:r>
              <a:rPr lang="tr-TR" dirty="0" err="1" smtClean="0"/>
              <a:t>below</a:t>
            </a:r>
            <a:r>
              <a:rPr lang="en-US" dirty="0" smtClean="0"/>
              <a:t>. </a:t>
            </a:r>
            <a:r>
              <a:rPr lang="en-US" dirty="0"/>
              <a:t>The example refers to procedure </a:t>
            </a:r>
            <a:r>
              <a:rPr lang="en-US" dirty="0" smtClean="0"/>
              <a:t>P</a:t>
            </a:r>
            <a:r>
              <a:rPr lang="tr-TR" dirty="0" smtClean="0"/>
              <a:t> </a:t>
            </a:r>
            <a:r>
              <a:rPr lang="en-US" dirty="0" smtClean="0"/>
              <a:t>in </a:t>
            </a:r>
            <a:r>
              <a:rPr lang="en-US" dirty="0"/>
              <a:t>which the local variables </a:t>
            </a:r>
            <a:r>
              <a:rPr lang="en-US" i="1" dirty="0"/>
              <a:t>x</a:t>
            </a:r>
            <a:r>
              <a:rPr lang="en-US" dirty="0"/>
              <a:t>1 and </a:t>
            </a:r>
            <a:r>
              <a:rPr lang="en-US" i="1" dirty="0"/>
              <a:t>x</a:t>
            </a:r>
            <a:r>
              <a:rPr lang="en-US" dirty="0"/>
              <a:t>2 are declared, and procedure Q, which P </a:t>
            </a:r>
            <a:r>
              <a:rPr lang="en-US" dirty="0" smtClean="0"/>
              <a:t>can</a:t>
            </a:r>
            <a:r>
              <a:rPr lang="tr-TR" dirty="0" smtClean="0"/>
              <a:t> </a:t>
            </a:r>
            <a:r>
              <a:rPr lang="en-US" dirty="0" smtClean="0"/>
              <a:t>call </a:t>
            </a:r>
            <a:r>
              <a:rPr lang="en-US" dirty="0"/>
              <a:t>and in which the local variables </a:t>
            </a:r>
            <a:r>
              <a:rPr lang="en-US" i="1" dirty="0"/>
              <a:t>y</a:t>
            </a:r>
            <a:r>
              <a:rPr lang="en-US" dirty="0"/>
              <a:t>1 and </a:t>
            </a:r>
            <a:r>
              <a:rPr lang="en-US" i="1" dirty="0"/>
              <a:t>y</a:t>
            </a:r>
            <a:r>
              <a:rPr lang="en-US" dirty="0"/>
              <a:t>2 are declared. In this figure, the </a:t>
            </a:r>
            <a:r>
              <a:rPr lang="en-US" dirty="0" smtClean="0"/>
              <a:t>return</a:t>
            </a:r>
            <a:r>
              <a:rPr lang="tr-TR" dirty="0" smtClean="0"/>
              <a:t> </a:t>
            </a:r>
            <a:r>
              <a:rPr lang="en-US" dirty="0"/>
              <a:t>point for each procedure is the first item stored in the corresponding stack frame.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Next </a:t>
            </a:r>
            <a:r>
              <a:rPr lang="en-US" dirty="0"/>
              <a:t>is stored a pointer to the beginning of the previous frame. This is needed if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number </a:t>
            </a:r>
            <a:r>
              <a:rPr lang="en-US" dirty="0"/>
              <a:t>or length of parameters to be stacked is variable.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71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3760409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72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9274" y="50799"/>
            <a:ext cx="10053452" cy="6756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53131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365125"/>
            <a:ext cx="11241505" cy="58118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err="1"/>
              <a:t>Instruction</a:t>
            </a:r>
            <a:r>
              <a:rPr lang="tr-TR" b="1" dirty="0"/>
              <a:t> </a:t>
            </a:r>
            <a:r>
              <a:rPr lang="tr-TR" b="1" dirty="0" err="1" smtClean="0"/>
              <a:t>Representation</a:t>
            </a:r>
            <a:endParaRPr lang="tr-TR" b="1" dirty="0" smtClean="0"/>
          </a:p>
          <a:p>
            <a:r>
              <a:rPr lang="en-US" dirty="0"/>
              <a:t>Within the computer, each instruction is represented by a sequence of bits.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instruction </a:t>
            </a:r>
            <a:r>
              <a:rPr lang="en-US" dirty="0"/>
              <a:t>is divided into fields, corresponding to the constituent elements of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/>
              <a:t>instruction. A simple example of an instruction format is shown in </a:t>
            </a:r>
            <a:r>
              <a:rPr lang="tr-TR" dirty="0" err="1" smtClean="0"/>
              <a:t>the</a:t>
            </a:r>
            <a:r>
              <a:rPr lang="tr-TR" dirty="0" smtClean="0"/>
              <a:t> fi</a:t>
            </a:r>
            <a:r>
              <a:rPr lang="en-US" dirty="0" err="1" smtClean="0"/>
              <a:t>gure</a:t>
            </a:r>
            <a:r>
              <a:rPr lang="en-US" dirty="0" smtClean="0"/>
              <a:t>. </a:t>
            </a:r>
            <a:r>
              <a:rPr lang="en-US" dirty="0"/>
              <a:t>With </a:t>
            </a:r>
            <a:r>
              <a:rPr lang="en-US" dirty="0" smtClean="0"/>
              <a:t>most</a:t>
            </a:r>
            <a:r>
              <a:rPr lang="tr-TR" dirty="0" smtClean="0"/>
              <a:t> </a:t>
            </a:r>
            <a:r>
              <a:rPr lang="en-US" dirty="0" smtClean="0"/>
              <a:t>instruction </a:t>
            </a:r>
            <a:r>
              <a:rPr lang="en-US" dirty="0"/>
              <a:t>sets, more than one format is used. During instruction execution, </a:t>
            </a:r>
            <a:r>
              <a:rPr lang="en-US" dirty="0" smtClean="0"/>
              <a:t>an</a:t>
            </a:r>
            <a:r>
              <a:rPr lang="tr-TR" dirty="0" smtClean="0"/>
              <a:t> </a:t>
            </a:r>
            <a:r>
              <a:rPr lang="en-US" dirty="0" smtClean="0"/>
              <a:t>instruction </a:t>
            </a:r>
            <a:r>
              <a:rPr lang="en-US" dirty="0"/>
              <a:t>is read into an instruction register (IR) in the processor. The </a:t>
            </a:r>
            <a:r>
              <a:rPr lang="en-US" dirty="0" smtClean="0"/>
              <a:t>processor</a:t>
            </a:r>
            <a:r>
              <a:rPr lang="tr-TR" dirty="0" smtClean="0"/>
              <a:t> </a:t>
            </a:r>
            <a:r>
              <a:rPr lang="en-US" dirty="0" smtClean="0"/>
              <a:t>must </a:t>
            </a:r>
            <a:r>
              <a:rPr lang="en-US" dirty="0"/>
              <a:t>be able to extract the data from the various instruction fields to perform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required</a:t>
            </a:r>
            <a:r>
              <a:rPr lang="tr-TR" dirty="0" smtClean="0"/>
              <a:t> </a:t>
            </a:r>
            <a:r>
              <a:rPr lang="tr-TR" dirty="0" err="1"/>
              <a:t>operation</a:t>
            </a:r>
            <a:r>
              <a:rPr lang="tr-TR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8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7078" y="4555957"/>
            <a:ext cx="10663746" cy="1800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6288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049000" cy="47676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It is difficult for both the programmer and the reader of textbooks to deal </a:t>
            </a:r>
            <a:r>
              <a:rPr lang="en-US" dirty="0" smtClean="0"/>
              <a:t>with</a:t>
            </a:r>
            <a:r>
              <a:rPr lang="tr-TR" dirty="0" smtClean="0"/>
              <a:t> </a:t>
            </a:r>
            <a:r>
              <a:rPr lang="en-US" dirty="0" smtClean="0"/>
              <a:t>binary </a:t>
            </a:r>
            <a:r>
              <a:rPr lang="en-US" dirty="0"/>
              <a:t>representations of machine instructions. Thus, it has become common </a:t>
            </a:r>
            <a:r>
              <a:rPr lang="en-US" dirty="0" smtClean="0"/>
              <a:t>practice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use a </a:t>
            </a:r>
            <a:r>
              <a:rPr lang="en-US" i="1" dirty="0"/>
              <a:t>symbolic representation </a:t>
            </a:r>
            <a:r>
              <a:rPr lang="en-US" dirty="0"/>
              <a:t>of machine instructions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r>
              <a:rPr lang="en-US" dirty="0"/>
              <a:t>Opcodes are represented by abbreviations, called </a:t>
            </a:r>
            <a:r>
              <a:rPr lang="en-US" i="1" dirty="0"/>
              <a:t>mnemonics, </a:t>
            </a:r>
            <a:r>
              <a:rPr lang="en-US" dirty="0"/>
              <a:t>that </a:t>
            </a:r>
            <a:r>
              <a:rPr lang="en-US" dirty="0" smtClean="0"/>
              <a:t>indicate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operation. Common examples </a:t>
            </a:r>
            <a:r>
              <a:rPr lang="en-US" dirty="0" smtClean="0"/>
              <a:t>include</a:t>
            </a:r>
            <a:endParaRPr lang="tr-TR" dirty="0" smtClean="0"/>
          </a:p>
          <a:p>
            <a:pPr marL="457200" lvl="1" indent="0">
              <a:buNone/>
            </a:pPr>
            <a:r>
              <a:rPr lang="tr-TR" dirty="0">
                <a:latin typeface="Courier New" panose="02070309020205020404" pitchFamily="49" charset="0"/>
                <a:cs typeface="Courier New" panose="02070309020205020404" pitchFamily="49" charset="0"/>
              </a:rPr>
              <a:t>ADD </a:t>
            </a:r>
            <a:r>
              <a:rPr lang="tr-TR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</a:t>
            </a:r>
            <a:endParaRPr lang="tr-TR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tr-TR" dirty="0">
                <a:latin typeface="Courier New" panose="02070309020205020404" pitchFamily="49" charset="0"/>
                <a:cs typeface="Courier New" panose="02070309020205020404" pitchFamily="49" charset="0"/>
              </a:rPr>
              <a:t>SUB </a:t>
            </a:r>
            <a:r>
              <a:rPr lang="tr-TR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Subtract</a:t>
            </a:r>
            <a:endParaRPr lang="tr-TR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tr-TR" dirty="0">
                <a:latin typeface="Courier New" panose="02070309020205020404" pitchFamily="49" charset="0"/>
                <a:cs typeface="Courier New" panose="02070309020205020404" pitchFamily="49" charset="0"/>
              </a:rPr>
              <a:t>MUL </a:t>
            </a:r>
            <a:r>
              <a:rPr lang="tr-TR" dirty="0" err="1">
                <a:latin typeface="Courier New" panose="02070309020205020404" pitchFamily="49" charset="0"/>
                <a:cs typeface="Courier New" panose="02070309020205020404" pitchFamily="49" charset="0"/>
              </a:rPr>
              <a:t>Multiply</a:t>
            </a:r>
            <a:endParaRPr lang="tr-TR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tr-TR" dirty="0">
                <a:latin typeface="Courier New" panose="02070309020205020404" pitchFamily="49" charset="0"/>
                <a:cs typeface="Courier New" panose="02070309020205020404" pitchFamily="49" charset="0"/>
              </a:rPr>
              <a:t>DIV </a:t>
            </a:r>
            <a:r>
              <a:rPr lang="tr-TR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Divide</a:t>
            </a:r>
            <a:endParaRPr lang="tr-TR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LOAD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Load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data from memory</a:t>
            </a:r>
          </a:p>
          <a:p>
            <a:pPr marL="457200" lvl="1" indent="0">
              <a:buNone/>
            </a:pPr>
            <a:r>
              <a:rPr lang="tr-TR" dirty="0">
                <a:latin typeface="Courier New" panose="02070309020205020404" pitchFamily="49" charset="0"/>
                <a:cs typeface="Courier New" panose="02070309020205020404" pitchFamily="49" charset="0"/>
              </a:rPr>
              <a:t>STOR </a:t>
            </a:r>
            <a:r>
              <a:rPr lang="tr-TR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Store</a:t>
            </a:r>
            <a:r>
              <a:rPr lang="tr-TR" dirty="0">
                <a:latin typeface="Courier New" panose="02070309020205020404" pitchFamily="49" charset="0"/>
                <a:cs typeface="Courier New" panose="02070309020205020404" pitchFamily="49" charset="0"/>
              </a:rPr>
              <a:t> data </a:t>
            </a:r>
            <a:r>
              <a:rPr lang="tr-TR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</a:t>
            </a:r>
            <a:r>
              <a:rPr lang="tr-TR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memory</a:t>
            </a:r>
            <a:endParaRPr lang="tr-TR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1892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2000" dirty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409</TotalTime>
  <Words>7210</Words>
  <Application>Microsoft Office PowerPoint</Application>
  <PresentationFormat>Custom</PresentationFormat>
  <Paragraphs>542</Paragraphs>
  <Slides>72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72</vt:i4>
      </vt:variant>
    </vt:vector>
  </HeadingPairs>
  <TitlesOfParts>
    <vt:vector size="73" baseType="lpstr">
      <vt:lpstr>Office Theme</vt:lpstr>
      <vt:lpstr>COM/BLM 325 Microprocessors  Chapter 12 Instruction Sets: Characteristics and Functions</vt:lpstr>
      <vt:lpstr>Outline</vt:lpstr>
      <vt:lpstr>PowerPoint Presentation</vt:lpstr>
      <vt:lpstr>MACHINE INSTRUCTION CHARACTERISTICS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TYPES OF OPERANDS</vt:lpstr>
      <vt:lpstr>PowerPoint Presentation</vt:lpstr>
      <vt:lpstr>PowerPoint Presentation</vt:lpstr>
      <vt:lpstr>PowerPoint Presentation</vt:lpstr>
      <vt:lpstr>TYPES OF OPERATIONS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Processor actions for various types of operations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COM/BLM 376 Computer Architecture</dc:title>
  <dc:creator>Erkan</dc:creator>
  <cp:lastModifiedBy>Erkan</cp:lastModifiedBy>
  <cp:revision>151</cp:revision>
  <dcterms:created xsi:type="dcterms:W3CDTF">2017-02-20T05:55:41Z</dcterms:created>
  <dcterms:modified xsi:type="dcterms:W3CDTF">2017-12-09T19:41:16Z</dcterms:modified>
</cp:coreProperties>
</file>