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4" r:id="rId4"/>
    <p:sldId id="266" r:id="rId5"/>
    <p:sldId id="258" r:id="rId6"/>
    <p:sldId id="259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pPr/>
              <a:t>5/10/2020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sz="7200" b="1" dirty="0" err="1" smtClean="0">
                <a:latin typeface="Comic Sans MS" pitchFamily="66" charset="0"/>
              </a:rPr>
              <a:t>About</a:t>
            </a:r>
            <a:r>
              <a:rPr lang="tr-TR" sz="7200" b="1" dirty="0" smtClean="0">
                <a:latin typeface="Comic Sans MS" pitchFamily="66" charset="0"/>
              </a:rPr>
              <a:t> </a:t>
            </a:r>
            <a:r>
              <a:rPr lang="tr-TR" sz="7200" b="1" dirty="0" err="1" smtClean="0">
                <a:latin typeface="Comic Sans MS" pitchFamily="66" charset="0"/>
              </a:rPr>
              <a:t>the</a:t>
            </a:r>
            <a:r>
              <a:rPr lang="tr-TR" sz="7200" b="1" dirty="0" smtClean="0">
                <a:latin typeface="Comic Sans MS" pitchFamily="66" charset="0"/>
              </a:rPr>
              <a:t> </a:t>
            </a:r>
            <a:r>
              <a:rPr lang="tr-TR" sz="7200" b="1" dirty="0" err="1" smtClean="0">
                <a:latin typeface="Comic Sans MS" pitchFamily="66" charset="0"/>
              </a:rPr>
              <a:t>office</a:t>
            </a:r>
            <a:endParaRPr lang="tr-TR" sz="72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8908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94268" y="228600"/>
            <a:ext cx="10396882" cy="1151965"/>
          </a:xfrm>
        </p:spPr>
        <p:txBody>
          <a:bodyPr/>
          <a:lstStyle/>
          <a:p>
            <a:r>
              <a:rPr lang="tr-TR" b="1" dirty="0" smtClean="0">
                <a:latin typeface="Comic Sans MS" pitchFamily="66" charset="0"/>
              </a:rPr>
              <a:t>Office </a:t>
            </a:r>
            <a:r>
              <a:rPr lang="tr-TR" b="1" dirty="0" err="1" smtClean="0">
                <a:latin typeface="Comic Sans MS" pitchFamily="66" charset="0"/>
              </a:rPr>
              <a:t>Staff</a:t>
            </a:r>
            <a:endParaRPr lang="tr-TR" b="1" dirty="0">
              <a:latin typeface="Comic Sans MS" pitchFamily="66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109509236"/>
              </p:ext>
            </p:extLst>
          </p:nvPr>
        </p:nvGraphicFramePr>
        <p:xfrm>
          <a:off x="677333" y="1174750"/>
          <a:ext cx="10394950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7475">
                  <a:extLst>
                    <a:ext uri="{9D8B030D-6E8A-4147-A177-3AD203B41FA5}">
                      <a16:colId xmlns:a16="http://schemas.microsoft.com/office/drawing/2014/main" xmlns="" val="1691468478"/>
                    </a:ext>
                  </a:extLst>
                </a:gridCol>
                <a:gridCol w="5197475">
                  <a:extLst>
                    <a:ext uri="{9D8B030D-6E8A-4147-A177-3AD203B41FA5}">
                      <a16:colId xmlns:a16="http://schemas.microsoft.com/office/drawing/2014/main" xmlns="" val="18384704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Meslek Adları - Mesleki </a:t>
                      </a:r>
                      <a:r>
                        <a:rPr lang="tr-TR" sz="14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Ünvanlar</a:t>
                      </a:r>
                      <a:endParaRPr lang="tr-TR" sz="1400" b="0" i="0" kern="1200" dirty="0" smtClean="0">
                        <a:solidFill>
                          <a:schemeClr val="lt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endParaRPr lang="tr-TR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itchFamily="66" charset="0"/>
                        </a:rPr>
                        <a:t>Job</a:t>
                      </a:r>
                      <a:endParaRPr lang="tr-TR" sz="14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7882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Genel Müdür / Yönetim Kurulu Başkanı</a:t>
                      </a:r>
                    </a:p>
                    <a:p>
                      <a:r>
                        <a:rPr lang="tr-TR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Birleşik </a:t>
                      </a:r>
                      <a:r>
                        <a:rPr lang="tr-TR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Krallık, bir kurumun finansal </a:t>
                      </a:r>
                      <a:r>
                        <a:rPr lang="tr-TR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başkanı</a:t>
                      </a:r>
                      <a:endParaRPr lang="tr-TR" sz="1400" b="0" i="1" kern="120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Chairman</a:t>
                      </a: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and</a:t>
                      </a: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Managing</a:t>
                      </a: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Director</a:t>
                      </a:r>
                      <a:endParaRPr lang="tr-TR" sz="1400" b="0" i="0" kern="120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endParaRPr lang="tr-TR" sz="14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079783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Genel Müdür / Genel Direktör / Yönetim Kurulu Başkanı</a:t>
                      </a:r>
                    </a:p>
                    <a:p>
                      <a:r>
                        <a:rPr lang="tr-TR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Amerika</a:t>
                      </a:r>
                      <a:r>
                        <a:rPr lang="tr-TR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, bir kurumun finansal </a:t>
                      </a:r>
                      <a:r>
                        <a:rPr lang="tr-TR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başkanı</a:t>
                      </a:r>
                      <a:endParaRPr lang="tr-TR" sz="1400" b="0" i="1" kern="120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Chief</a:t>
                      </a: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Executive</a:t>
                      </a: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Officer</a:t>
                      </a: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(CEO)</a:t>
                      </a:r>
                    </a:p>
                    <a:p>
                      <a:endParaRPr lang="tr-TR" sz="14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7567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Pazarlama Direktörü</a:t>
                      </a:r>
                    </a:p>
                    <a:p>
                      <a:r>
                        <a:rPr lang="tr-TR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Pazarlama </a:t>
                      </a:r>
                      <a:r>
                        <a:rPr lang="tr-TR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departmanından sorumlu </a:t>
                      </a:r>
                      <a:r>
                        <a:rPr lang="tr-TR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çalışan</a:t>
                      </a:r>
                      <a:endParaRPr lang="tr-TR" sz="1400" b="0" i="1" kern="120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Marketing </a:t>
                      </a: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Director</a:t>
                      </a:r>
                      <a:endParaRPr lang="tr-TR" sz="1400" b="0" i="0" kern="120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endParaRPr lang="tr-TR" sz="14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94532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Satış Müdürü / Satış Direktörü</a:t>
                      </a:r>
                    </a:p>
                    <a:p>
                      <a:r>
                        <a:rPr lang="tr-TR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Satış </a:t>
                      </a:r>
                      <a:r>
                        <a:rPr lang="tr-TR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departmanından sorumlu çalışan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Sales</a:t>
                      </a: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Manager</a:t>
                      </a:r>
                      <a:endParaRPr lang="tr-TR" sz="1400" b="0" i="0" kern="120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endParaRPr lang="tr-TR" sz="14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6714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Müşteri Hizmetleri Müdürü / Müşteri Hizmetleri Direktörü</a:t>
                      </a:r>
                    </a:p>
                    <a:p>
                      <a:r>
                        <a:rPr lang="tr-TR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Müşteri </a:t>
                      </a:r>
                      <a:r>
                        <a:rPr lang="tr-TR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Hizmetleri departmanından sorumlu çalışan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Client</a:t>
                      </a: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Services</a:t>
                      </a: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Manager</a:t>
                      </a:r>
                      <a:endParaRPr lang="tr-TR" sz="1400" b="0" i="0" kern="120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endParaRPr lang="tr-TR" sz="14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66767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Personel Müdürü</a:t>
                      </a:r>
                    </a:p>
                    <a:p>
                      <a:r>
                        <a:rPr lang="tr-TR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Amerika</a:t>
                      </a:r>
                      <a:r>
                        <a:rPr lang="tr-TR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, diğer çalışanların sorunlarından sorumlu </a:t>
                      </a:r>
                      <a:r>
                        <a:rPr lang="tr-TR" sz="1400" b="0" i="1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çalışa</a:t>
                      </a:r>
                      <a:endParaRPr lang="tr-TR" sz="1400" b="0" i="1" kern="120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Personnel</a:t>
                      </a: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Director</a:t>
                      </a:r>
                      <a:endParaRPr lang="tr-TR" sz="1400" b="0" i="0" kern="1200" dirty="0" smtClean="0">
                        <a:solidFill>
                          <a:schemeClr val="dk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endParaRPr lang="tr-TR" sz="14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4151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İnsan Kaynakları Müdürü</a:t>
                      </a:r>
                    </a:p>
                    <a:p>
                      <a:r>
                        <a:rPr lang="tr-TR" sz="1400" b="0" i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Birleşik Krallık, diğer çalışanların sorunlarından sorumlu çalışan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Human</a:t>
                      </a: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Resources</a:t>
                      </a: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Manager</a:t>
                      </a:r>
                      <a:endParaRPr lang="tr-TR" sz="1400" b="0" i="0" kern="1200" dirty="0" smtClean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endParaRPr lang="tr-TR" sz="1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9566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94268" y="228600"/>
            <a:ext cx="10396882" cy="1151965"/>
          </a:xfrm>
        </p:spPr>
        <p:txBody>
          <a:bodyPr/>
          <a:lstStyle/>
          <a:p>
            <a:r>
              <a:rPr lang="tr-TR" b="1" dirty="0" smtClean="0">
                <a:latin typeface="Comic Sans MS" pitchFamily="66" charset="0"/>
              </a:rPr>
              <a:t>Office </a:t>
            </a:r>
            <a:r>
              <a:rPr lang="tr-TR" b="1" dirty="0" err="1" smtClean="0">
                <a:latin typeface="Comic Sans MS" pitchFamily="66" charset="0"/>
              </a:rPr>
              <a:t>Staff</a:t>
            </a:r>
            <a:endParaRPr lang="tr-TR" b="1" dirty="0">
              <a:latin typeface="Comic Sans MS" pitchFamily="66" charset="0"/>
            </a:endParaRPr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2109509236"/>
              </p:ext>
            </p:extLst>
          </p:nvPr>
        </p:nvGraphicFramePr>
        <p:xfrm>
          <a:off x="677333" y="1174750"/>
          <a:ext cx="10394950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97475">
                  <a:extLst>
                    <a:ext uri="{9D8B030D-6E8A-4147-A177-3AD203B41FA5}">
                      <a16:colId xmlns:a16="http://schemas.microsoft.com/office/drawing/2014/main" xmlns="" val="1691468478"/>
                    </a:ext>
                  </a:extLst>
                </a:gridCol>
                <a:gridCol w="5197475">
                  <a:extLst>
                    <a:ext uri="{9D8B030D-6E8A-4147-A177-3AD203B41FA5}">
                      <a16:colId xmlns:a16="http://schemas.microsoft.com/office/drawing/2014/main" xmlns="" val="18384704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kern="1200" dirty="0" smtClean="0">
                          <a:solidFill>
                            <a:schemeClr val="lt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Meslek Adları - Mesleki </a:t>
                      </a:r>
                      <a:r>
                        <a:rPr lang="tr-TR" sz="14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Comic Sans MS" pitchFamily="66" charset="0"/>
                          <a:ea typeface="+mn-ea"/>
                          <a:cs typeface="+mn-cs"/>
                        </a:rPr>
                        <a:t>Ünvanlar</a:t>
                      </a:r>
                      <a:endParaRPr lang="tr-TR" sz="1400" b="0" i="0" kern="1200" dirty="0" smtClean="0">
                        <a:solidFill>
                          <a:schemeClr val="lt1"/>
                        </a:solidFill>
                        <a:effectLst/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endParaRPr lang="tr-TR" sz="1400" dirty="0"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1400" dirty="0" err="1" smtClean="0">
                          <a:latin typeface="Comic Sans MS" pitchFamily="66" charset="0"/>
                        </a:rPr>
                        <a:t>Job</a:t>
                      </a:r>
                      <a:endParaRPr lang="tr-TR" sz="1400" dirty="0">
                        <a:latin typeface="Comic Sans MS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078820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Ofis Yöneticisi</a:t>
                      </a:r>
                    </a:p>
                    <a:p>
                      <a:r>
                        <a:rPr lang="tr-TR" sz="1400" b="0" i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Belli bir ofisten sorumlu olan çalışan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Office </a:t>
                      </a: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Manager</a:t>
                      </a:r>
                      <a:endParaRPr lang="tr-TR" sz="1400" b="0" i="0" kern="1200" dirty="0" smtClean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endParaRPr lang="tr-TR" sz="1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Şirket Sekreteri</a:t>
                      </a:r>
                    </a:p>
                    <a:p>
                      <a:r>
                        <a:rPr lang="tr-TR" sz="1400" b="0" i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İş yazışmalarından sorumlu olan çalışan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Company</a:t>
                      </a: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Secretary</a:t>
                      </a:r>
                      <a:endParaRPr lang="tr-TR" sz="1400" b="0" i="0" kern="1200" dirty="0" smtClean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endParaRPr lang="tr-TR" sz="1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Muhasebe Müdürü / Finans Müdürü</a:t>
                      </a:r>
                    </a:p>
                    <a:p>
                      <a:r>
                        <a:rPr lang="tr-TR" sz="1400" b="0" i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Kurumun finans işlerinden sorumlu çalışan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Chief</a:t>
                      </a: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Accountant</a:t>
                      </a:r>
                      <a:endParaRPr lang="tr-TR" sz="1400" b="0" i="0" kern="1200" dirty="0" smtClean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endParaRPr lang="tr-TR" sz="1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Teknik Direktör / IT Direktörü</a:t>
                      </a:r>
                    </a:p>
                    <a:p>
                      <a:r>
                        <a:rPr lang="tr-TR" sz="1400" b="0" i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Bilgi Sistemleri ve Komünikasyondan sorumlu çalışan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Technical</a:t>
                      </a: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Director</a:t>
                      </a:r>
                      <a:endParaRPr lang="tr-TR" sz="1400" b="0" i="0" kern="1200" dirty="0" smtClean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endParaRPr lang="tr-TR" sz="1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Arge</a:t>
                      </a: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Müdürü</a:t>
                      </a:r>
                    </a:p>
                    <a:p>
                      <a:r>
                        <a:rPr lang="tr-TR" sz="1400" b="0" i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Yeni Ürün Geliştirmeden sorumlu çalışan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Research</a:t>
                      </a: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and</a:t>
                      </a: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Development</a:t>
                      </a: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Manager</a:t>
                      </a:r>
                      <a:endParaRPr lang="tr-TR" sz="1400" b="0" i="0" kern="1200" dirty="0" smtClean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endParaRPr lang="tr-TR" sz="1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Üretim Direktörü</a:t>
                      </a:r>
                    </a:p>
                    <a:p>
                      <a:r>
                        <a:rPr lang="tr-TR" sz="1400" b="0" i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Üretimden sorumlu çalışan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Production</a:t>
                      </a: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Director</a:t>
                      </a:r>
                      <a:endParaRPr lang="tr-TR" sz="1400" b="0" i="0" kern="1200" dirty="0" smtClean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endParaRPr lang="tr-TR" sz="1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Fabrika Müdürü</a:t>
                      </a:r>
                    </a:p>
                    <a:p>
                      <a:r>
                        <a:rPr lang="tr-TR" sz="1400" b="0" i="1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Fabrikayı üretim yaptığı yerde yöneten çalışan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Factory</a:t>
                      </a:r>
                      <a:r>
                        <a:rPr lang="tr-TR" sz="1400" b="0" i="0" kern="1200" dirty="0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0" i="0" kern="1200" dirty="0" err="1" smtClean="0">
                          <a:solidFill>
                            <a:schemeClr val="dk1"/>
                          </a:solidFill>
                          <a:latin typeface="Comic Sans MS" pitchFamily="66" charset="0"/>
                          <a:ea typeface="+mn-ea"/>
                          <a:cs typeface="+mn-cs"/>
                        </a:rPr>
                        <a:t>Manager</a:t>
                      </a:r>
                      <a:endParaRPr lang="tr-TR" sz="1400" b="0" i="0" kern="1200" dirty="0" smtClean="0">
                        <a:solidFill>
                          <a:schemeClr val="dk1"/>
                        </a:solidFill>
                        <a:latin typeface="Comic Sans MS" pitchFamily="66" charset="0"/>
                        <a:ea typeface="+mn-ea"/>
                        <a:cs typeface="+mn-cs"/>
                      </a:endParaRPr>
                    </a:p>
                    <a:p>
                      <a:endParaRPr lang="tr-TR" sz="1400" dirty="0"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9566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101602" y="127000"/>
            <a:ext cx="10394706" cy="804333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latin typeface="Comic Sans MS" pitchFamily="66" charset="0"/>
              </a:rPr>
              <a:t>office</a:t>
            </a:r>
            <a:r>
              <a:rPr lang="tr-TR" sz="2400" b="1" dirty="0" smtClean="0">
                <a:latin typeface="Comic Sans MS" pitchFamily="66" charset="0"/>
              </a:rPr>
              <a:t> </a:t>
            </a:r>
            <a:r>
              <a:rPr lang="tr-TR" sz="2400" b="1" dirty="0" err="1" smtClean="0">
                <a:latin typeface="Comic Sans MS" pitchFamily="66" charset="0"/>
              </a:rPr>
              <a:t>materials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7" name="6 Metin Yer Tutucusu"/>
          <p:cNvSpPr>
            <a:spLocks noGrp="1"/>
          </p:cNvSpPr>
          <p:nvPr>
            <p:ph type="body" sz="half" idx="15"/>
          </p:nvPr>
        </p:nvSpPr>
        <p:spPr>
          <a:xfrm>
            <a:off x="1811869" y="922865"/>
            <a:ext cx="3310128" cy="4722653"/>
          </a:xfrm>
        </p:spPr>
        <p:txBody>
          <a:bodyPr>
            <a:noAutofit/>
          </a:bodyPr>
          <a:lstStyle/>
          <a:p>
            <a:pPr algn="l"/>
            <a:r>
              <a:rPr lang="tr-TR" sz="1200" cap="none" dirty="0" smtClean="0">
                <a:latin typeface="Comic Sans MS" pitchFamily="66" charset="0"/>
              </a:rPr>
              <a:t>Office: Ofis</a:t>
            </a:r>
          </a:p>
          <a:p>
            <a:pPr algn="l"/>
            <a:r>
              <a:rPr lang="tr-TR" sz="1200" cap="none" dirty="0" smtClean="0">
                <a:latin typeface="Comic Sans MS" pitchFamily="66" charset="0"/>
              </a:rPr>
              <a:t>File: Dosya</a:t>
            </a:r>
          </a:p>
          <a:p>
            <a:pPr algn="l"/>
            <a:r>
              <a:rPr lang="tr-TR" sz="1200" cap="none" dirty="0" err="1" smtClean="0">
                <a:latin typeface="Comic Sans MS" pitchFamily="66" charset="0"/>
              </a:rPr>
              <a:t>Folder</a:t>
            </a:r>
            <a:r>
              <a:rPr lang="tr-TR" sz="1200" cap="none" dirty="0" smtClean="0">
                <a:latin typeface="Comic Sans MS" pitchFamily="66" charset="0"/>
              </a:rPr>
              <a:t>: Klasör</a:t>
            </a:r>
          </a:p>
          <a:p>
            <a:pPr algn="l"/>
            <a:r>
              <a:rPr lang="tr-TR" sz="1200" cap="none" dirty="0" err="1" smtClean="0">
                <a:latin typeface="Comic Sans MS" pitchFamily="66" charset="0"/>
              </a:rPr>
              <a:t>Cupboard</a:t>
            </a:r>
            <a:r>
              <a:rPr lang="tr-TR" sz="1200" cap="none" dirty="0" smtClean="0">
                <a:latin typeface="Comic Sans MS" pitchFamily="66" charset="0"/>
              </a:rPr>
              <a:t>: Dolap</a:t>
            </a:r>
          </a:p>
          <a:p>
            <a:pPr algn="l"/>
            <a:r>
              <a:rPr lang="tr-TR" sz="1200" cap="none" dirty="0" smtClean="0">
                <a:latin typeface="Comic Sans MS" pitchFamily="66" charset="0"/>
              </a:rPr>
              <a:t>Printer: Yazıcı</a:t>
            </a:r>
          </a:p>
          <a:p>
            <a:pPr algn="l"/>
            <a:r>
              <a:rPr lang="tr-TR" sz="1200" cap="none" dirty="0" err="1" smtClean="0">
                <a:latin typeface="Comic Sans MS" pitchFamily="66" charset="0"/>
              </a:rPr>
              <a:t>Chest</a:t>
            </a:r>
            <a:r>
              <a:rPr lang="tr-TR" sz="1200" cap="none" dirty="0" smtClean="0">
                <a:latin typeface="Comic Sans MS" pitchFamily="66" charset="0"/>
              </a:rPr>
              <a:t> Of </a:t>
            </a:r>
            <a:r>
              <a:rPr lang="tr-TR" sz="1200" cap="none" dirty="0" err="1" smtClean="0">
                <a:latin typeface="Comic Sans MS" pitchFamily="66" charset="0"/>
              </a:rPr>
              <a:t>Drawers</a:t>
            </a:r>
            <a:r>
              <a:rPr lang="tr-TR" sz="1200" cap="none" dirty="0" smtClean="0">
                <a:latin typeface="Comic Sans MS" pitchFamily="66" charset="0"/>
              </a:rPr>
              <a:t>: Çekmeceli Dolap</a:t>
            </a:r>
          </a:p>
          <a:p>
            <a:pPr algn="l"/>
            <a:r>
              <a:rPr lang="tr-TR" sz="1200" cap="none" dirty="0" err="1" smtClean="0">
                <a:latin typeface="Comic Sans MS" pitchFamily="66" charset="0"/>
              </a:rPr>
              <a:t>Wi</a:t>
            </a:r>
            <a:r>
              <a:rPr lang="tr-TR" sz="1200" cap="none" dirty="0" smtClean="0">
                <a:latin typeface="Comic Sans MS" pitchFamily="66" charset="0"/>
              </a:rPr>
              <a:t>-fi: Kablosuz İnternet</a:t>
            </a:r>
          </a:p>
          <a:p>
            <a:pPr algn="l"/>
            <a:r>
              <a:rPr lang="tr-TR" sz="1200" cap="none" dirty="0" err="1" smtClean="0">
                <a:latin typeface="Comic Sans MS" pitchFamily="66" charset="0"/>
              </a:rPr>
              <a:t>Plant</a:t>
            </a:r>
            <a:r>
              <a:rPr lang="tr-TR" sz="1200" cap="none" dirty="0" smtClean="0">
                <a:latin typeface="Comic Sans MS" pitchFamily="66" charset="0"/>
              </a:rPr>
              <a:t>: Bitki</a:t>
            </a:r>
          </a:p>
          <a:p>
            <a:pPr algn="l"/>
            <a:r>
              <a:rPr lang="tr-TR" sz="1200" cap="none" dirty="0" err="1" smtClean="0">
                <a:latin typeface="Comic Sans MS" pitchFamily="66" charset="0"/>
              </a:rPr>
              <a:t>Telephone</a:t>
            </a:r>
            <a:r>
              <a:rPr lang="tr-TR" sz="1200" cap="none" dirty="0" smtClean="0">
                <a:latin typeface="Comic Sans MS" pitchFamily="66" charset="0"/>
              </a:rPr>
              <a:t>: Telefon</a:t>
            </a:r>
          </a:p>
          <a:p>
            <a:pPr algn="l"/>
            <a:r>
              <a:rPr lang="tr-TR" sz="1200" cap="none" dirty="0" err="1" smtClean="0">
                <a:latin typeface="Comic Sans MS" pitchFamily="66" charset="0"/>
              </a:rPr>
              <a:t>Window</a:t>
            </a:r>
            <a:r>
              <a:rPr lang="tr-TR" sz="1200" cap="none" dirty="0" smtClean="0">
                <a:latin typeface="Comic Sans MS" pitchFamily="66" charset="0"/>
              </a:rPr>
              <a:t> </a:t>
            </a:r>
            <a:r>
              <a:rPr lang="tr-TR" sz="1200" cap="none" dirty="0" err="1" smtClean="0">
                <a:latin typeface="Comic Sans MS" pitchFamily="66" charset="0"/>
              </a:rPr>
              <a:t>Blind</a:t>
            </a:r>
            <a:r>
              <a:rPr lang="tr-TR" sz="1200" cap="none" dirty="0" smtClean="0">
                <a:latin typeface="Comic Sans MS" pitchFamily="66" charset="0"/>
              </a:rPr>
              <a:t>: Panjur</a:t>
            </a:r>
          </a:p>
          <a:p>
            <a:pPr algn="l"/>
            <a:r>
              <a:rPr lang="tr-TR" sz="1200" cap="none" dirty="0" err="1" smtClean="0">
                <a:latin typeface="Comic Sans MS" pitchFamily="66" charset="0"/>
              </a:rPr>
              <a:t>Window</a:t>
            </a:r>
            <a:r>
              <a:rPr lang="tr-TR" sz="1200" cap="none" dirty="0" smtClean="0">
                <a:latin typeface="Comic Sans MS" pitchFamily="66" charset="0"/>
              </a:rPr>
              <a:t> </a:t>
            </a:r>
            <a:r>
              <a:rPr lang="tr-TR" sz="1200" cap="none" dirty="0" err="1" smtClean="0">
                <a:latin typeface="Comic Sans MS" pitchFamily="66" charset="0"/>
              </a:rPr>
              <a:t>Shade</a:t>
            </a:r>
            <a:r>
              <a:rPr lang="tr-TR" sz="1200" cap="none" dirty="0" smtClean="0">
                <a:latin typeface="Comic Sans MS" pitchFamily="66" charset="0"/>
              </a:rPr>
              <a:t>: Panjur</a:t>
            </a:r>
          </a:p>
          <a:p>
            <a:pPr algn="l"/>
            <a:r>
              <a:rPr lang="tr-TR" sz="1200" cap="none" dirty="0" err="1" smtClean="0">
                <a:latin typeface="Comic Sans MS" pitchFamily="66" charset="0"/>
              </a:rPr>
              <a:t>Chair</a:t>
            </a:r>
            <a:r>
              <a:rPr lang="tr-TR" sz="1200" cap="none" dirty="0" smtClean="0">
                <a:latin typeface="Comic Sans MS" pitchFamily="66" charset="0"/>
              </a:rPr>
              <a:t>: Sandalye</a:t>
            </a:r>
          </a:p>
          <a:p>
            <a:pPr algn="l"/>
            <a:r>
              <a:rPr lang="tr-TR" sz="1200" cap="none" dirty="0" err="1" smtClean="0">
                <a:latin typeface="Comic Sans MS" pitchFamily="66" charset="0"/>
              </a:rPr>
              <a:t>Screen</a:t>
            </a:r>
            <a:r>
              <a:rPr lang="tr-TR" sz="1200" cap="none" dirty="0" smtClean="0">
                <a:latin typeface="Comic Sans MS" pitchFamily="66" charset="0"/>
              </a:rPr>
              <a:t>: Ekran</a:t>
            </a:r>
          </a:p>
        </p:txBody>
      </p:sp>
      <p:sp>
        <p:nvSpPr>
          <p:cNvPr id="12" name="6 Metin Yer Tutucusu"/>
          <p:cNvSpPr>
            <a:spLocks noGrp="1"/>
          </p:cNvSpPr>
          <p:nvPr>
            <p:ph type="body" sz="half" idx="15"/>
          </p:nvPr>
        </p:nvSpPr>
        <p:spPr>
          <a:xfrm>
            <a:off x="6333069" y="821266"/>
            <a:ext cx="3310128" cy="4722653"/>
          </a:xfrm>
        </p:spPr>
        <p:txBody>
          <a:bodyPr>
            <a:noAutofit/>
          </a:bodyPr>
          <a:lstStyle/>
          <a:p>
            <a:pPr algn="l"/>
            <a:r>
              <a:rPr lang="tr-TR" sz="1200" cap="none" dirty="0" err="1" smtClean="0">
                <a:latin typeface="Comic Sans MS" pitchFamily="66" charset="0"/>
              </a:rPr>
              <a:t>Photocopier</a:t>
            </a:r>
            <a:r>
              <a:rPr lang="tr-TR" sz="1200" cap="none" dirty="0" smtClean="0">
                <a:latin typeface="Comic Sans MS" pitchFamily="66" charset="0"/>
              </a:rPr>
              <a:t>: Fotokopi Makinesi</a:t>
            </a:r>
          </a:p>
          <a:p>
            <a:pPr algn="l"/>
            <a:r>
              <a:rPr lang="tr-TR" sz="1200" cap="none" dirty="0" smtClean="0">
                <a:latin typeface="Comic Sans MS" pitchFamily="66" charset="0"/>
              </a:rPr>
              <a:t>Post-it </a:t>
            </a:r>
            <a:r>
              <a:rPr lang="tr-TR" sz="1200" cap="none" dirty="0" err="1" smtClean="0">
                <a:latin typeface="Comic Sans MS" pitchFamily="66" charset="0"/>
              </a:rPr>
              <a:t>Notes</a:t>
            </a:r>
            <a:r>
              <a:rPr lang="tr-TR" sz="1200" cap="none" dirty="0" smtClean="0">
                <a:latin typeface="Comic Sans MS" pitchFamily="66" charset="0"/>
              </a:rPr>
              <a:t>: Post-it Kağıtları</a:t>
            </a:r>
          </a:p>
          <a:p>
            <a:pPr algn="l"/>
            <a:r>
              <a:rPr lang="tr-TR" sz="1200" cap="none" dirty="0" err="1" smtClean="0">
                <a:latin typeface="Comic Sans MS" pitchFamily="66" charset="0"/>
              </a:rPr>
              <a:t>Filing</a:t>
            </a:r>
            <a:r>
              <a:rPr lang="tr-TR" sz="1200" cap="none" dirty="0" smtClean="0">
                <a:latin typeface="Comic Sans MS" pitchFamily="66" charset="0"/>
              </a:rPr>
              <a:t>-</a:t>
            </a:r>
            <a:r>
              <a:rPr lang="tr-TR" sz="1200" cap="none" dirty="0" err="1" smtClean="0">
                <a:latin typeface="Comic Sans MS" pitchFamily="66" charset="0"/>
              </a:rPr>
              <a:t>cabinet</a:t>
            </a:r>
            <a:r>
              <a:rPr lang="tr-TR" sz="1200" cap="none" dirty="0" smtClean="0">
                <a:latin typeface="Comic Sans MS" pitchFamily="66" charset="0"/>
              </a:rPr>
              <a:t>: Dosyalama Kabini</a:t>
            </a:r>
          </a:p>
          <a:p>
            <a:pPr algn="l"/>
            <a:r>
              <a:rPr lang="tr-TR" sz="1200" cap="none" dirty="0" err="1" smtClean="0">
                <a:latin typeface="Comic Sans MS" pitchFamily="66" charset="0"/>
              </a:rPr>
              <a:t>Computer</a:t>
            </a:r>
            <a:r>
              <a:rPr lang="tr-TR" sz="1200" cap="none" dirty="0" smtClean="0">
                <a:latin typeface="Comic Sans MS" pitchFamily="66" charset="0"/>
              </a:rPr>
              <a:t>: Bilgisayar</a:t>
            </a:r>
          </a:p>
          <a:p>
            <a:pPr algn="l"/>
            <a:r>
              <a:rPr lang="tr-TR" sz="1200" cap="none" dirty="0" err="1" smtClean="0">
                <a:latin typeface="Comic Sans MS" pitchFamily="66" charset="0"/>
              </a:rPr>
              <a:t>Briefcase</a:t>
            </a:r>
            <a:r>
              <a:rPr lang="tr-TR" sz="1200" cap="none" dirty="0" smtClean="0">
                <a:latin typeface="Comic Sans MS" pitchFamily="66" charset="0"/>
              </a:rPr>
              <a:t>: Evrak Çantası</a:t>
            </a:r>
          </a:p>
          <a:p>
            <a:pPr algn="l"/>
            <a:r>
              <a:rPr lang="tr-TR" sz="1200" cap="none" dirty="0" err="1" smtClean="0">
                <a:latin typeface="Comic Sans MS" pitchFamily="66" charset="0"/>
              </a:rPr>
              <a:t>Pen</a:t>
            </a:r>
            <a:r>
              <a:rPr lang="tr-TR" sz="1200" cap="none" dirty="0" smtClean="0">
                <a:latin typeface="Comic Sans MS" pitchFamily="66" charset="0"/>
              </a:rPr>
              <a:t>: Kalem</a:t>
            </a:r>
          </a:p>
          <a:p>
            <a:pPr algn="l"/>
            <a:r>
              <a:rPr lang="tr-TR" sz="1200" cap="none" dirty="0" err="1" smtClean="0">
                <a:latin typeface="Comic Sans MS" pitchFamily="66" charset="0"/>
              </a:rPr>
              <a:t>Calculator</a:t>
            </a:r>
            <a:r>
              <a:rPr lang="tr-TR" sz="1200" cap="none" dirty="0" smtClean="0">
                <a:latin typeface="Comic Sans MS" pitchFamily="66" charset="0"/>
              </a:rPr>
              <a:t>: Hesap Makinesi</a:t>
            </a:r>
          </a:p>
          <a:p>
            <a:pPr algn="l"/>
            <a:r>
              <a:rPr lang="tr-TR" sz="1200" cap="none" dirty="0" smtClean="0">
                <a:latin typeface="Comic Sans MS" pitchFamily="66" charset="0"/>
              </a:rPr>
              <a:t>Mobile </a:t>
            </a:r>
            <a:r>
              <a:rPr lang="tr-TR" sz="1200" cap="none" dirty="0" err="1" smtClean="0">
                <a:latin typeface="Comic Sans MS" pitchFamily="66" charset="0"/>
              </a:rPr>
              <a:t>Phone</a:t>
            </a:r>
            <a:r>
              <a:rPr lang="tr-TR" sz="1200" cap="none" dirty="0" smtClean="0">
                <a:latin typeface="Comic Sans MS" pitchFamily="66" charset="0"/>
              </a:rPr>
              <a:t>: Cep Telefonu</a:t>
            </a:r>
          </a:p>
          <a:p>
            <a:pPr algn="l"/>
            <a:r>
              <a:rPr lang="tr-TR" sz="1200" cap="none" dirty="0" err="1" smtClean="0">
                <a:latin typeface="Comic Sans MS" pitchFamily="66" charset="0"/>
              </a:rPr>
              <a:t>Stapler</a:t>
            </a:r>
            <a:r>
              <a:rPr lang="tr-TR" sz="1200" cap="none" dirty="0" smtClean="0">
                <a:latin typeface="Comic Sans MS" pitchFamily="66" charset="0"/>
              </a:rPr>
              <a:t>: Zımba</a:t>
            </a:r>
          </a:p>
          <a:p>
            <a:pPr algn="l"/>
            <a:r>
              <a:rPr lang="tr-TR" sz="1200" cap="none" dirty="0" smtClean="0">
                <a:latin typeface="Comic Sans MS" pitchFamily="66" charset="0"/>
              </a:rPr>
              <a:t>Hole </a:t>
            </a:r>
            <a:r>
              <a:rPr lang="tr-TR" sz="1200" cap="none" dirty="0" err="1" smtClean="0">
                <a:latin typeface="Comic Sans MS" pitchFamily="66" charset="0"/>
              </a:rPr>
              <a:t>Punch</a:t>
            </a:r>
            <a:r>
              <a:rPr lang="tr-TR" sz="1200" cap="none" dirty="0" smtClean="0">
                <a:latin typeface="Comic Sans MS" pitchFamily="66" charset="0"/>
              </a:rPr>
              <a:t>: Delgeç</a:t>
            </a:r>
          </a:p>
          <a:p>
            <a:pPr algn="l"/>
            <a:r>
              <a:rPr lang="tr-TR" sz="1200" cap="none" dirty="0" err="1" smtClean="0">
                <a:latin typeface="Comic Sans MS" pitchFamily="66" charset="0"/>
              </a:rPr>
              <a:t>Tape</a:t>
            </a:r>
            <a:r>
              <a:rPr lang="tr-TR" sz="1200" cap="none" dirty="0" smtClean="0">
                <a:latin typeface="Comic Sans MS" pitchFamily="66" charset="0"/>
              </a:rPr>
              <a:t> </a:t>
            </a:r>
            <a:r>
              <a:rPr lang="tr-TR" sz="1200" cap="none" dirty="0" err="1" smtClean="0">
                <a:latin typeface="Comic Sans MS" pitchFamily="66" charset="0"/>
              </a:rPr>
              <a:t>Dispenser</a:t>
            </a:r>
            <a:r>
              <a:rPr lang="tr-TR" sz="1200" cap="none" dirty="0" smtClean="0">
                <a:latin typeface="Comic Sans MS" pitchFamily="66" charset="0"/>
              </a:rPr>
              <a:t>: Bant Kesici</a:t>
            </a:r>
          </a:p>
          <a:p>
            <a:pPr algn="l"/>
            <a:r>
              <a:rPr lang="tr-TR" sz="1200" cap="none" dirty="0" err="1" smtClean="0">
                <a:latin typeface="Comic Sans MS" pitchFamily="66" charset="0"/>
              </a:rPr>
              <a:t>Scotsh</a:t>
            </a:r>
            <a:r>
              <a:rPr lang="tr-TR" sz="1200" cap="none" dirty="0" smtClean="0">
                <a:latin typeface="Comic Sans MS" pitchFamily="66" charset="0"/>
              </a:rPr>
              <a:t> </a:t>
            </a:r>
            <a:r>
              <a:rPr lang="tr-TR" sz="1200" cap="none" dirty="0" err="1" smtClean="0">
                <a:latin typeface="Comic Sans MS" pitchFamily="66" charset="0"/>
              </a:rPr>
              <a:t>Tape</a:t>
            </a:r>
            <a:r>
              <a:rPr lang="tr-TR" sz="1200" cap="none" dirty="0" smtClean="0">
                <a:latin typeface="Comic Sans MS" pitchFamily="66" charset="0"/>
              </a:rPr>
              <a:t>: </a:t>
            </a:r>
            <a:r>
              <a:rPr lang="tr-TR" sz="1200" cap="none" dirty="0" err="1" smtClean="0">
                <a:latin typeface="Comic Sans MS" pitchFamily="66" charset="0"/>
              </a:rPr>
              <a:t>Selobant</a:t>
            </a:r>
            <a:endParaRPr lang="tr-TR" sz="1200" cap="none" dirty="0" smtClean="0">
              <a:latin typeface="Comic Sans MS" pitchFamily="66" charset="0"/>
            </a:endParaRPr>
          </a:p>
          <a:p>
            <a:pPr algn="l"/>
            <a:r>
              <a:rPr lang="tr-TR" sz="1200" cap="none" dirty="0" err="1" smtClean="0">
                <a:latin typeface="Comic Sans MS" pitchFamily="66" charset="0"/>
              </a:rPr>
              <a:t>Paper</a:t>
            </a:r>
            <a:r>
              <a:rPr lang="tr-TR" sz="1200" cap="none" dirty="0" smtClean="0">
                <a:latin typeface="Comic Sans MS" pitchFamily="66" charset="0"/>
              </a:rPr>
              <a:t> </a:t>
            </a:r>
            <a:r>
              <a:rPr lang="tr-TR" sz="1200" cap="none" dirty="0" err="1" smtClean="0">
                <a:latin typeface="Comic Sans MS" pitchFamily="66" charset="0"/>
              </a:rPr>
              <a:t>Clip</a:t>
            </a:r>
            <a:r>
              <a:rPr lang="tr-TR" sz="1200" cap="none" dirty="0" smtClean="0">
                <a:latin typeface="Comic Sans MS" pitchFamily="66" charset="0"/>
              </a:rPr>
              <a:t>: Ataç</a:t>
            </a:r>
          </a:p>
          <a:p>
            <a:pPr algn="l"/>
            <a:r>
              <a:rPr lang="tr-TR" sz="1200" cap="none" dirty="0" err="1" smtClean="0">
                <a:latin typeface="Comic Sans MS" pitchFamily="66" charset="0"/>
              </a:rPr>
              <a:t>Thumbtack</a:t>
            </a:r>
            <a:r>
              <a:rPr lang="tr-TR" sz="1200" cap="none" dirty="0" smtClean="0">
                <a:latin typeface="Comic Sans MS" pitchFamily="66" charset="0"/>
              </a:rPr>
              <a:t>: Raptiye</a:t>
            </a:r>
            <a:endParaRPr lang="tr-TR" sz="1200" cap="none" dirty="0" smtClean="0">
              <a:latin typeface="Comic Sans MS" pitchFamily="66" charset="0"/>
            </a:endParaRPr>
          </a:p>
          <a:p>
            <a:pPr algn="l"/>
            <a:endParaRPr lang="tr-TR" sz="1200" cap="none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46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592669" y="1"/>
            <a:ext cx="10394706" cy="660400"/>
          </a:xfrm>
        </p:spPr>
        <p:txBody>
          <a:bodyPr>
            <a:normAutofit/>
          </a:bodyPr>
          <a:lstStyle/>
          <a:p>
            <a:r>
              <a:rPr lang="tr-TR" sz="2400" b="1" dirty="0" err="1" smtClean="0">
                <a:latin typeface="Comic Sans MS" pitchFamily="66" charset="0"/>
              </a:rPr>
              <a:t>office</a:t>
            </a:r>
            <a:r>
              <a:rPr lang="tr-TR" sz="2400" b="1" dirty="0" smtClean="0">
                <a:latin typeface="Comic Sans MS" pitchFamily="66" charset="0"/>
              </a:rPr>
              <a:t> </a:t>
            </a:r>
            <a:r>
              <a:rPr lang="tr-TR" sz="2400" b="1" dirty="0" err="1" smtClean="0">
                <a:latin typeface="Comic Sans MS" pitchFamily="66" charset="0"/>
              </a:rPr>
              <a:t>materials</a:t>
            </a:r>
            <a:endParaRPr lang="tr-TR" sz="2400" dirty="0">
              <a:latin typeface="Comic Sans MS" pitchFamily="66" charset="0"/>
            </a:endParaRPr>
          </a:p>
        </p:txBody>
      </p:sp>
      <p:sp>
        <p:nvSpPr>
          <p:cNvPr id="16" name="15 Metin Yer Tutucusu"/>
          <p:cNvSpPr>
            <a:spLocks noGrp="1"/>
          </p:cNvSpPr>
          <p:nvPr>
            <p:ph type="body" sz="half" idx="15"/>
          </p:nvPr>
        </p:nvSpPr>
        <p:spPr>
          <a:xfrm>
            <a:off x="711202" y="719667"/>
            <a:ext cx="3310128" cy="4654919"/>
          </a:xfrm>
        </p:spPr>
        <p:txBody>
          <a:bodyPr>
            <a:noAutofit/>
          </a:bodyPr>
          <a:lstStyle/>
          <a:p>
            <a:pPr algn="l"/>
            <a:r>
              <a:rPr lang="tr-TR" sz="1500" cap="none" dirty="0" err="1" smtClean="0">
                <a:latin typeface="Comic Sans MS" pitchFamily="66" charset="0"/>
              </a:rPr>
              <a:t>Keyboard</a:t>
            </a:r>
            <a:r>
              <a:rPr lang="tr-TR" sz="1500" cap="none" dirty="0" smtClean="0">
                <a:latin typeface="Comic Sans MS" pitchFamily="66" charset="0"/>
              </a:rPr>
              <a:t>: Klavye</a:t>
            </a:r>
          </a:p>
          <a:p>
            <a:pPr algn="l"/>
            <a:r>
              <a:rPr lang="tr-TR" sz="1500" cap="none" dirty="0" smtClean="0">
                <a:latin typeface="Comic Sans MS" pitchFamily="66" charset="0"/>
              </a:rPr>
              <a:t>Mouse: Fare</a:t>
            </a:r>
          </a:p>
          <a:p>
            <a:pPr algn="l"/>
            <a:r>
              <a:rPr lang="tr-TR" sz="1500" cap="none" dirty="0" err="1" smtClean="0">
                <a:latin typeface="Comic Sans MS" pitchFamily="66" charset="0"/>
              </a:rPr>
              <a:t>Desk</a:t>
            </a:r>
            <a:r>
              <a:rPr lang="tr-TR" sz="1500" cap="none" dirty="0" smtClean="0">
                <a:latin typeface="Comic Sans MS" pitchFamily="66" charset="0"/>
              </a:rPr>
              <a:t> </a:t>
            </a:r>
            <a:r>
              <a:rPr lang="tr-TR" sz="1500" cap="none" dirty="0" err="1" smtClean="0">
                <a:latin typeface="Comic Sans MS" pitchFamily="66" charset="0"/>
              </a:rPr>
              <a:t>Organizer</a:t>
            </a:r>
            <a:r>
              <a:rPr lang="tr-TR" sz="1500" cap="none" dirty="0" smtClean="0">
                <a:latin typeface="Comic Sans MS" pitchFamily="66" charset="0"/>
              </a:rPr>
              <a:t>: Masa Eşya Tutucusu</a:t>
            </a:r>
          </a:p>
          <a:p>
            <a:pPr algn="l"/>
            <a:r>
              <a:rPr lang="tr-TR" sz="1500" cap="none" dirty="0" err="1" smtClean="0">
                <a:latin typeface="Comic Sans MS" pitchFamily="66" charset="0"/>
              </a:rPr>
              <a:t>Lamp</a:t>
            </a:r>
            <a:r>
              <a:rPr lang="tr-TR" sz="1500" cap="none" dirty="0" smtClean="0">
                <a:latin typeface="Comic Sans MS" pitchFamily="66" charset="0"/>
              </a:rPr>
              <a:t>: Lamba</a:t>
            </a:r>
          </a:p>
          <a:p>
            <a:pPr algn="l"/>
            <a:r>
              <a:rPr lang="tr-TR" sz="1500" cap="none" dirty="0" err="1" smtClean="0">
                <a:latin typeface="Comic Sans MS" pitchFamily="66" charset="0"/>
              </a:rPr>
              <a:t>Desk</a:t>
            </a:r>
            <a:r>
              <a:rPr lang="tr-TR" sz="1500" cap="none" dirty="0" smtClean="0">
                <a:latin typeface="Comic Sans MS" pitchFamily="66" charset="0"/>
              </a:rPr>
              <a:t>: Masa</a:t>
            </a:r>
          </a:p>
          <a:p>
            <a:pPr algn="l"/>
            <a:r>
              <a:rPr lang="tr-TR" sz="1500" cap="none" dirty="0" err="1" smtClean="0">
                <a:latin typeface="Comic Sans MS" pitchFamily="66" charset="0"/>
              </a:rPr>
              <a:t>Table</a:t>
            </a:r>
            <a:r>
              <a:rPr lang="tr-TR" sz="1500" cap="none" dirty="0" smtClean="0">
                <a:latin typeface="Comic Sans MS" pitchFamily="66" charset="0"/>
              </a:rPr>
              <a:t>: Masa</a:t>
            </a:r>
          </a:p>
          <a:p>
            <a:pPr algn="l"/>
            <a:r>
              <a:rPr lang="tr-TR" sz="1500" cap="none" dirty="0" err="1" smtClean="0">
                <a:latin typeface="Comic Sans MS" pitchFamily="66" charset="0"/>
              </a:rPr>
              <a:t>Projector</a:t>
            </a:r>
            <a:r>
              <a:rPr lang="tr-TR" sz="1500" cap="none" dirty="0" smtClean="0">
                <a:latin typeface="Comic Sans MS" pitchFamily="66" charset="0"/>
              </a:rPr>
              <a:t>: Projektör</a:t>
            </a:r>
          </a:p>
          <a:p>
            <a:pPr algn="l"/>
            <a:r>
              <a:rPr lang="tr-TR" sz="1500" cap="none" dirty="0" err="1" smtClean="0">
                <a:latin typeface="Comic Sans MS" pitchFamily="66" charset="0"/>
              </a:rPr>
              <a:t>Safe</a:t>
            </a:r>
            <a:r>
              <a:rPr lang="tr-TR" sz="1500" cap="none" dirty="0" smtClean="0">
                <a:latin typeface="Comic Sans MS" pitchFamily="66" charset="0"/>
              </a:rPr>
              <a:t>: Kasa</a:t>
            </a:r>
          </a:p>
          <a:p>
            <a:pPr algn="l"/>
            <a:r>
              <a:rPr lang="tr-TR" sz="1500" cap="none" dirty="0" err="1" smtClean="0">
                <a:latin typeface="Comic Sans MS" pitchFamily="66" charset="0"/>
              </a:rPr>
              <a:t>Pencil</a:t>
            </a:r>
            <a:r>
              <a:rPr lang="tr-TR" sz="1500" cap="none" dirty="0" smtClean="0">
                <a:latin typeface="Comic Sans MS" pitchFamily="66" charset="0"/>
              </a:rPr>
              <a:t> </a:t>
            </a:r>
            <a:r>
              <a:rPr lang="tr-TR" sz="1500" cap="none" dirty="0" err="1" smtClean="0">
                <a:latin typeface="Comic Sans MS" pitchFamily="66" charset="0"/>
              </a:rPr>
              <a:t>Sharpener</a:t>
            </a:r>
            <a:r>
              <a:rPr lang="tr-TR" sz="1500" cap="none" dirty="0" smtClean="0">
                <a:latin typeface="Comic Sans MS" pitchFamily="66" charset="0"/>
              </a:rPr>
              <a:t>: </a:t>
            </a:r>
            <a:r>
              <a:rPr lang="tr-TR" sz="1500" cap="none" dirty="0" err="1" smtClean="0">
                <a:latin typeface="Comic Sans MS" pitchFamily="66" charset="0"/>
              </a:rPr>
              <a:t>Kalemtraş</a:t>
            </a:r>
            <a:endParaRPr lang="tr-TR" sz="1500" cap="none" dirty="0" smtClean="0">
              <a:latin typeface="Comic Sans MS" pitchFamily="66" charset="0"/>
            </a:endParaRPr>
          </a:p>
          <a:p>
            <a:pPr algn="l"/>
            <a:r>
              <a:rPr lang="tr-TR" sz="1500" cap="none" dirty="0" err="1" smtClean="0">
                <a:latin typeface="Comic Sans MS" pitchFamily="66" charset="0"/>
              </a:rPr>
              <a:t>Scissors</a:t>
            </a:r>
            <a:r>
              <a:rPr lang="tr-TR" sz="1500" cap="none" dirty="0" smtClean="0">
                <a:latin typeface="Comic Sans MS" pitchFamily="66" charset="0"/>
              </a:rPr>
              <a:t>: Makas</a:t>
            </a:r>
          </a:p>
          <a:p>
            <a:pPr algn="l"/>
            <a:r>
              <a:rPr lang="tr-TR" sz="1500" cap="none" dirty="0" err="1" smtClean="0">
                <a:latin typeface="Comic Sans MS" pitchFamily="66" charset="0"/>
              </a:rPr>
              <a:t>Waste</a:t>
            </a:r>
            <a:r>
              <a:rPr lang="tr-TR" sz="1500" cap="none" dirty="0" smtClean="0">
                <a:latin typeface="Comic Sans MS" pitchFamily="66" charset="0"/>
              </a:rPr>
              <a:t> Basket: Çöp </a:t>
            </a:r>
            <a:r>
              <a:rPr lang="tr-TR" sz="1500" cap="none" dirty="0" smtClean="0">
                <a:latin typeface="Comic Sans MS" pitchFamily="66" charset="0"/>
              </a:rPr>
              <a:t>Sepeti</a:t>
            </a:r>
            <a:endParaRPr lang="tr-TR" sz="1500" cap="none" dirty="0" smtClean="0">
              <a:latin typeface="Comic Sans MS" pitchFamily="66" charset="0"/>
            </a:endParaRPr>
          </a:p>
        </p:txBody>
      </p:sp>
      <p:sp>
        <p:nvSpPr>
          <p:cNvPr id="9" name="8 Metin Yer Tutucusu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pPr algn="l"/>
            <a:endParaRPr lang="tr-TR" sz="1200" cap="none" dirty="0" smtClean="0">
              <a:latin typeface="Comic Sans MS" pitchFamily="66" charset="0"/>
            </a:endParaRPr>
          </a:p>
          <a:p>
            <a:pPr algn="l"/>
            <a:endParaRPr lang="tr-TR" sz="1200" cap="none" dirty="0">
              <a:latin typeface="Comic Sans MS" pitchFamily="66" charset="0"/>
            </a:endParaRPr>
          </a:p>
        </p:txBody>
      </p:sp>
      <p:sp>
        <p:nvSpPr>
          <p:cNvPr id="17" name="16 Metin Yer Tutucusu"/>
          <p:cNvSpPr>
            <a:spLocks noGrp="1"/>
          </p:cNvSpPr>
          <p:nvPr>
            <p:ph type="body" sz="half" idx="16"/>
          </p:nvPr>
        </p:nvSpPr>
        <p:spPr>
          <a:xfrm>
            <a:off x="4234621" y="651933"/>
            <a:ext cx="3310128" cy="4722653"/>
          </a:xfrm>
        </p:spPr>
        <p:txBody>
          <a:bodyPr>
            <a:normAutofit lnSpcReduction="10000"/>
          </a:bodyPr>
          <a:lstStyle/>
          <a:p>
            <a:pPr algn="l"/>
            <a:r>
              <a:rPr lang="tr-TR" sz="1500" cap="none" dirty="0" err="1" smtClean="0">
                <a:latin typeface="Comic Sans MS" pitchFamily="66" charset="0"/>
              </a:rPr>
              <a:t>Pushpin</a:t>
            </a:r>
            <a:r>
              <a:rPr lang="tr-TR" sz="1500" cap="none" dirty="0" smtClean="0">
                <a:latin typeface="Comic Sans MS" pitchFamily="66" charset="0"/>
              </a:rPr>
              <a:t>: Raptiye</a:t>
            </a:r>
          </a:p>
          <a:p>
            <a:pPr algn="l"/>
            <a:r>
              <a:rPr lang="tr-TR" sz="1500" cap="none" dirty="0" err="1" smtClean="0">
                <a:latin typeface="Comic Sans MS" pitchFamily="66" charset="0"/>
              </a:rPr>
              <a:t>Rubber</a:t>
            </a:r>
            <a:r>
              <a:rPr lang="tr-TR" sz="1500" cap="none" dirty="0" smtClean="0">
                <a:latin typeface="Comic Sans MS" pitchFamily="66" charset="0"/>
              </a:rPr>
              <a:t> </a:t>
            </a:r>
            <a:r>
              <a:rPr lang="tr-TR" sz="1500" cap="none" dirty="0" err="1" smtClean="0">
                <a:latin typeface="Comic Sans MS" pitchFamily="66" charset="0"/>
              </a:rPr>
              <a:t>Bands</a:t>
            </a:r>
            <a:r>
              <a:rPr lang="tr-TR" sz="1500" cap="none" dirty="0" smtClean="0">
                <a:latin typeface="Comic Sans MS" pitchFamily="66" charset="0"/>
              </a:rPr>
              <a:t>: Poşet Lastiği</a:t>
            </a:r>
          </a:p>
          <a:p>
            <a:pPr algn="l"/>
            <a:r>
              <a:rPr lang="tr-TR" sz="1500" cap="none" dirty="0" err="1" smtClean="0">
                <a:latin typeface="Comic Sans MS" pitchFamily="66" charset="0"/>
              </a:rPr>
              <a:t>Glue</a:t>
            </a:r>
            <a:r>
              <a:rPr lang="tr-TR" sz="1500" cap="none" dirty="0" smtClean="0">
                <a:latin typeface="Comic Sans MS" pitchFamily="66" charset="0"/>
              </a:rPr>
              <a:t> </a:t>
            </a:r>
            <a:r>
              <a:rPr lang="tr-TR" sz="1500" cap="none" dirty="0" err="1" smtClean="0">
                <a:latin typeface="Comic Sans MS" pitchFamily="66" charset="0"/>
              </a:rPr>
              <a:t>Stick</a:t>
            </a:r>
            <a:r>
              <a:rPr lang="tr-TR" sz="1500" cap="none" dirty="0" smtClean="0">
                <a:latin typeface="Comic Sans MS" pitchFamily="66" charset="0"/>
              </a:rPr>
              <a:t>: Katı Yapıştırıcı</a:t>
            </a:r>
          </a:p>
          <a:p>
            <a:pPr algn="l"/>
            <a:r>
              <a:rPr lang="tr-TR" sz="1500" cap="none" dirty="0" err="1" smtClean="0">
                <a:latin typeface="Comic Sans MS" pitchFamily="66" charset="0"/>
              </a:rPr>
              <a:t>Liquid</a:t>
            </a:r>
            <a:r>
              <a:rPr lang="tr-TR" sz="1500" cap="none" dirty="0" smtClean="0">
                <a:latin typeface="Comic Sans MS" pitchFamily="66" charset="0"/>
              </a:rPr>
              <a:t> </a:t>
            </a:r>
            <a:r>
              <a:rPr lang="tr-TR" sz="1500" cap="none" dirty="0" err="1" smtClean="0">
                <a:latin typeface="Comic Sans MS" pitchFamily="66" charset="0"/>
              </a:rPr>
              <a:t>Glue</a:t>
            </a:r>
            <a:r>
              <a:rPr lang="tr-TR" sz="1500" cap="none" dirty="0" smtClean="0">
                <a:latin typeface="Comic Sans MS" pitchFamily="66" charset="0"/>
              </a:rPr>
              <a:t>: Sıvı Yapıştırıcı</a:t>
            </a:r>
          </a:p>
          <a:p>
            <a:pPr algn="l"/>
            <a:r>
              <a:rPr lang="tr-TR" sz="1500" cap="none" dirty="0" err="1" smtClean="0">
                <a:latin typeface="Comic Sans MS" pitchFamily="66" charset="0"/>
              </a:rPr>
              <a:t>Correction</a:t>
            </a:r>
            <a:r>
              <a:rPr lang="tr-TR" sz="1500" cap="none" dirty="0" smtClean="0">
                <a:latin typeface="Comic Sans MS" pitchFamily="66" charset="0"/>
              </a:rPr>
              <a:t> </a:t>
            </a:r>
            <a:r>
              <a:rPr lang="tr-TR" sz="1500" cap="none" dirty="0" err="1" smtClean="0">
                <a:latin typeface="Comic Sans MS" pitchFamily="66" charset="0"/>
              </a:rPr>
              <a:t>Fluid</a:t>
            </a:r>
            <a:r>
              <a:rPr lang="tr-TR" sz="1500" cap="none" dirty="0" smtClean="0">
                <a:latin typeface="Comic Sans MS" pitchFamily="66" charset="0"/>
              </a:rPr>
              <a:t>: </a:t>
            </a:r>
            <a:r>
              <a:rPr lang="tr-TR" sz="1500" cap="none" dirty="0" err="1" smtClean="0">
                <a:latin typeface="Comic Sans MS" pitchFamily="66" charset="0"/>
              </a:rPr>
              <a:t>Daksil</a:t>
            </a:r>
            <a:endParaRPr lang="tr-TR" sz="1500" cap="none" dirty="0" smtClean="0">
              <a:latin typeface="Comic Sans MS" pitchFamily="66" charset="0"/>
            </a:endParaRPr>
          </a:p>
          <a:p>
            <a:pPr algn="l"/>
            <a:r>
              <a:rPr lang="tr-TR" sz="1500" cap="none" dirty="0" err="1" smtClean="0">
                <a:latin typeface="Comic Sans MS" pitchFamily="66" charset="0"/>
              </a:rPr>
              <a:t>Envelope</a:t>
            </a:r>
            <a:r>
              <a:rPr lang="tr-TR" sz="1500" cap="none" dirty="0" smtClean="0">
                <a:latin typeface="Comic Sans MS" pitchFamily="66" charset="0"/>
              </a:rPr>
              <a:t>: Zarf</a:t>
            </a:r>
          </a:p>
          <a:p>
            <a:pPr algn="l"/>
            <a:r>
              <a:rPr lang="tr-TR" sz="1500" cap="none" dirty="0" smtClean="0">
                <a:latin typeface="Comic Sans MS" pitchFamily="66" charset="0"/>
              </a:rPr>
              <a:t>File </a:t>
            </a:r>
            <a:r>
              <a:rPr lang="tr-TR" sz="1500" cap="none" dirty="0" err="1" smtClean="0">
                <a:latin typeface="Comic Sans MS" pitchFamily="66" charset="0"/>
              </a:rPr>
              <a:t>Folder</a:t>
            </a:r>
            <a:r>
              <a:rPr lang="tr-TR" sz="1500" cap="none" dirty="0" smtClean="0">
                <a:latin typeface="Comic Sans MS" pitchFamily="66" charset="0"/>
              </a:rPr>
              <a:t>: Dosya Klasörü</a:t>
            </a:r>
          </a:p>
          <a:p>
            <a:pPr algn="l"/>
            <a:r>
              <a:rPr lang="tr-TR" sz="1500" cap="none" dirty="0" err="1" smtClean="0">
                <a:latin typeface="Comic Sans MS" pitchFamily="66" charset="0"/>
              </a:rPr>
              <a:t>Whiteboard</a:t>
            </a:r>
            <a:r>
              <a:rPr lang="tr-TR" sz="1500" cap="none" dirty="0" smtClean="0">
                <a:latin typeface="Comic Sans MS" pitchFamily="66" charset="0"/>
              </a:rPr>
              <a:t>: Beyaz </a:t>
            </a:r>
            <a:r>
              <a:rPr lang="tr-TR" sz="1500" cap="none" dirty="0" smtClean="0">
                <a:latin typeface="Comic Sans MS" pitchFamily="66" charset="0"/>
              </a:rPr>
              <a:t>Tahta</a:t>
            </a:r>
          </a:p>
          <a:p>
            <a:pPr algn="l"/>
            <a:r>
              <a:rPr lang="tr-TR" sz="1500" cap="none" dirty="0" smtClean="0">
                <a:latin typeface="Comic Sans MS" pitchFamily="66" charset="0"/>
              </a:rPr>
              <a:t>Marker: Keçeli Kalem</a:t>
            </a:r>
          </a:p>
          <a:p>
            <a:pPr algn="l"/>
            <a:r>
              <a:rPr lang="tr-TR" sz="1500" cap="none" dirty="0" err="1" smtClean="0">
                <a:latin typeface="Comic Sans MS" pitchFamily="66" charset="0"/>
              </a:rPr>
              <a:t>Highlighter</a:t>
            </a:r>
            <a:r>
              <a:rPr lang="tr-TR" sz="1500" cap="none" dirty="0" smtClean="0">
                <a:latin typeface="Comic Sans MS" pitchFamily="66" charset="0"/>
              </a:rPr>
              <a:t>: İşaret </a:t>
            </a:r>
            <a:r>
              <a:rPr lang="tr-TR" sz="1500" cap="none" dirty="0" smtClean="0">
                <a:latin typeface="Comic Sans MS" pitchFamily="66" charset="0"/>
              </a:rPr>
              <a:t>Kalemi</a:t>
            </a:r>
          </a:p>
          <a:p>
            <a:pPr algn="l"/>
            <a:r>
              <a:rPr lang="tr-TR" sz="1500" cap="none" dirty="0" smtClean="0">
                <a:latin typeface="Comic Sans MS" pitchFamily="66" charset="0"/>
              </a:rPr>
              <a:t>Board </a:t>
            </a:r>
            <a:r>
              <a:rPr lang="tr-TR" sz="1500" cap="none" dirty="0" err="1" smtClean="0">
                <a:latin typeface="Comic Sans MS" pitchFamily="66" charset="0"/>
              </a:rPr>
              <a:t>Markers</a:t>
            </a:r>
            <a:r>
              <a:rPr lang="tr-TR" sz="1500" cap="none" dirty="0" smtClean="0">
                <a:latin typeface="Comic Sans MS" pitchFamily="66" charset="0"/>
              </a:rPr>
              <a:t>: Tahta Kalemi</a:t>
            </a:r>
          </a:p>
          <a:p>
            <a:pPr algn="l"/>
            <a:r>
              <a:rPr lang="tr-TR" sz="1500" cap="none" dirty="0" err="1" smtClean="0">
                <a:latin typeface="Comic Sans MS" pitchFamily="66" charset="0"/>
              </a:rPr>
              <a:t>Fountain</a:t>
            </a:r>
            <a:r>
              <a:rPr lang="tr-TR" sz="1500" cap="none" dirty="0" smtClean="0">
                <a:latin typeface="Comic Sans MS" pitchFamily="66" charset="0"/>
              </a:rPr>
              <a:t> </a:t>
            </a:r>
            <a:r>
              <a:rPr lang="tr-TR" sz="1500" cap="none" dirty="0" err="1" smtClean="0">
                <a:latin typeface="Comic Sans MS" pitchFamily="66" charset="0"/>
              </a:rPr>
              <a:t>Pen</a:t>
            </a:r>
            <a:r>
              <a:rPr lang="tr-TR" sz="1500" cap="none" dirty="0" smtClean="0">
                <a:latin typeface="Comic Sans MS" pitchFamily="66" charset="0"/>
              </a:rPr>
              <a:t>: Dolmakalem</a:t>
            </a:r>
          </a:p>
          <a:p>
            <a:pPr algn="l"/>
            <a:endParaRPr lang="tr-TR" sz="1500" cap="none" dirty="0" smtClean="0">
              <a:latin typeface="Comic Sans MS" pitchFamily="66" charset="0"/>
            </a:endParaRPr>
          </a:p>
          <a:p>
            <a:endParaRPr lang="tr-TR" sz="1500" dirty="0" smtClean="0">
              <a:latin typeface="Comic Sans MS" pitchFamily="66" charset="0"/>
            </a:endParaRPr>
          </a:p>
          <a:p>
            <a:endParaRPr lang="tr-TR" sz="1500" dirty="0">
              <a:latin typeface="Comic Sans MS" pitchFamily="66" charset="0"/>
            </a:endParaRPr>
          </a:p>
        </p:txBody>
      </p:sp>
      <p:sp>
        <p:nvSpPr>
          <p:cNvPr id="18" name="17 Metin Yer Tutucusu"/>
          <p:cNvSpPr>
            <a:spLocks noGrp="1"/>
          </p:cNvSpPr>
          <p:nvPr>
            <p:ph type="body" sz="half" idx="17"/>
          </p:nvPr>
        </p:nvSpPr>
        <p:spPr>
          <a:xfrm>
            <a:off x="7795780" y="508000"/>
            <a:ext cx="3310128" cy="4866586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tr-TR" sz="1500" cap="none" dirty="0" err="1" smtClean="0">
                <a:latin typeface="Comic Sans MS" pitchFamily="66" charset="0"/>
              </a:rPr>
              <a:t>Pencil</a:t>
            </a:r>
            <a:r>
              <a:rPr lang="tr-TR" sz="1500" cap="none" dirty="0" smtClean="0">
                <a:latin typeface="Comic Sans MS" pitchFamily="66" charset="0"/>
              </a:rPr>
              <a:t> </a:t>
            </a:r>
            <a:r>
              <a:rPr lang="tr-TR" sz="1500" cap="none" dirty="0" err="1" smtClean="0">
                <a:latin typeface="Comic Sans MS" pitchFamily="66" charset="0"/>
              </a:rPr>
              <a:t>Sharpener</a:t>
            </a:r>
            <a:r>
              <a:rPr lang="tr-TR" sz="1500" cap="none" dirty="0" smtClean="0">
                <a:latin typeface="Comic Sans MS" pitchFamily="66" charset="0"/>
              </a:rPr>
              <a:t>: </a:t>
            </a:r>
            <a:r>
              <a:rPr lang="tr-TR" sz="1500" cap="none" dirty="0" err="1" smtClean="0">
                <a:latin typeface="Comic Sans MS" pitchFamily="66" charset="0"/>
              </a:rPr>
              <a:t>Kalemtraş</a:t>
            </a:r>
            <a:endParaRPr lang="tr-TR" sz="1500" cap="none" dirty="0" smtClean="0">
              <a:latin typeface="Comic Sans MS" pitchFamily="66" charset="0"/>
            </a:endParaRPr>
          </a:p>
          <a:p>
            <a:pPr algn="l"/>
            <a:r>
              <a:rPr lang="tr-TR" sz="1500" cap="none" dirty="0" err="1" smtClean="0">
                <a:latin typeface="Comic Sans MS" pitchFamily="66" charset="0"/>
              </a:rPr>
              <a:t>Clipboard</a:t>
            </a:r>
            <a:r>
              <a:rPr lang="tr-TR" sz="1500" cap="none" dirty="0" smtClean="0">
                <a:latin typeface="Comic Sans MS" pitchFamily="66" charset="0"/>
              </a:rPr>
              <a:t>: Pano</a:t>
            </a:r>
          </a:p>
          <a:p>
            <a:pPr algn="l"/>
            <a:r>
              <a:rPr lang="tr-TR" sz="1500" cap="none" dirty="0" err="1" smtClean="0">
                <a:latin typeface="Comic Sans MS" pitchFamily="66" charset="0"/>
              </a:rPr>
              <a:t>Notepad</a:t>
            </a:r>
            <a:r>
              <a:rPr lang="tr-TR" sz="1500" cap="none" dirty="0" smtClean="0">
                <a:latin typeface="Comic Sans MS" pitchFamily="66" charset="0"/>
              </a:rPr>
              <a:t>: Not Defteri</a:t>
            </a:r>
          </a:p>
          <a:p>
            <a:pPr algn="l"/>
            <a:r>
              <a:rPr lang="tr-TR" sz="1500" cap="none" dirty="0" err="1" smtClean="0">
                <a:latin typeface="Comic Sans MS" pitchFamily="66" charset="0"/>
              </a:rPr>
              <a:t>Staple</a:t>
            </a:r>
            <a:r>
              <a:rPr lang="tr-TR" sz="1500" cap="none" dirty="0" smtClean="0">
                <a:latin typeface="Comic Sans MS" pitchFamily="66" charset="0"/>
              </a:rPr>
              <a:t> </a:t>
            </a:r>
            <a:r>
              <a:rPr lang="tr-TR" sz="1500" cap="none" dirty="0" err="1" smtClean="0">
                <a:latin typeface="Comic Sans MS" pitchFamily="66" charset="0"/>
              </a:rPr>
              <a:t>Remover</a:t>
            </a:r>
            <a:r>
              <a:rPr lang="tr-TR" sz="1500" cap="none" dirty="0" smtClean="0">
                <a:latin typeface="Comic Sans MS" pitchFamily="66" charset="0"/>
              </a:rPr>
              <a:t>: Zımba Sökücü</a:t>
            </a:r>
          </a:p>
          <a:p>
            <a:pPr algn="l"/>
            <a:r>
              <a:rPr lang="tr-TR" sz="1500" cap="none" dirty="0" err="1" smtClean="0">
                <a:latin typeface="Comic Sans MS" pitchFamily="66" charset="0"/>
              </a:rPr>
              <a:t>Fax</a:t>
            </a:r>
            <a:r>
              <a:rPr lang="tr-TR" sz="1500" cap="none" dirty="0" smtClean="0">
                <a:latin typeface="Comic Sans MS" pitchFamily="66" charset="0"/>
              </a:rPr>
              <a:t> </a:t>
            </a:r>
            <a:r>
              <a:rPr lang="tr-TR" sz="1500" cap="none" dirty="0" err="1" smtClean="0">
                <a:latin typeface="Comic Sans MS" pitchFamily="66" charset="0"/>
              </a:rPr>
              <a:t>Machine</a:t>
            </a:r>
            <a:r>
              <a:rPr lang="tr-TR" sz="1500" cap="none" dirty="0" smtClean="0">
                <a:latin typeface="Comic Sans MS" pitchFamily="66" charset="0"/>
              </a:rPr>
              <a:t>: Faks Makinesi</a:t>
            </a:r>
          </a:p>
          <a:p>
            <a:pPr algn="l"/>
            <a:r>
              <a:rPr lang="tr-TR" sz="1500" cap="none" dirty="0" err="1" smtClean="0">
                <a:latin typeface="Comic Sans MS" pitchFamily="66" charset="0"/>
              </a:rPr>
              <a:t>Eraser</a:t>
            </a:r>
            <a:r>
              <a:rPr lang="tr-TR" sz="1500" cap="none" dirty="0" smtClean="0">
                <a:latin typeface="Comic Sans MS" pitchFamily="66" charset="0"/>
              </a:rPr>
              <a:t>: Silgi</a:t>
            </a:r>
          </a:p>
          <a:p>
            <a:pPr algn="l"/>
            <a:r>
              <a:rPr lang="tr-TR" sz="1500" cap="none" dirty="0" err="1" smtClean="0">
                <a:latin typeface="Comic Sans MS" pitchFamily="66" charset="0"/>
              </a:rPr>
              <a:t>Notice</a:t>
            </a:r>
            <a:r>
              <a:rPr lang="tr-TR" sz="1500" cap="none" dirty="0" smtClean="0">
                <a:latin typeface="Comic Sans MS" pitchFamily="66" charset="0"/>
              </a:rPr>
              <a:t> Board: Duyuru Panosu</a:t>
            </a:r>
          </a:p>
          <a:p>
            <a:pPr algn="l"/>
            <a:r>
              <a:rPr lang="tr-TR" sz="1500" cap="none" dirty="0" err="1" smtClean="0">
                <a:latin typeface="Comic Sans MS" pitchFamily="66" charset="0"/>
              </a:rPr>
              <a:t>Tape</a:t>
            </a:r>
            <a:r>
              <a:rPr lang="tr-TR" sz="1500" cap="none" dirty="0" smtClean="0">
                <a:latin typeface="Comic Sans MS" pitchFamily="66" charset="0"/>
              </a:rPr>
              <a:t> </a:t>
            </a:r>
            <a:r>
              <a:rPr lang="tr-TR" sz="1500" cap="none" dirty="0" err="1" smtClean="0">
                <a:latin typeface="Comic Sans MS" pitchFamily="66" charset="0"/>
              </a:rPr>
              <a:t>Measure</a:t>
            </a:r>
            <a:r>
              <a:rPr lang="tr-TR" sz="1500" cap="none" dirty="0" smtClean="0">
                <a:latin typeface="Comic Sans MS" pitchFamily="66" charset="0"/>
              </a:rPr>
              <a:t>: </a:t>
            </a:r>
            <a:r>
              <a:rPr lang="tr-TR" sz="1500" cap="none" dirty="0" err="1" smtClean="0">
                <a:latin typeface="Comic Sans MS" pitchFamily="66" charset="0"/>
              </a:rPr>
              <a:t>Mezro</a:t>
            </a:r>
            <a:endParaRPr lang="tr-TR" sz="1500" cap="none" dirty="0" smtClean="0">
              <a:latin typeface="Comic Sans MS" pitchFamily="66" charset="0"/>
            </a:endParaRPr>
          </a:p>
          <a:p>
            <a:pPr algn="l"/>
            <a:r>
              <a:rPr lang="tr-TR" sz="1500" cap="none" dirty="0" err="1" smtClean="0">
                <a:latin typeface="Comic Sans MS" pitchFamily="66" charset="0"/>
              </a:rPr>
              <a:t>Stamp</a:t>
            </a:r>
            <a:r>
              <a:rPr lang="tr-TR" sz="1500" cap="none" dirty="0" smtClean="0">
                <a:latin typeface="Comic Sans MS" pitchFamily="66" charset="0"/>
              </a:rPr>
              <a:t>: Kaşe</a:t>
            </a:r>
          </a:p>
          <a:p>
            <a:pPr algn="l"/>
            <a:r>
              <a:rPr lang="tr-TR" sz="1500" cap="none" dirty="0" err="1" smtClean="0">
                <a:latin typeface="Comic Sans MS" pitchFamily="66" charset="0"/>
              </a:rPr>
              <a:t>Seal</a:t>
            </a:r>
            <a:r>
              <a:rPr lang="tr-TR" sz="1500" cap="none" dirty="0" smtClean="0">
                <a:latin typeface="Comic Sans MS" pitchFamily="66" charset="0"/>
              </a:rPr>
              <a:t>: Mühür</a:t>
            </a:r>
          </a:p>
          <a:p>
            <a:pPr algn="l"/>
            <a:r>
              <a:rPr lang="tr-TR" sz="1500" cap="none" dirty="0" err="1" smtClean="0">
                <a:latin typeface="Comic Sans MS" pitchFamily="66" charset="0"/>
              </a:rPr>
              <a:t>Pushpin</a:t>
            </a:r>
            <a:r>
              <a:rPr lang="tr-TR" sz="1500" cap="none" dirty="0" smtClean="0">
                <a:latin typeface="Comic Sans MS" pitchFamily="66" charset="0"/>
              </a:rPr>
              <a:t>: Raptiye</a:t>
            </a:r>
          </a:p>
          <a:p>
            <a:pPr algn="l"/>
            <a:r>
              <a:rPr lang="tr-TR" sz="1500" cap="none" dirty="0" err="1" smtClean="0">
                <a:latin typeface="Comic Sans MS" pitchFamily="66" charset="0"/>
              </a:rPr>
              <a:t>Rubber</a:t>
            </a:r>
            <a:r>
              <a:rPr lang="tr-TR" sz="1500" cap="none" dirty="0" smtClean="0">
                <a:latin typeface="Comic Sans MS" pitchFamily="66" charset="0"/>
              </a:rPr>
              <a:t> </a:t>
            </a:r>
            <a:r>
              <a:rPr lang="tr-TR" sz="1500" cap="none" dirty="0" err="1" smtClean="0">
                <a:latin typeface="Comic Sans MS" pitchFamily="66" charset="0"/>
              </a:rPr>
              <a:t>Bands</a:t>
            </a:r>
            <a:r>
              <a:rPr lang="tr-TR" sz="1500" cap="none" dirty="0" smtClean="0">
                <a:latin typeface="Comic Sans MS" pitchFamily="66" charset="0"/>
              </a:rPr>
              <a:t>: Poşet Lastiği</a:t>
            </a:r>
          </a:p>
          <a:p>
            <a:pPr algn="l"/>
            <a:r>
              <a:rPr lang="tr-TR" sz="1500" cap="none" dirty="0" err="1" smtClean="0">
                <a:latin typeface="Comic Sans MS" pitchFamily="66" charset="0"/>
              </a:rPr>
              <a:t>Glue</a:t>
            </a:r>
            <a:r>
              <a:rPr lang="tr-TR" sz="1500" cap="none" dirty="0" smtClean="0">
                <a:latin typeface="Comic Sans MS" pitchFamily="66" charset="0"/>
              </a:rPr>
              <a:t> </a:t>
            </a:r>
            <a:r>
              <a:rPr lang="tr-TR" sz="1500" cap="none" dirty="0" err="1" smtClean="0">
                <a:latin typeface="Comic Sans MS" pitchFamily="66" charset="0"/>
              </a:rPr>
              <a:t>Stick</a:t>
            </a:r>
            <a:r>
              <a:rPr lang="tr-TR" sz="1500" cap="none" dirty="0" smtClean="0">
                <a:latin typeface="Comic Sans MS" pitchFamily="66" charset="0"/>
              </a:rPr>
              <a:t>: Katı Yapıştırıcı</a:t>
            </a:r>
          </a:p>
          <a:p>
            <a:endParaRPr lang="tr-TR" sz="15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346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668868" y="237067"/>
            <a:ext cx="10396882" cy="1158140"/>
          </a:xfrm>
        </p:spPr>
        <p:txBody>
          <a:bodyPr>
            <a:normAutofit/>
          </a:bodyPr>
          <a:lstStyle/>
          <a:p>
            <a:r>
              <a:rPr lang="tr-TR" b="1" cap="none" dirty="0" err="1" smtClean="0">
                <a:latin typeface="Comic Sans MS" pitchFamily="66" charset="0"/>
              </a:rPr>
              <a:t>Sales</a:t>
            </a:r>
            <a:r>
              <a:rPr lang="tr-TR" b="1" cap="none" dirty="0" smtClean="0">
                <a:latin typeface="Comic Sans MS" pitchFamily="66" charset="0"/>
              </a:rPr>
              <a:t> &amp; </a:t>
            </a:r>
            <a:r>
              <a:rPr lang="tr-TR" b="1" cap="none" dirty="0" err="1" smtClean="0">
                <a:latin typeface="Comic Sans MS" pitchFamily="66" charset="0"/>
              </a:rPr>
              <a:t>Stores</a:t>
            </a:r>
            <a:endParaRPr lang="tr-TR" cap="none" dirty="0">
              <a:latin typeface="Comic Sans MS" pitchFamily="66" charset="0"/>
            </a:endParaRPr>
          </a:p>
        </p:txBody>
      </p:sp>
      <p:sp>
        <p:nvSpPr>
          <p:cNvPr id="7" name="6 Metin Yer Tutucusu"/>
          <p:cNvSpPr>
            <a:spLocks noGrp="1"/>
          </p:cNvSpPr>
          <p:nvPr>
            <p:ph sz="quarter" idx="13"/>
          </p:nvPr>
        </p:nvSpPr>
        <p:spPr>
          <a:xfrm>
            <a:off x="685800" y="1456268"/>
            <a:ext cx="5088714" cy="3918318"/>
          </a:xfrm>
        </p:spPr>
        <p:txBody>
          <a:bodyPr>
            <a:normAutofit fontScale="92500" lnSpcReduction="10000"/>
          </a:bodyPr>
          <a:lstStyle/>
          <a:p>
            <a:r>
              <a:rPr lang="tr-TR" cap="none" dirty="0" smtClean="0">
                <a:latin typeface="Comic Sans MS" pitchFamily="66" charset="0"/>
              </a:rPr>
              <a:t>Satış, Pazarlama Ve Mağazacılık Alanındaki İş Ve Unvan:</a:t>
            </a:r>
          </a:p>
          <a:p>
            <a:r>
              <a:rPr lang="tr-TR" cap="none" dirty="0" err="1" smtClean="0">
                <a:latin typeface="Comic Sans MS" pitchFamily="66" charset="0"/>
              </a:rPr>
              <a:t>Advertising</a:t>
            </a:r>
            <a:r>
              <a:rPr lang="tr-TR" cap="none" dirty="0" smtClean="0">
                <a:latin typeface="Comic Sans MS" pitchFamily="66" charset="0"/>
              </a:rPr>
              <a:t> </a:t>
            </a:r>
            <a:r>
              <a:rPr lang="tr-TR" cap="none" dirty="0" err="1" smtClean="0">
                <a:latin typeface="Comic Sans MS" pitchFamily="66" charset="0"/>
              </a:rPr>
              <a:t>Agent</a:t>
            </a:r>
            <a:r>
              <a:rPr lang="tr-TR" cap="none" dirty="0" smtClean="0">
                <a:latin typeface="Comic Sans MS" pitchFamily="66" charset="0"/>
              </a:rPr>
              <a:t> - Reklam Acentesi</a:t>
            </a:r>
          </a:p>
          <a:p>
            <a:r>
              <a:rPr lang="tr-TR" cap="none" dirty="0" err="1" smtClean="0">
                <a:latin typeface="Comic Sans MS" pitchFamily="66" charset="0"/>
              </a:rPr>
              <a:t>Buyer</a:t>
            </a:r>
            <a:r>
              <a:rPr lang="tr-TR" cap="none" dirty="0" smtClean="0">
                <a:latin typeface="Comic Sans MS" pitchFamily="66" charset="0"/>
              </a:rPr>
              <a:t>  - Alıcı</a:t>
            </a:r>
          </a:p>
          <a:p>
            <a:r>
              <a:rPr lang="tr-TR" cap="none" dirty="0" err="1" smtClean="0">
                <a:latin typeface="Comic Sans MS" pitchFamily="66" charset="0"/>
              </a:rPr>
              <a:t>Salesperson</a:t>
            </a:r>
            <a:r>
              <a:rPr lang="tr-TR" cap="none" dirty="0" smtClean="0">
                <a:latin typeface="Comic Sans MS" pitchFamily="66" charset="0"/>
              </a:rPr>
              <a:t> - Satıcı, Tezgâhtar</a:t>
            </a:r>
          </a:p>
          <a:p>
            <a:r>
              <a:rPr lang="tr-TR" cap="none" dirty="0" err="1" smtClean="0">
                <a:latin typeface="Comic Sans MS" pitchFamily="66" charset="0"/>
              </a:rPr>
              <a:t>Saleswoman</a:t>
            </a:r>
            <a:r>
              <a:rPr lang="tr-TR" cap="none" dirty="0" smtClean="0">
                <a:latin typeface="Comic Sans MS" pitchFamily="66" charset="0"/>
              </a:rPr>
              <a:t>  - Satıcı, Tezgâhtar (Kadın)</a:t>
            </a:r>
          </a:p>
          <a:p>
            <a:r>
              <a:rPr lang="tr-TR" cap="none" dirty="0" smtClean="0">
                <a:latin typeface="Comic Sans MS" pitchFamily="66" charset="0"/>
              </a:rPr>
              <a:t>Seller  - Satıcı</a:t>
            </a:r>
          </a:p>
          <a:p>
            <a:r>
              <a:rPr lang="tr-TR" cap="none" dirty="0" err="1" smtClean="0">
                <a:latin typeface="Comic Sans MS" pitchFamily="66" charset="0"/>
              </a:rPr>
              <a:t>Wholesale</a:t>
            </a:r>
            <a:r>
              <a:rPr lang="tr-TR" cap="none" dirty="0" smtClean="0">
                <a:latin typeface="Comic Sans MS" pitchFamily="66" charset="0"/>
              </a:rPr>
              <a:t> </a:t>
            </a:r>
            <a:r>
              <a:rPr lang="tr-TR" cap="none" dirty="0" err="1" smtClean="0">
                <a:latin typeface="Comic Sans MS" pitchFamily="66" charset="0"/>
              </a:rPr>
              <a:t>Buyer</a:t>
            </a:r>
            <a:r>
              <a:rPr lang="tr-TR" cap="none" dirty="0" smtClean="0">
                <a:latin typeface="Comic Sans MS" pitchFamily="66" charset="0"/>
              </a:rPr>
              <a:t> - Toptan Alıcı</a:t>
            </a:r>
          </a:p>
          <a:p>
            <a:r>
              <a:rPr lang="tr-TR" cap="none" dirty="0" err="1" smtClean="0">
                <a:latin typeface="Comic Sans MS" pitchFamily="66" charset="0"/>
              </a:rPr>
              <a:t>Wholesaler</a:t>
            </a:r>
            <a:r>
              <a:rPr lang="tr-TR" cap="none" dirty="0" smtClean="0">
                <a:latin typeface="Comic Sans MS" pitchFamily="66" charset="0"/>
              </a:rPr>
              <a:t>  - Toptancı</a:t>
            </a:r>
          </a:p>
          <a:p>
            <a:endParaRPr lang="tr-TR" cap="none" dirty="0" smtClean="0">
              <a:latin typeface="Comic Sans MS" pitchFamily="66" charset="0"/>
            </a:endParaRPr>
          </a:p>
          <a:p>
            <a:endParaRPr lang="tr-TR" cap="none" dirty="0" smtClean="0">
              <a:latin typeface="Comic Sans MS" pitchFamily="66" charset="0"/>
            </a:endParaRPr>
          </a:p>
          <a:p>
            <a:endParaRPr lang="tr-TR" cap="none" dirty="0">
              <a:latin typeface="Comic Sans MS" pitchFamily="66" charset="0"/>
            </a:endParaRPr>
          </a:p>
        </p:txBody>
      </p:sp>
      <p:sp>
        <p:nvSpPr>
          <p:cNvPr id="8" name="7 Metin Yer Tutucusu"/>
          <p:cNvSpPr>
            <a:spLocks noGrp="1"/>
          </p:cNvSpPr>
          <p:nvPr>
            <p:ph sz="quarter" idx="14"/>
          </p:nvPr>
        </p:nvSpPr>
        <p:spPr>
          <a:xfrm>
            <a:off x="5993971" y="1456268"/>
            <a:ext cx="5086538" cy="3918318"/>
          </a:xfrm>
        </p:spPr>
        <p:txBody>
          <a:bodyPr>
            <a:normAutofit/>
          </a:bodyPr>
          <a:lstStyle/>
          <a:p>
            <a:r>
              <a:rPr lang="tr-TR" cap="none" dirty="0" err="1" smtClean="0">
                <a:latin typeface="Comic Sans MS" pitchFamily="66" charset="0"/>
              </a:rPr>
              <a:t>Cashier</a:t>
            </a:r>
            <a:r>
              <a:rPr lang="tr-TR" cap="none" dirty="0" smtClean="0">
                <a:latin typeface="Comic Sans MS" pitchFamily="66" charset="0"/>
              </a:rPr>
              <a:t> - Kasiyer</a:t>
            </a:r>
          </a:p>
          <a:p>
            <a:r>
              <a:rPr lang="tr-TR" cap="none" dirty="0" err="1" smtClean="0">
                <a:latin typeface="Comic Sans MS" pitchFamily="66" charset="0"/>
              </a:rPr>
              <a:t>Distributor</a:t>
            </a:r>
            <a:r>
              <a:rPr lang="tr-TR" cap="none" dirty="0" smtClean="0">
                <a:latin typeface="Comic Sans MS" pitchFamily="66" charset="0"/>
              </a:rPr>
              <a:t> - Dağıtıcı, Distribütör</a:t>
            </a:r>
          </a:p>
          <a:p>
            <a:r>
              <a:rPr lang="tr-TR" cap="none" dirty="0" err="1" smtClean="0">
                <a:latin typeface="Comic Sans MS" pitchFamily="66" charset="0"/>
              </a:rPr>
              <a:t>Retailer</a:t>
            </a:r>
            <a:r>
              <a:rPr lang="tr-TR" cap="none" dirty="0" smtClean="0">
                <a:latin typeface="Comic Sans MS" pitchFamily="66" charset="0"/>
              </a:rPr>
              <a:t> - Perakendeci</a:t>
            </a:r>
          </a:p>
          <a:p>
            <a:r>
              <a:rPr lang="tr-TR" cap="none" dirty="0" err="1" smtClean="0">
                <a:latin typeface="Comic Sans MS" pitchFamily="66" charset="0"/>
              </a:rPr>
              <a:t>Sales</a:t>
            </a:r>
            <a:r>
              <a:rPr lang="tr-TR" cap="none" dirty="0" smtClean="0">
                <a:latin typeface="Comic Sans MS" pitchFamily="66" charset="0"/>
              </a:rPr>
              <a:t> </a:t>
            </a:r>
            <a:r>
              <a:rPr lang="tr-TR" cap="none" dirty="0" err="1" smtClean="0">
                <a:latin typeface="Comic Sans MS" pitchFamily="66" charset="0"/>
              </a:rPr>
              <a:t>Manager</a:t>
            </a:r>
            <a:r>
              <a:rPr lang="tr-TR" cap="none" dirty="0" smtClean="0">
                <a:latin typeface="Comic Sans MS" pitchFamily="66" charset="0"/>
              </a:rPr>
              <a:t> - Satış Müdürü</a:t>
            </a:r>
          </a:p>
          <a:p>
            <a:r>
              <a:rPr lang="tr-TR" cap="none" dirty="0" err="1" smtClean="0">
                <a:latin typeface="Comic Sans MS" pitchFamily="66" charset="0"/>
              </a:rPr>
              <a:t>Sales</a:t>
            </a:r>
            <a:r>
              <a:rPr lang="tr-TR" cap="none" dirty="0" smtClean="0">
                <a:latin typeface="Comic Sans MS" pitchFamily="66" charset="0"/>
              </a:rPr>
              <a:t> </a:t>
            </a:r>
            <a:r>
              <a:rPr lang="tr-TR" cap="none" dirty="0" err="1" smtClean="0">
                <a:latin typeface="Comic Sans MS" pitchFamily="66" charset="0"/>
              </a:rPr>
              <a:t>Representative</a:t>
            </a:r>
            <a:r>
              <a:rPr lang="tr-TR" cap="none" dirty="0" smtClean="0">
                <a:latin typeface="Comic Sans MS" pitchFamily="66" charset="0"/>
              </a:rPr>
              <a:t> - Satış Temsilcisi</a:t>
            </a:r>
          </a:p>
          <a:p>
            <a:r>
              <a:rPr lang="tr-TR" cap="none" dirty="0" err="1" smtClean="0">
                <a:latin typeface="Comic Sans MS" pitchFamily="66" charset="0"/>
              </a:rPr>
              <a:t>Salesclerk</a:t>
            </a:r>
            <a:r>
              <a:rPr lang="tr-TR" cap="none" dirty="0" smtClean="0">
                <a:latin typeface="Comic Sans MS" pitchFamily="66" charset="0"/>
              </a:rPr>
              <a:t> - Satıcı, Tezgâhtar</a:t>
            </a:r>
          </a:p>
          <a:p>
            <a:r>
              <a:rPr lang="tr-TR" cap="none" dirty="0" err="1" smtClean="0">
                <a:latin typeface="Comic Sans MS" pitchFamily="66" charset="0"/>
              </a:rPr>
              <a:t>Salesgirl</a:t>
            </a:r>
            <a:r>
              <a:rPr lang="tr-TR" cap="none" dirty="0" smtClean="0">
                <a:latin typeface="Comic Sans MS" pitchFamily="66" charset="0"/>
              </a:rPr>
              <a:t> Bayan -Satış Elemanı</a:t>
            </a:r>
          </a:p>
          <a:p>
            <a:r>
              <a:rPr lang="tr-TR" cap="none" dirty="0" err="1" smtClean="0">
                <a:latin typeface="Comic Sans MS" pitchFamily="66" charset="0"/>
              </a:rPr>
              <a:t>Salesman</a:t>
            </a:r>
            <a:r>
              <a:rPr lang="tr-TR" cap="none" dirty="0" smtClean="0">
                <a:latin typeface="Comic Sans MS" pitchFamily="66" charset="0"/>
              </a:rPr>
              <a:t> - Satıcı, Tezgâhtar (Erkek)</a:t>
            </a:r>
          </a:p>
          <a:p>
            <a:endParaRPr lang="tr-TR" cap="none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770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cap="none" dirty="0" smtClean="0">
                <a:latin typeface="Comic Sans MS" pitchFamily="66" charset="0"/>
              </a:rPr>
              <a:t>İş İngilizcesi</a:t>
            </a:r>
            <a:endParaRPr lang="tr-TR" b="1" cap="none" dirty="0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cap="none" dirty="0" smtClean="0">
                <a:latin typeface="Comic Sans MS" pitchFamily="66" charset="0"/>
              </a:rPr>
              <a:t>Terfi etmek </a:t>
            </a:r>
            <a:r>
              <a:rPr lang="tr-TR" b="1" cap="none" dirty="0" err="1" smtClean="0">
                <a:latin typeface="Comic Sans MS" pitchFamily="66" charset="0"/>
              </a:rPr>
              <a:t>getting</a:t>
            </a:r>
            <a:r>
              <a:rPr lang="tr-TR" b="1" cap="none" dirty="0" smtClean="0">
                <a:latin typeface="Comic Sans MS" pitchFamily="66" charset="0"/>
              </a:rPr>
              <a:t> </a:t>
            </a:r>
            <a:r>
              <a:rPr lang="tr-TR" b="1" cap="none" dirty="0" err="1" smtClean="0">
                <a:latin typeface="Comic Sans MS" pitchFamily="66" charset="0"/>
              </a:rPr>
              <a:t>promotion</a:t>
            </a:r>
            <a:r>
              <a:rPr lang="tr-TR" cap="none" dirty="0" smtClean="0">
                <a:latin typeface="Comic Sans MS" pitchFamily="66" charset="0"/>
              </a:rPr>
              <a:t> veya </a:t>
            </a:r>
            <a:r>
              <a:rPr lang="tr-TR" b="1" cap="none" dirty="0" err="1" smtClean="0">
                <a:latin typeface="Comic Sans MS" pitchFamily="66" charset="0"/>
              </a:rPr>
              <a:t>get</a:t>
            </a:r>
            <a:r>
              <a:rPr lang="tr-TR" b="1" cap="none" dirty="0" smtClean="0">
                <a:latin typeface="Comic Sans MS" pitchFamily="66" charset="0"/>
              </a:rPr>
              <a:t> </a:t>
            </a:r>
            <a:r>
              <a:rPr lang="tr-TR" b="1" cap="none" dirty="0" err="1" smtClean="0">
                <a:latin typeface="Comic Sans MS" pitchFamily="66" charset="0"/>
              </a:rPr>
              <a:t>promoted</a:t>
            </a:r>
            <a:r>
              <a:rPr lang="tr-TR" cap="none" dirty="0" smtClean="0">
                <a:latin typeface="Comic Sans MS" pitchFamily="66" charset="0"/>
              </a:rPr>
              <a:t> olarak ifade edilir tam tersi </a:t>
            </a:r>
            <a:r>
              <a:rPr lang="tr-TR" b="1" cap="none" dirty="0" err="1" smtClean="0">
                <a:latin typeface="Comic Sans MS" pitchFamily="66" charset="0"/>
              </a:rPr>
              <a:t>demoted</a:t>
            </a:r>
            <a:r>
              <a:rPr lang="tr-TR" cap="none" dirty="0" smtClean="0">
                <a:latin typeface="Comic Sans MS" pitchFamily="66" charset="0"/>
              </a:rPr>
              <a:t> ise bir alt kariyer basamağına inmektir. Kariyer yolunun sonu olması beklenen emeklilik için </a:t>
            </a:r>
            <a:r>
              <a:rPr lang="tr-TR" b="1" cap="none" dirty="0" err="1" smtClean="0">
                <a:latin typeface="Comic Sans MS" pitchFamily="66" charset="0"/>
              </a:rPr>
              <a:t>retirement</a:t>
            </a:r>
            <a:r>
              <a:rPr lang="tr-TR" cap="none" dirty="0" smtClean="0">
                <a:latin typeface="Comic Sans MS" pitchFamily="66" charset="0"/>
              </a:rPr>
              <a:t> kelimesi kullanılır. Diğer yandan, işten ayrılma aşamasında kullanılan iş </a:t>
            </a:r>
            <a:r>
              <a:rPr lang="tr-TR" cap="none" dirty="0" err="1" smtClean="0">
                <a:latin typeface="Comic Sans MS" pitchFamily="66" charset="0"/>
              </a:rPr>
              <a:t>ingilizcesi’ne</a:t>
            </a:r>
            <a:r>
              <a:rPr lang="tr-TR" cap="none" dirty="0" smtClean="0">
                <a:latin typeface="Comic Sans MS" pitchFamily="66" charset="0"/>
              </a:rPr>
              <a:t> uygun ifadeler;</a:t>
            </a:r>
          </a:p>
          <a:p>
            <a:r>
              <a:rPr lang="tr-TR" cap="none" dirty="0" smtClean="0">
                <a:latin typeface="Comic Sans MS" pitchFamily="66" charset="0"/>
              </a:rPr>
              <a:t>İstifa etmek: </a:t>
            </a:r>
            <a:r>
              <a:rPr lang="tr-TR" b="1" cap="none" dirty="0" err="1" smtClean="0">
                <a:latin typeface="Comic Sans MS" pitchFamily="66" charset="0"/>
              </a:rPr>
              <a:t>resign</a:t>
            </a:r>
            <a:endParaRPr lang="tr-TR" cap="none" dirty="0" smtClean="0">
              <a:latin typeface="Comic Sans MS" pitchFamily="66" charset="0"/>
            </a:endParaRPr>
          </a:p>
          <a:p>
            <a:r>
              <a:rPr lang="tr-TR" cap="none" dirty="0" smtClean="0">
                <a:latin typeface="Comic Sans MS" pitchFamily="66" charset="0"/>
              </a:rPr>
              <a:t>İstifa mektubu: </a:t>
            </a:r>
            <a:r>
              <a:rPr lang="tr-TR" b="1" cap="none" dirty="0" err="1" smtClean="0">
                <a:latin typeface="Comic Sans MS" pitchFamily="66" charset="0"/>
              </a:rPr>
              <a:t>resignation</a:t>
            </a:r>
            <a:r>
              <a:rPr lang="tr-TR" b="1" cap="none" dirty="0" smtClean="0">
                <a:latin typeface="Comic Sans MS" pitchFamily="66" charset="0"/>
              </a:rPr>
              <a:t> </a:t>
            </a:r>
            <a:r>
              <a:rPr lang="tr-TR" b="1" cap="none" dirty="0" err="1" smtClean="0">
                <a:latin typeface="Comic Sans MS" pitchFamily="66" charset="0"/>
              </a:rPr>
              <a:t>letter</a:t>
            </a:r>
            <a:endParaRPr lang="tr-TR" cap="none" dirty="0" smtClean="0">
              <a:latin typeface="Comic Sans MS" pitchFamily="66" charset="0"/>
            </a:endParaRPr>
          </a:p>
          <a:p>
            <a:r>
              <a:rPr lang="tr-TR" cap="none" dirty="0" smtClean="0">
                <a:latin typeface="Comic Sans MS" pitchFamily="66" charset="0"/>
              </a:rPr>
              <a:t>İşten çıkarılmak (bir suçu bulunduğu için): </a:t>
            </a:r>
            <a:r>
              <a:rPr lang="tr-TR" b="1" cap="none" dirty="0" err="1" smtClean="0">
                <a:latin typeface="Comic Sans MS" pitchFamily="66" charset="0"/>
              </a:rPr>
              <a:t>dismissed</a:t>
            </a:r>
            <a:r>
              <a:rPr lang="tr-TR" b="1" cap="none" dirty="0" smtClean="0">
                <a:latin typeface="Comic Sans MS" pitchFamily="66" charset="0"/>
              </a:rPr>
              <a:t>, </a:t>
            </a:r>
            <a:r>
              <a:rPr lang="tr-TR" b="1" cap="none" dirty="0" err="1" smtClean="0">
                <a:latin typeface="Comic Sans MS" pitchFamily="66" charset="0"/>
              </a:rPr>
              <a:t>fired</a:t>
            </a:r>
            <a:r>
              <a:rPr lang="tr-TR" b="1" cap="none" dirty="0" smtClean="0">
                <a:latin typeface="Comic Sans MS" pitchFamily="66" charset="0"/>
              </a:rPr>
              <a:t>, </a:t>
            </a:r>
            <a:r>
              <a:rPr lang="tr-TR" b="1" cap="none" dirty="0" err="1" smtClean="0">
                <a:latin typeface="Comic Sans MS" pitchFamily="66" charset="0"/>
              </a:rPr>
              <a:t>sacked</a:t>
            </a:r>
            <a:r>
              <a:rPr lang="tr-TR" b="1" cap="none" dirty="0" smtClean="0">
                <a:latin typeface="Comic Sans MS" pitchFamily="66" charset="0"/>
              </a:rPr>
              <a:t>, </a:t>
            </a:r>
            <a:r>
              <a:rPr lang="tr-TR" b="1" cap="none" dirty="0" err="1" smtClean="0">
                <a:latin typeface="Comic Sans MS" pitchFamily="66" charset="0"/>
              </a:rPr>
              <a:t>terminated</a:t>
            </a:r>
            <a:endParaRPr lang="tr-TR" cap="none" dirty="0" smtClean="0">
              <a:latin typeface="Comic Sans MS" pitchFamily="66" charset="0"/>
            </a:endParaRPr>
          </a:p>
          <a:p>
            <a:r>
              <a:rPr lang="tr-TR" cap="none" dirty="0" smtClean="0">
                <a:latin typeface="Comic Sans MS" pitchFamily="66" charset="0"/>
              </a:rPr>
              <a:t>İşten çıkarılmak (bir suçu bulunmadan): </a:t>
            </a:r>
            <a:r>
              <a:rPr lang="tr-TR" b="1" cap="none" dirty="0" err="1" smtClean="0">
                <a:latin typeface="Comic Sans MS" pitchFamily="66" charset="0"/>
              </a:rPr>
              <a:t>laid</a:t>
            </a:r>
            <a:r>
              <a:rPr lang="tr-TR" b="1" cap="none" dirty="0" smtClean="0">
                <a:latin typeface="Comic Sans MS" pitchFamily="66" charset="0"/>
              </a:rPr>
              <a:t> </a:t>
            </a:r>
            <a:r>
              <a:rPr lang="tr-TR" b="1" cap="none" dirty="0" err="1" smtClean="0">
                <a:latin typeface="Comic Sans MS" pitchFamily="66" charset="0"/>
              </a:rPr>
              <a:t>off</a:t>
            </a:r>
            <a:r>
              <a:rPr lang="tr-TR" b="1" cap="none" dirty="0" smtClean="0">
                <a:latin typeface="Comic Sans MS" pitchFamily="66" charset="0"/>
              </a:rPr>
              <a:t>, </a:t>
            </a:r>
            <a:r>
              <a:rPr lang="tr-TR" b="1" cap="none" dirty="0" err="1" smtClean="0">
                <a:latin typeface="Comic Sans MS" pitchFamily="66" charset="0"/>
              </a:rPr>
              <a:t>made</a:t>
            </a:r>
            <a:r>
              <a:rPr lang="tr-TR" b="1" cap="none" dirty="0" smtClean="0">
                <a:latin typeface="Comic Sans MS" pitchFamily="66" charset="0"/>
              </a:rPr>
              <a:t> </a:t>
            </a:r>
            <a:r>
              <a:rPr lang="tr-TR" b="1" cap="none" dirty="0" err="1" smtClean="0">
                <a:latin typeface="Comic Sans MS" pitchFamily="66" charset="0"/>
              </a:rPr>
              <a:t>redundant</a:t>
            </a:r>
            <a:endParaRPr lang="tr-TR" cap="none" dirty="0" smtClean="0">
              <a:latin typeface="Comic Sans MS" pitchFamily="66" charset="0"/>
            </a:endParaRPr>
          </a:p>
          <a:p>
            <a:r>
              <a:rPr lang="tr-TR" cap="none" dirty="0" smtClean="0">
                <a:latin typeface="Comic Sans MS" pitchFamily="66" charset="0"/>
              </a:rPr>
              <a:t>İhbar süresi: </a:t>
            </a:r>
            <a:r>
              <a:rPr lang="tr-TR" b="1" cap="none" dirty="0" err="1" smtClean="0">
                <a:latin typeface="Comic Sans MS" pitchFamily="66" charset="0"/>
              </a:rPr>
              <a:t>period</a:t>
            </a:r>
            <a:r>
              <a:rPr lang="tr-TR" b="1" cap="none" dirty="0" smtClean="0">
                <a:latin typeface="Comic Sans MS" pitchFamily="66" charset="0"/>
              </a:rPr>
              <a:t> of </a:t>
            </a:r>
            <a:r>
              <a:rPr lang="tr-TR" b="1" cap="none" dirty="0" err="1" smtClean="0">
                <a:latin typeface="Comic Sans MS" pitchFamily="66" charset="0"/>
              </a:rPr>
              <a:t>notices</a:t>
            </a:r>
            <a:endParaRPr lang="tr-TR" cap="none" dirty="0" smtClean="0">
              <a:latin typeface="Comic Sans MS" pitchFamily="66" charset="0"/>
            </a:endParaRPr>
          </a:p>
          <a:p>
            <a:r>
              <a:rPr lang="tr-TR" cap="none" dirty="0" smtClean="0">
                <a:latin typeface="Comic Sans MS" pitchFamily="66" charset="0"/>
              </a:rPr>
              <a:t>Kıdem tazminatı: </a:t>
            </a:r>
            <a:r>
              <a:rPr lang="tr-TR" b="1" cap="none" dirty="0" err="1" smtClean="0">
                <a:latin typeface="Comic Sans MS" pitchFamily="66" charset="0"/>
              </a:rPr>
              <a:t>severance</a:t>
            </a:r>
            <a:r>
              <a:rPr lang="tr-TR" b="1" cap="none" dirty="0" smtClean="0">
                <a:latin typeface="Comic Sans MS" pitchFamily="66" charset="0"/>
              </a:rPr>
              <a:t> pay, </a:t>
            </a:r>
            <a:r>
              <a:rPr lang="tr-TR" b="1" cap="none" dirty="0" err="1" smtClean="0">
                <a:latin typeface="Comic Sans MS" pitchFamily="66" charset="0"/>
              </a:rPr>
              <a:t>severance</a:t>
            </a:r>
            <a:r>
              <a:rPr lang="tr-TR" b="1" cap="none" dirty="0" smtClean="0">
                <a:latin typeface="Comic Sans MS" pitchFamily="66" charset="0"/>
              </a:rPr>
              <a:t> </a:t>
            </a:r>
            <a:r>
              <a:rPr lang="tr-TR" b="1" cap="none" dirty="0" err="1" smtClean="0">
                <a:latin typeface="Comic Sans MS" pitchFamily="66" charset="0"/>
              </a:rPr>
              <a:t>benefit</a:t>
            </a:r>
            <a:endParaRPr lang="tr-TR" cap="none" dirty="0" smtClean="0">
              <a:latin typeface="Comic Sans MS" pitchFamily="66" charset="0"/>
            </a:endParaRPr>
          </a:p>
          <a:p>
            <a:endParaRPr lang="tr-TR" cap="none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6480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a Olay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TM04033927[[fn=Ana Olay]]</Template>
  <TotalTime>1546</TotalTime>
  <Words>455</Words>
  <Application>Microsoft Office PowerPoint</Application>
  <PresentationFormat>Özel</PresentationFormat>
  <Paragraphs>141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7</vt:i4>
      </vt:variant>
    </vt:vector>
  </HeadingPairs>
  <TitlesOfParts>
    <vt:vector size="8" baseType="lpstr">
      <vt:lpstr>Ana Olay</vt:lpstr>
      <vt:lpstr>About the office</vt:lpstr>
      <vt:lpstr>Office Staff</vt:lpstr>
      <vt:lpstr>Office Staff</vt:lpstr>
      <vt:lpstr>office materials</vt:lpstr>
      <vt:lpstr>office materials</vt:lpstr>
      <vt:lpstr>Sales &amp; Stores</vt:lpstr>
      <vt:lpstr>İş İngilizcesi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Ofis bölümlerinin görev ve sorumlulukları</dc:title>
  <dc:creator>KUZEY</dc:creator>
  <cp:lastModifiedBy>User</cp:lastModifiedBy>
  <cp:revision>11</cp:revision>
  <dcterms:created xsi:type="dcterms:W3CDTF">2020-05-09T15:32:00Z</dcterms:created>
  <dcterms:modified xsi:type="dcterms:W3CDTF">2020-05-10T20:40:53Z</dcterms:modified>
</cp:coreProperties>
</file>