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4583-0013-4AA5-BE36-B55769EFF76F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F2FA-5CBD-4116-8087-2987F5E8A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6326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4583-0013-4AA5-BE36-B55769EFF76F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F2FA-5CBD-4116-8087-2987F5E8A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001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4583-0013-4AA5-BE36-B55769EFF76F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F2FA-5CBD-4116-8087-2987F5E8A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8144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4583-0013-4AA5-BE36-B55769EFF76F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F2FA-5CBD-4116-8087-2987F5E8A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6178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4583-0013-4AA5-BE36-B55769EFF76F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F2FA-5CBD-4116-8087-2987F5E8A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54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4583-0013-4AA5-BE36-B55769EFF76F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F2FA-5CBD-4116-8087-2987F5E8A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999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4583-0013-4AA5-BE36-B55769EFF76F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F2FA-5CBD-4116-8087-2987F5E8A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031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4583-0013-4AA5-BE36-B55769EFF76F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F2FA-5CBD-4116-8087-2987F5E8A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570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4583-0013-4AA5-BE36-B55769EFF76F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F2FA-5CBD-4116-8087-2987F5E8A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647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4583-0013-4AA5-BE36-B55769EFF76F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F2FA-5CBD-4116-8087-2987F5E8A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4278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14583-0013-4AA5-BE36-B55769EFF76F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B6F2FA-5CBD-4116-8087-2987F5E8A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257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614583-0013-4AA5-BE36-B55769EFF76F}" type="datetimeFigureOut">
              <a:rPr lang="tr-TR" smtClean="0"/>
              <a:t>7.11.2023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6F2FA-5CBD-4116-8087-2987F5E8A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5515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rgbClr val="0070C0"/>
                </a:solidFill>
              </a:rPr>
              <a:t>PET VE DİĞER ONKOLOJİK NÜKLEER TIP UYGULAMALARI</a:t>
            </a:r>
            <a:endParaRPr lang="en-GB" b="1" dirty="0">
              <a:solidFill>
                <a:srgbClr val="0070C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95984" y="4754182"/>
            <a:ext cx="9144000" cy="1655762"/>
          </a:xfrm>
        </p:spPr>
        <p:txBody>
          <a:bodyPr/>
          <a:lstStyle/>
          <a:p>
            <a:r>
              <a:rPr lang="tr-TR" i="1" dirty="0" smtClean="0">
                <a:solidFill>
                  <a:srgbClr val="0070C0"/>
                </a:solidFill>
              </a:rPr>
              <a:t>Dr. Mine Araz</a:t>
            </a:r>
            <a:endParaRPr lang="en-GB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331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576072" y="301752"/>
            <a:ext cx="110276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000" dirty="0" smtClean="0">
                <a:solidFill>
                  <a:schemeClr val="accent1"/>
                </a:solidFill>
              </a:rPr>
              <a:t>NÜKLEER TIP = FONKSİYONEL GÖRÜNTÜLEME</a:t>
            </a:r>
            <a:endParaRPr lang="en-GB" sz="4000" dirty="0">
              <a:solidFill>
                <a:schemeClr val="accent1"/>
              </a:solidFill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261872" y="1213479"/>
            <a:ext cx="10515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i="1" dirty="0" smtClean="0"/>
              <a:t>Onkolojik Nükleer Görüntülemede Hedefler</a:t>
            </a:r>
          </a:p>
          <a:p>
            <a:endParaRPr lang="tr-TR" b="1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Tanı (</a:t>
            </a:r>
            <a:r>
              <a:rPr lang="tr-TR" dirty="0" err="1" smtClean="0"/>
              <a:t>malign</a:t>
            </a:r>
            <a:r>
              <a:rPr lang="tr-TR" dirty="0" smtClean="0"/>
              <a:t>? </a:t>
            </a:r>
            <a:r>
              <a:rPr lang="tr-TR" dirty="0" err="1" smtClean="0"/>
              <a:t>benign</a:t>
            </a:r>
            <a:r>
              <a:rPr lang="tr-TR" dirty="0" smtClean="0"/>
              <a:t>?)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/>
              <a:t>Hastalık yaygınlığının gösterilmesi (Tüm vücut görüntüleme ile ) </a:t>
            </a:r>
            <a:r>
              <a:rPr lang="tr-TR" dirty="0" smtClean="0">
                <a:sym typeface="Wingdings" panose="05000000000000000000" pitchFamily="2" charset="2"/>
              </a:rPr>
              <a:t> </a:t>
            </a:r>
            <a:r>
              <a:rPr lang="tr-TR" dirty="0" err="1" smtClean="0">
                <a:sym typeface="Wingdings" panose="05000000000000000000" pitchFamily="2" charset="2"/>
              </a:rPr>
              <a:t>evreleme</a:t>
            </a:r>
            <a:r>
              <a:rPr lang="tr-TR" dirty="0" smtClean="0">
                <a:sym typeface="Wingdings" panose="05000000000000000000" pitchFamily="2" charset="2"/>
              </a:rPr>
              <a:t>, yeniden </a:t>
            </a:r>
            <a:r>
              <a:rPr lang="tr-TR" dirty="0" err="1" smtClean="0">
                <a:sym typeface="Wingdings" panose="05000000000000000000" pitchFamily="2" charset="2"/>
              </a:rPr>
              <a:t>evreleme</a:t>
            </a:r>
            <a:endParaRPr lang="tr-TR" dirty="0" smtClean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ym typeface="Wingdings" panose="05000000000000000000" pitchFamily="2" charset="2"/>
              </a:rPr>
              <a:t>Tedavi yanıtının değerlendirilmesi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Tümörün fonksiyonel durumunun belirlenmesi (reseptör pozitifliği, </a:t>
            </a:r>
            <a:r>
              <a:rPr lang="tr-TR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diferansiyasyon</a:t>
            </a:r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 durumu, </a:t>
            </a:r>
            <a:r>
              <a:rPr lang="tr-TR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vb</a:t>
            </a:r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rgbClr val="FF0000"/>
                </a:solidFill>
                <a:sym typeface="Wingdings" panose="05000000000000000000" pitchFamily="2" charset="2"/>
              </a:rPr>
              <a:t>Tedavi seçeneklerinin değerlendirilmesi </a:t>
            </a:r>
            <a:endParaRPr lang="en-GB" dirty="0">
              <a:solidFill>
                <a:srgbClr val="FF0000"/>
              </a:solidFill>
            </a:endParaRPr>
          </a:p>
        </p:txBody>
      </p:sp>
      <p:cxnSp>
        <p:nvCxnSpPr>
          <p:cNvPr id="7" name="Düz Ok Bağlayıcısı 6"/>
          <p:cNvCxnSpPr/>
          <p:nvPr/>
        </p:nvCxnSpPr>
        <p:spPr>
          <a:xfrm flipH="1">
            <a:off x="2276856" y="3725644"/>
            <a:ext cx="585216" cy="4023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8426196" y="3725644"/>
            <a:ext cx="713232" cy="4389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etin kutusu 9"/>
          <p:cNvSpPr txBox="1"/>
          <p:nvPr/>
        </p:nvSpPr>
        <p:spPr>
          <a:xfrm>
            <a:off x="1431036" y="4201543"/>
            <a:ext cx="2276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accent1"/>
                </a:solidFill>
              </a:rPr>
              <a:t>PET/BT ve PET/MR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11" name="Metin kutusu 10"/>
          <p:cNvSpPr txBox="1"/>
          <p:nvPr/>
        </p:nvSpPr>
        <p:spPr>
          <a:xfrm>
            <a:off x="7936992" y="4201543"/>
            <a:ext cx="405993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solidFill>
                  <a:schemeClr val="accent1"/>
                </a:solidFill>
              </a:rPr>
              <a:t>Tüm Vücut Sintigrafiler (Gama Kamera)</a:t>
            </a:r>
          </a:p>
          <a:p>
            <a:endParaRPr lang="tr-TR" dirty="0" smtClean="0"/>
          </a:p>
          <a:p>
            <a:r>
              <a:rPr lang="tr-TR" i="1" dirty="0" smtClean="0"/>
              <a:t>Tüm Vücut Kemik Sintigrafisi</a:t>
            </a:r>
          </a:p>
          <a:p>
            <a:r>
              <a:rPr lang="tr-TR" i="1" dirty="0" smtClean="0"/>
              <a:t>Tc-99m MIBI Tüm Vücut tarama</a:t>
            </a:r>
          </a:p>
          <a:p>
            <a:r>
              <a:rPr lang="tr-TR" i="1" dirty="0" smtClean="0"/>
              <a:t>I-131 Tüm Vücut Tarama</a:t>
            </a:r>
          </a:p>
          <a:p>
            <a:r>
              <a:rPr lang="tr-TR" i="1" dirty="0" smtClean="0">
                <a:solidFill>
                  <a:schemeClr val="accent1"/>
                </a:solidFill>
              </a:rPr>
              <a:t>I-123 MIBG Tüm Vücut Tarama</a:t>
            </a:r>
          </a:p>
          <a:p>
            <a:r>
              <a:rPr lang="tr-TR" i="1" dirty="0" smtClean="0"/>
              <a:t>In-111 </a:t>
            </a:r>
            <a:r>
              <a:rPr lang="tr-TR" i="1" dirty="0" err="1" smtClean="0"/>
              <a:t>Octreotide</a:t>
            </a:r>
            <a:r>
              <a:rPr lang="tr-TR" i="1" dirty="0" smtClean="0"/>
              <a:t> Tüm Vücut Tarama</a:t>
            </a:r>
          </a:p>
          <a:p>
            <a:r>
              <a:rPr lang="tr-TR" i="1" dirty="0" smtClean="0"/>
              <a:t>Ga-67 Tüm Vücut Tarama</a:t>
            </a:r>
          </a:p>
          <a:p>
            <a:r>
              <a:rPr lang="tr-TR" i="1" dirty="0" smtClean="0"/>
              <a:t>…..</a:t>
            </a:r>
          </a:p>
          <a:p>
            <a:endParaRPr lang="en-GB" dirty="0"/>
          </a:p>
        </p:txBody>
      </p:sp>
      <p:cxnSp>
        <p:nvCxnSpPr>
          <p:cNvPr id="13" name="Düz Ok Bağlayıcısı 12"/>
          <p:cNvCxnSpPr/>
          <p:nvPr/>
        </p:nvCxnSpPr>
        <p:spPr>
          <a:xfrm>
            <a:off x="5010912" y="3657600"/>
            <a:ext cx="27432" cy="21945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Metin kutusu 13"/>
          <p:cNvSpPr txBox="1"/>
          <p:nvPr/>
        </p:nvSpPr>
        <p:spPr>
          <a:xfrm>
            <a:off x="4160520" y="5852160"/>
            <a:ext cx="21579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Sentinel</a:t>
            </a:r>
            <a:r>
              <a:rPr lang="tr-TR" dirty="0" smtClean="0"/>
              <a:t> Lenf </a:t>
            </a:r>
            <a:r>
              <a:rPr lang="tr-TR" dirty="0" err="1" smtClean="0"/>
              <a:t>nodu</a:t>
            </a:r>
            <a:r>
              <a:rPr lang="tr-TR" dirty="0" smtClean="0"/>
              <a:t> çalışması ve gama </a:t>
            </a:r>
            <a:r>
              <a:rPr lang="tr-TR" dirty="0" err="1" smtClean="0"/>
              <a:t>prob</a:t>
            </a:r>
            <a:r>
              <a:rPr lang="tr-TR" dirty="0" smtClean="0"/>
              <a:t> uygulaması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0181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</Words>
  <Application>Microsoft Office PowerPoint</Application>
  <PresentationFormat>Geniş ekran</PresentationFormat>
  <Paragraphs>22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Teması</vt:lpstr>
      <vt:lpstr>PET VE DİĞER ONKOLOJİK NÜKLEER TIP UYGULAMALARI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PET VE DİĞER ONKOLOJİK NÜKLEER TIP UYGULAMALARI</dc:title>
  <dc:creator>Erkan İBİŞ</dc:creator>
  <cp:lastModifiedBy>Erkan İBİŞ</cp:lastModifiedBy>
  <cp:revision>1</cp:revision>
  <dcterms:created xsi:type="dcterms:W3CDTF">2023-11-07T09:04:57Z</dcterms:created>
  <dcterms:modified xsi:type="dcterms:W3CDTF">2023-11-07T09:05:13Z</dcterms:modified>
</cp:coreProperties>
</file>