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2" r:id="rId4"/>
    <p:sldId id="1085" r:id="rId5"/>
    <p:sldId id="1089" r:id="rId6"/>
    <p:sldId id="1086" r:id="rId7"/>
    <p:sldId id="1090" r:id="rId8"/>
    <p:sldId id="1087" r:id="rId9"/>
    <p:sldId id="1088" r:id="rId10"/>
    <p:sldId id="1091" r:id="rId11"/>
    <p:sldId id="1092"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57" d="100"/>
          <a:sy n="57" d="100"/>
        </p:scale>
        <p:origin x="-1170"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2/28/2020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1210700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216</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KADASTRO BİLGİSİ</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(2-2) 4</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 Dr. Orhan ERCAN</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 Türleri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76138"/>
            <a:ext cx="7843954" cy="430976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Türkiye’de, hangi taşınmazlar, ne zaman ve hangi metot ve teknikle kadastroya tabi tutulursa tutulsun,  bu kadastro, belli bir plana dayalı olarak eski tapusu olan taşınmazların tapusunu yenilemek ve tapusuz olan taşınmazları da tapuya bağlamak suretiyle tapu sicilini oluşturmak ve mekansal bilgi sisteminin alt yapısını oluşturmak şeklinde tek bir amaca yönelik olduğu görülür.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Ancak</a:t>
            </a:r>
            <a:r>
              <a:rPr lang="tr-TR" sz="1800" dirty="0"/>
              <a:t>, son zamanlarda, gelişen ihtiyaçlara göre bu amacın dışında farklı amaçlara ve yeniliklere yönelim çabaları oluşmaktadır</a:t>
            </a:r>
            <a:r>
              <a:rPr lang="tr-TR" sz="1800" dirty="0" smtClean="0"/>
              <a:t>.</a:t>
            </a:r>
            <a:endParaRPr lang="tr-TR" sz="1800" dirty="0"/>
          </a:p>
        </p:txBody>
      </p:sp>
    </p:spTree>
    <p:extLst>
      <p:ext uri="{BB962C8B-B14F-4D97-AF65-F5344CB8AC3E}">
        <p14:creationId xmlns:p14="http://schemas.microsoft.com/office/powerpoint/2010/main" val="28039628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 Türleri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76138"/>
            <a:ext cx="7843954" cy="430976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smtClean="0"/>
              <a:t>Kadastro</a:t>
            </a:r>
            <a:r>
              <a:rPr lang="tr-TR" sz="1800" dirty="0"/>
              <a:t>, tamamlanarak arşive devredilen miadını doldurmuş bir hizmet alanı olmayıp dünya durdukça yaşayan ve yaşatılan bir hizmet olduğuna göre, geleneksel kadastro sisteminden sıyrılıp oluşturulacak yeni model ile; üretilemeyen ve kıt kaynak olan ve önemi gittikçe artan toprağın  kadastro sonrasında etkin ve rasyonel biçimde planlanarak yönetilmesi, “</a:t>
            </a:r>
            <a:r>
              <a:rPr lang="tr-TR" sz="1800" b="1" dirty="0"/>
              <a:t>değer</a:t>
            </a:r>
            <a:r>
              <a:rPr lang="tr-TR" sz="1800" dirty="0"/>
              <a:t>” dahil tüm yönleri ve bileşenleriyle entegre edilerek </a:t>
            </a:r>
            <a:r>
              <a:rPr lang="tr-TR" sz="1800" dirty="0"/>
              <a:t>“</a:t>
            </a:r>
            <a:r>
              <a:rPr lang="tr-TR" sz="1800" b="1" i="1" dirty="0"/>
              <a:t>Çok Amaçlı Kadastro</a:t>
            </a:r>
            <a:r>
              <a:rPr lang="tr-TR" sz="1800" dirty="0"/>
              <a:t>” ile </a:t>
            </a:r>
            <a:r>
              <a:rPr lang="tr-TR" sz="1800" b="1" i="1" dirty="0"/>
              <a:t>“Arazi Bilgi Sisteminin</a:t>
            </a:r>
            <a:r>
              <a:rPr lang="tr-TR" sz="1800" b="1" dirty="0"/>
              <a:t>” </a:t>
            </a:r>
            <a:r>
              <a:rPr lang="tr-TR" sz="1800" dirty="0"/>
              <a:t>oluşturulması gerekliliği kaçınılmazdır.    </a:t>
            </a:r>
            <a:endParaRPr lang="tr-TR" sz="1800" dirty="0"/>
          </a:p>
        </p:txBody>
      </p:sp>
    </p:spTree>
    <p:extLst>
      <p:ext uri="{BB962C8B-B14F-4D97-AF65-F5344CB8AC3E}">
        <p14:creationId xmlns:p14="http://schemas.microsoft.com/office/powerpoint/2010/main" val="37063471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 Türleri</a:t>
            </a:r>
          </a:p>
        </p:txBody>
      </p:sp>
      <p:sp>
        <p:nvSpPr>
          <p:cNvPr id="8" name="İçerik Yer Tutucusu 2"/>
          <p:cNvSpPr>
            <a:spLocks noGrp="1"/>
          </p:cNvSpPr>
          <p:nvPr>
            <p:ph idx="1"/>
          </p:nvPr>
        </p:nvSpPr>
        <p:spPr>
          <a:xfrm>
            <a:off x="349135" y="1193258"/>
            <a:ext cx="8334821" cy="4309767"/>
          </a:xfrm>
        </p:spPr>
        <p:txBody>
          <a:bodyPr anchor="t">
            <a:noAutofit/>
          </a:bodyPr>
          <a:lstStyle/>
          <a:p>
            <a:pPr>
              <a:lnSpc>
                <a:spcPct val="150000"/>
              </a:lnSpc>
            </a:pPr>
            <a:r>
              <a:rPr lang="tr-TR" sz="1800" dirty="0"/>
              <a:t>Gelecek süreçte aday olabilecek, diğer bir deyişle, geleceğin şekilleneceği diğer kadastro adlandırmalarını ise;</a:t>
            </a:r>
            <a:r>
              <a:rPr lang="tr-TR" sz="1800" b="1" i="1" dirty="0"/>
              <a:t> </a:t>
            </a:r>
            <a:r>
              <a:rPr lang="tr-TR" sz="1800" dirty="0"/>
              <a:t>tapuda tescilli taşınmaz sahiplerinin kimlik bilgilerinin (</a:t>
            </a:r>
            <a:r>
              <a:rPr lang="tr-TR" sz="1800" i="1" dirty="0"/>
              <a:t>kimlik numaralarının)</a:t>
            </a:r>
            <a:r>
              <a:rPr lang="tr-TR" sz="1800" dirty="0"/>
              <a:t> tespiti amacıyla yapılmasını öngören kadastro için</a:t>
            </a:r>
            <a:r>
              <a:rPr lang="tr-TR" sz="1800" b="1" i="1" dirty="0"/>
              <a:t> “Kimlik Kadastrosu”,</a:t>
            </a:r>
            <a:endParaRPr lang="tr-TR" sz="1800" dirty="0"/>
          </a:p>
          <a:p>
            <a:pPr>
              <a:lnSpc>
                <a:spcPct val="150000"/>
              </a:lnSpc>
            </a:pPr>
            <a:r>
              <a:rPr lang="tr-TR" sz="1800" dirty="0"/>
              <a:t>Tapuda tescilli taşınmazların değerlerinin tespiti</a:t>
            </a:r>
            <a:r>
              <a:rPr lang="tr-TR" sz="1800" b="1" i="1" dirty="0"/>
              <a:t> </a:t>
            </a:r>
            <a:r>
              <a:rPr lang="tr-TR" sz="1800" dirty="0"/>
              <a:t>amacıyla yapılmasını öngören kadastro için</a:t>
            </a:r>
            <a:r>
              <a:rPr lang="tr-TR" sz="1800" b="1" i="1" dirty="0"/>
              <a:t> “Değer Kadastrosu”, </a:t>
            </a:r>
            <a:endParaRPr lang="tr-TR" sz="1800" dirty="0"/>
          </a:p>
          <a:p>
            <a:pPr>
              <a:lnSpc>
                <a:spcPct val="150000"/>
              </a:lnSpc>
            </a:pPr>
            <a:r>
              <a:rPr lang="tr-TR" sz="1800" dirty="0"/>
              <a:t>Yeraltı tesisleri için yapılmasını öngören kadastro için</a:t>
            </a:r>
            <a:r>
              <a:rPr lang="tr-TR" sz="1800" b="1" i="1" dirty="0"/>
              <a:t> “Yeraltı Kadastrosu”</a:t>
            </a:r>
            <a:r>
              <a:rPr lang="tr-TR" sz="1800" dirty="0"/>
              <a:t>,</a:t>
            </a:r>
          </a:p>
          <a:p>
            <a:pPr>
              <a:lnSpc>
                <a:spcPct val="150000"/>
              </a:lnSpc>
            </a:pPr>
            <a:r>
              <a:rPr lang="tr-TR" sz="1800" dirty="0"/>
              <a:t>İki boyutlu kadastroya üçüncü boyut eklenmek suretiyle oluşturulacak sistem ile yapılacak kadastro için </a:t>
            </a:r>
            <a:r>
              <a:rPr lang="tr-TR" sz="1800" b="1" i="1" dirty="0"/>
              <a:t>“Üç Boyutlu Kadastro”,</a:t>
            </a:r>
            <a:r>
              <a:rPr lang="tr-TR" sz="1800" dirty="0"/>
              <a:t>        </a:t>
            </a:r>
          </a:p>
          <a:p>
            <a:pPr>
              <a:lnSpc>
                <a:spcPct val="150000"/>
              </a:lnSpc>
            </a:pPr>
            <a:r>
              <a:rPr lang="tr-TR" sz="1800" dirty="0"/>
              <a:t>Yeniden (ikinci kez) yapılmasını öngören kadastro için</a:t>
            </a:r>
            <a:r>
              <a:rPr lang="tr-TR" sz="1800" b="1" i="1" dirty="0"/>
              <a:t> “İkinci Kadastro”</a:t>
            </a:r>
            <a:r>
              <a:rPr lang="tr-TR" sz="1800" dirty="0"/>
              <a:t>, </a:t>
            </a:r>
          </a:p>
        </p:txBody>
      </p:sp>
    </p:spTree>
    <p:extLst>
      <p:ext uri="{BB962C8B-B14F-4D97-AF65-F5344CB8AC3E}">
        <p14:creationId xmlns:p14="http://schemas.microsoft.com/office/powerpoint/2010/main" val="31162170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 Türleri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226509"/>
            <a:ext cx="7843954" cy="430976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Mevcut kadastro sisteminin, farklı bileşenler eklenmek suretiyle genişletilmesi suretiyle oluşturulacak modelde birden çok amaçlara yönelik olarak yapılmasını öngören kadastro için “</a:t>
            </a:r>
            <a:r>
              <a:rPr lang="tr-TR" sz="1800" b="1" dirty="0"/>
              <a:t>Çok Amaçlı Kadastro</a:t>
            </a:r>
            <a:r>
              <a:rPr lang="tr-TR" sz="1800" dirty="0"/>
              <a:t>” diyebiliriz</a:t>
            </a:r>
            <a:r>
              <a:rPr lang="tr-TR" sz="1800" dirty="0" smtClean="0"/>
              <a:t>.</a:t>
            </a:r>
            <a:endParaRPr lang="tr-TR" sz="1800" dirty="0"/>
          </a:p>
        </p:txBody>
      </p:sp>
    </p:spTree>
    <p:extLst>
      <p:ext uri="{BB962C8B-B14F-4D97-AF65-F5344CB8AC3E}">
        <p14:creationId xmlns:p14="http://schemas.microsoft.com/office/powerpoint/2010/main" val="41809304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 Türleri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226509"/>
            <a:ext cx="7843954" cy="430976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smtClean="0"/>
              <a:t>Türkiye’de</a:t>
            </a:r>
            <a:r>
              <a:rPr lang="tr-TR" sz="1800" dirty="0"/>
              <a:t>, geçmişi çok eskilere dayanan ve edinilen tecrübeler ışığında gelişen, durağan olmayıp dinamik bir şekilde teknolojik gelişmeler ve ihtiyaçlara göre, üstlendiği görev ve misyon çizgisinden sapmayarak bir öncekinin üstüne koyarak biçimlenip gelişerek bugünlere kavuşan, sağlam ve güçlü temeller üzerinde ayakta durarak her türlü değişime ve yeniliğe açık yapıya sahip, sözün kısası, kaliteli, dinamik ve yenilikçi özelliklerle donanımlı olan kadastro sistemi, pek çok ülkeye örnek, model ve önderlik teşkil edebilecek niteliğe sahiptir.</a:t>
            </a:r>
          </a:p>
        </p:txBody>
      </p:sp>
    </p:spTree>
    <p:extLst>
      <p:ext uri="{BB962C8B-B14F-4D97-AF65-F5344CB8AC3E}">
        <p14:creationId xmlns:p14="http://schemas.microsoft.com/office/powerpoint/2010/main" val="38248039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 Türleri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76138"/>
            <a:ext cx="7843954" cy="430976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Günümüze kadar, kadastro yapım anlamında, Ülkemizin henüz KKTC dışında başka ülkelerle işbirliği bulunmamakla birlikte ve bunun nedeni olarak, önceki süreçte tüm enerji ve mesainin ülke kadastrosunun bitirilmesine yönelik harcandığı ve buna odaklanıldığı ileri sürülebilse de, bundan sonraki süreçte, bu alandaki  engin bilgi ve tecrübesiyle, geniş donanımıyla ve sağlam altyapısı ile kendisini yeteri kadar tanıtmak suretiyle somut adım atılarak, tekstil, inşaat gibi alanlarında olduğu gibi, tapu-kadastro alanında da, deneyimlerini ve performansını aktarmak üzere, uluslararası alana açılma ve performans sergileme sırası çoktan gelmiş bulunmaktadır. </a:t>
            </a:r>
          </a:p>
        </p:txBody>
      </p:sp>
    </p:spTree>
    <p:extLst>
      <p:ext uri="{BB962C8B-B14F-4D97-AF65-F5344CB8AC3E}">
        <p14:creationId xmlns:p14="http://schemas.microsoft.com/office/powerpoint/2010/main" val="40757757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 Türleri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76138"/>
            <a:ext cx="7843954" cy="430976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smtClean="0"/>
              <a:t>Böylelikle</a:t>
            </a:r>
            <a:r>
              <a:rPr lang="tr-TR" sz="1800" dirty="0"/>
              <a:t>, uluslararası işbirlikleri sonucunda, henüz tapu-kadastro sistemine geçmemiş olan ülkelerin vatandaşlarının tapusuna kavuşmasına katkı sağlamanın gurur ve sevinci içerisinde (Ülkemiz vatandaşlarının yaşadığı coşku ve sevinç gibi) o ülke vatandaşlarının coşku ve mutluluklarına ortak olunmasına da vesile olmaktır. </a:t>
            </a:r>
          </a:p>
        </p:txBody>
      </p:sp>
    </p:spTree>
    <p:extLst>
      <p:ext uri="{BB962C8B-B14F-4D97-AF65-F5344CB8AC3E}">
        <p14:creationId xmlns:p14="http://schemas.microsoft.com/office/powerpoint/2010/main" val="2053944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Kaynaklar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76138"/>
            <a:ext cx="7843954" cy="430976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smtClean="0"/>
              <a:t>Toker K., </a:t>
            </a:r>
            <a:r>
              <a:rPr lang="tr-TR" sz="1800" dirty="0"/>
              <a:t>TÜRKİYE'DE ÇEŞİTLERİNE GÖRE KADASTRO SÜREÇLERİNİN ANALİZİ</a:t>
            </a:r>
          </a:p>
          <a:p>
            <a:pPr marL="0" indent="0" algn="just">
              <a:lnSpc>
                <a:spcPct val="150000"/>
              </a:lnSpc>
              <a:spcBef>
                <a:spcPts val="450"/>
              </a:spcBef>
              <a:buClr>
                <a:srgbClr val="160093"/>
              </a:buClr>
              <a:buFont typeface="Courier New" panose="02070309020205020404" pitchFamily="49" charset="0"/>
              <a:buChar char="o"/>
              <a:defRPr/>
            </a:pPr>
            <a:endParaRPr lang="tr-TR" sz="1800" dirty="0"/>
          </a:p>
        </p:txBody>
      </p:sp>
    </p:spTree>
    <p:extLst>
      <p:ext uri="{BB962C8B-B14F-4D97-AF65-F5344CB8AC3E}">
        <p14:creationId xmlns:p14="http://schemas.microsoft.com/office/powerpoint/2010/main" val="191560060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xmlns=""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12523</TotalTime>
  <Words>527</Words>
  <Application>Microsoft Office PowerPoint</Application>
  <PresentationFormat>On-screen Show (4:3)</PresentationFormat>
  <Paragraphs>34</Paragraphs>
  <Slides>9</Slides>
  <Notes>0</Notes>
  <HiddenSlides>0</HiddenSlides>
  <MMClips>0</MMClips>
  <ScaleCrop>false</ScaleCrop>
  <HeadingPairs>
    <vt:vector size="4" baseType="variant">
      <vt:variant>
        <vt:lpstr>Theme</vt:lpstr>
      </vt:variant>
      <vt:variant>
        <vt:i4>3</vt:i4>
      </vt:variant>
      <vt:variant>
        <vt:lpstr>Slide Titles</vt:lpstr>
      </vt:variant>
      <vt:variant>
        <vt:i4>9</vt:i4>
      </vt:variant>
    </vt:vector>
  </HeadingPairs>
  <TitlesOfParts>
    <vt:vector size="12" baseType="lpstr">
      <vt:lpstr>ekonomi</vt:lpstr>
      <vt:lpstr>1_Rics</vt:lpstr>
      <vt:lpstr>h.t.</vt:lpstr>
      <vt:lpstr>PowerPoint Presentation</vt:lpstr>
      <vt:lpstr>  </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sibel</cp:lastModifiedBy>
  <cp:revision>819</cp:revision>
  <cp:lastPrinted>2016-10-24T07:53:35Z</cp:lastPrinted>
  <dcterms:created xsi:type="dcterms:W3CDTF">2016-09-18T09:35:24Z</dcterms:created>
  <dcterms:modified xsi:type="dcterms:W3CDTF">2020-02-28T08:10:32Z</dcterms:modified>
</cp:coreProperties>
</file>