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67" r:id="rId6"/>
    <p:sldId id="548" r:id="rId7"/>
    <p:sldId id="414" r:id="rId8"/>
    <p:sldId id="549" r:id="rId9"/>
    <p:sldId id="415" r:id="rId10"/>
    <p:sldId id="416" r:id="rId11"/>
    <p:sldId id="550" r:id="rId12"/>
    <p:sldId id="417" r:id="rId13"/>
    <p:sldId id="418" r:id="rId14"/>
    <p:sldId id="551" r:id="rId15"/>
    <p:sldId id="41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6" id="{C090CC54-F84E-4D58-B8E9-D3D168C9D250}">
          <p14:sldIdLst>
            <p14:sldId id="281"/>
            <p14:sldId id="367"/>
            <p14:sldId id="548"/>
            <p14:sldId id="414"/>
            <p14:sldId id="549"/>
            <p14:sldId id="415"/>
            <p14:sldId id="416"/>
            <p14:sldId id="550"/>
            <p14:sldId id="417"/>
            <p14:sldId id="418"/>
            <p14:sldId id="551"/>
            <p14:sldId id="419"/>
          </p14:sldIdLst>
        </p14:section>
        <p14:section name="Varsayılan Bölüm" id="{8CF6DEE5-1D2F-4D3E-9594-91D8411BEEC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4C7AB4-6738-4A61-B5E8-63C9C773D79F}" v="1" dt="2020-05-27T14:40:29.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94A9D9-A8C5-482D-B76E-8DBCB51513BF}"/>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0BE9027C-E4E6-4F3F-9B3D-43D027D0EC93}"/>
              </a:ext>
            </a:extLst>
          </p:cNvPr>
          <p:cNvSpPr>
            <a:spLocks noGrp="1"/>
          </p:cNvSpPr>
          <p:nvPr>
            <p:ph idx="1"/>
          </p:nvPr>
        </p:nvSpPr>
        <p:spPr>
          <a:xfrm>
            <a:off x="634482" y="2015732"/>
            <a:ext cx="11131419" cy="4198456"/>
          </a:xfrm>
        </p:spPr>
        <p:txBody>
          <a:bodyPr>
            <a:normAutofit fontScale="92500" lnSpcReduction="20000"/>
          </a:bodyPr>
          <a:lstStyle/>
          <a:p>
            <a:pPr marL="457200" lvl="1" indent="0">
              <a:buNone/>
            </a:pPr>
            <a:r>
              <a:rPr lang="tr-TR" dirty="0"/>
              <a:t>Evlat edinme kararı </a:t>
            </a:r>
          </a:p>
          <a:p>
            <a:pPr marL="1257300" lvl="2" indent="-342900">
              <a:buFont typeface="+mj-lt"/>
              <a:buAutoNum type="arabicPeriod"/>
            </a:pPr>
            <a:r>
              <a:rPr lang="tr-TR" dirty="0"/>
              <a:t>Mahkeme kararı kurucu niteliktedir.</a:t>
            </a:r>
          </a:p>
          <a:p>
            <a:pPr marL="1257300" lvl="2" indent="-342900">
              <a:buFont typeface="+mj-lt"/>
              <a:buAutoNum type="arabicPeriod"/>
            </a:pPr>
            <a:r>
              <a:rPr lang="tr-TR" dirty="0"/>
              <a:t>Yetkili ve görevli mahkeme: Yetkili mahkeme, tek başına evlat edinmede, evlat edinenin oturma yeri; birlikte evlat edinmede eşlerden birinin oturma yeri mahkemesidir. Görevli mahkeme aile mahkemeleridir.</a:t>
            </a:r>
          </a:p>
          <a:p>
            <a:pPr marL="1257300" lvl="2" indent="-342900">
              <a:buFont typeface="+mj-lt"/>
              <a:buAutoNum type="arabicPeriod"/>
            </a:pPr>
            <a:r>
              <a:rPr lang="tr-TR" dirty="0"/>
              <a:t>Mahkeme tarafından evlat edinmenin şartlarının bulunup bulunmadığının araştırılması: </a:t>
            </a:r>
          </a:p>
          <a:p>
            <a:pPr lvl="3"/>
            <a:r>
              <a:rPr lang="tr-TR" sz="1600" dirty="0"/>
              <a:t>Evlat edinme şartlarının gerçekleşip gerçekleşmediği araştırılırken, evlat edinme kararının verileceği an esas alınır. Ancak şu iki halde başvurunun yapıldığı an dikkate alınır:</a:t>
            </a:r>
          </a:p>
          <a:p>
            <a:pPr lvl="4"/>
            <a:r>
              <a:rPr lang="tr-TR" sz="1400" dirty="0"/>
              <a:t>Evlat edinme başvurusundan sonra evlat edinenin ölümü veya ayırt etme gücünü kaybetmesi, diğer koşullar bundan etkilenmediği takdirde evlat edinmeye engel olmaz. </a:t>
            </a:r>
          </a:p>
          <a:p>
            <a:pPr lvl="4"/>
            <a:r>
              <a:rPr lang="tr-TR" sz="1400" dirty="0"/>
              <a:t>Başvurudan sonra küçük ergin olursa, koşulları daha önceden yerine getirilmiş olmak kaydıyla küçüklerin evlat edinilmesine ilişkin hükümler uygulanır.</a:t>
            </a:r>
          </a:p>
          <a:p>
            <a:pPr lvl="3"/>
            <a:r>
              <a:rPr lang="tr-TR" sz="1600" dirty="0"/>
              <a:t>«Evlât edinmeye, ancak esaslı sayılan her türlü durum ve koşulların kapsamlı biçimde araştırılmasından, evlât edinen ile edinilenin dinlenmelerinden ve gerektiğinde uzmanların görüşünün alınmasından sonra karar verilir. Araştırmada özellikle evlât edinen ile edinilenin kişiliği ve sağlığı, karşılıklı ilişkileri, ekonomik durumları, evlât edinenin eğitme yeteneği, evlât edinmeye yönelten sebepler ve aile ilişkileri ile bakım ilişkilerindeki gelişmelerin açıklığa kavuşturulması gerekir. Evlât edinenin altsoyu varsa, onların evlât edinme ile ilgili tavır ve düşünceleri de değerlendirilir.»</a:t>
            </a:r>
          </a:p>
        </p:txBody>
      </p:sp>
    </p:spTree>
    <p:extLst>
      <p:ext uri="{BB962C8B-B14F-4D97-AF65-F5344CB8AC3E}">
        <p14:creationId xmlns:p14="http://schemas.microsoft.com/office/powerpoint/2010/main" val="737478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F7807F-FCCD-4852-9D9A-CF9AE9326703}"/>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BACCE6D5-1E0F-4D8A-B7B4-F63F015CC942}"/>
              </a:ext>
            </a:extLst>
          </p:cNvPr>
          <p:cNvSpPr>
            <a:spLocks noGrp="1"/>
          </p:cNvSpPr>
          <p:nvPr>
            <p:ph idx="1"/>
          </p:nvPr>
        </p:nvSpPr>
        <p:spPr>
          <a:xfrm>
            <a:off x="1451579" y="2015732"/>
            <a:ext cx="9603275" cy="4114480"/>
          </a:xfrm>
        </p:spPr>
        <p:txBody>
          <a:bodyPr>
            <a:normAutofit/>
          </a:bodyPr>
          <a:lstStyle/>
          <a:p>
            <a:pPr marL="457200" lvl="1" indent="0">
              <a:buNone/>
            </a:pPr>
            <a:r>
              <a:rPr lang="tr-TR" dirty="0"/>
              <a:t>Evlat edinme ilişkisinin sonuçları</a:t>
            </a:r>
          </a:p>
          <a:p>
            <a:pPr marL="1257300" lvl="2" indent="-342900">
              <a:buFont typeface="+mj-lt"/>
              <a:buAutoNum type="arabicPeriod"/>
            </a:pPr>
            <a:r>
              <a:rPr lang="tr-TR" dirty="0"/>
              <a:t>Ana ve babanın hak ve yükümlülükleri evlat edinene geçer.</a:t>
            </a:r>
          </a:p>
          <a:p>
            <a:pPr marL="1257300" lvl="2" indent="-342900">
              <a:buFont typeface="+mj-lt"/>
              <a:buAutoNum type="arabicPeriod"/>
            </a:pPr>
            <a:r>
              <a:rPr lang="tr-TR" dirty="0"/>
              <a:t>Evlatlığın ana ve babası ile olan soybağı kopmaz.</a:t>
            </a:r>
          </a:p>
          <a:p>
            <a:pPr marL="1257300" lvl="2" indent="-342900">
              <a:buFont typeface="+mj-lt"/>
              <a:buAutoNum type="arabicPeriod"/>
            </a:pPr>
            <a:r>
              <a:rPr lang="tr-TR" dirty="0"/>
              <a:t>Evlat edinen ile evlatlık veya bunlardan biri ile diğerinin altsoyu ve eşi arasında kesin bir evlenme yasağı meydana gelir.</a:t>
            </a:r>
          </a:p>
          <a:p>
            <a:pPr marL="1257300" lvl="2" indent="-342900">
              <a:buFont typeface="+mj-lt"/>
              <a:buAutoNum type="arabicPeriod"/>
            </a:pPr>
            <a:r>
              <a:rPr lang="tr-TR" dirty="0"/>
              <a:t>Evlatlık, evlat edinene mirasçı olur. Evlat edinen ve hısımları evlatlığa mirasçı olmazlar. Evlatlık da evlat edinenin diğer hısımlarına mirasçı olmaz.</a:t>
            </a:r>
          </a:p>
          <a:p>
            <a:pPr marL="1257300" lvl="2" indent="-342900">
              <a:buFont typeface="+mj-lt"/>
              <a:buAutoNum type="arabicPeriod"/>
            </a:pPr>
            <a:r>
              <a:rPr lang="tr-TR" dirty="0"/>
              <a:t>Evlatlık küçük ise evlat edinenin soyadını alır.  Evlat edinen çocuğa yeni bir ad da verebilir. Ergin olan evlatlık dilerse evlat edinenin soyadını alabilir.</a:t>
            </a:r>
          </a:p>
          <a:p>
            <a:pPr marL="1257300" lvl="2" indent="-342900">
              <a:buFont typeface="+mj-lt"/>
              <a:buAutoNum type="arabicPeriod"/>
            </a:pPr>
            <a:r>
              <a:rPr lang="tr-TR" dirty="0"/>
              <a:t>Evlatlık ergin değilse, milli güvenlik ve kamu düzeni bakımından engel teşkil edecek bir hali de bulunmuyorsa karar tarihinden itibaren Türk vatandaşlığını kazanır.</a:t>
            </a:r>
          </a:p>
          <a:p>
            <a:pPr marL="0" indent="0">
              <a:buNone/>
            </a:pPr>
            <a:endParaRPr lang="tr-TR" dirty="0"/>
          </a:p>
        </p:txBody>
      </p:sp>
    </p:spTree>
    <p:extLst>
      <p:ext uri="{BB962C8B-B14F-4D97-AF65-F5344CB8AC3E}">
        <p14:creationId xmlns:p14="http://schemas.microsoft.com/office/powerpoint/2010/main" val="1757972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B80D04-6B77-4834-ABA9-44D3688DC368}"/>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8D04EFEF-878D-443E-9F4D-5AFA7578E113}"/>
              </a:ext>
            </a:extLst>
          </p:cNvPr>
          <p:cNvSpPr>
            <a:spLocks noGrp="1"/>
          </p:cNvSpPr>
          <p:nvPr>
            <p:ph idx="1"/>
          </p:nvPr>
        </p:nvSpPr>
        <p:spPr>
          <a:xfrm>
            <a:off x="1451579" y="2015732"/>
            <a:ext cx="9603275" cy="4037749"/>
          </a:xfrm>
        </p:spPr>
        <p:txBody>
          <a:bodyPr>
            <a:normAutofit fontScale="85000" lnSpcReduction="20000"/>
          </a:bodyPr>
          <a:lstStyle/>
          <a:p>
            <a:pPr marL="457200" lvl="1" indent="0">
              <a:buNone/>
            </a:pPr>
            <a:r>
              <a:rPr lang="tr-TR" dirty="0"/>
              <a:t>Evlat edinme ilişkisinin sona ermesi</a:t>
            </a:r>
          </a:p>
          <a:p>
            <a:pPr marL="1257300" lvl="2" indent="-342900">
              <a:buFont typeface="+mj-lt"/>
              <a:buAutoNum type="arabicPeriod"/>
            </a:pPr>
            <a:r>
              <a:rPr lang="tr-TR" dirty="0"/>
              <a:t>Evlat edinme ilişkisinin iptal davası açılarak sona erdirilmesi</a:t>
            </a:r>
          </a:p>
          <a:p>
            <a:pPr lvl="3"/>
            <a:r>
              <a:rPr lang="tr-TR" dirty="0"/>
              <a:t>İptal davası bozucu yenilik doğuran dava niteliğindedir.</a:t>
            </a:r>
          </a:p>
          <a:p>
            <a:pPr lvl="3"/>
            <a:r>
              <a:rPr lang="tr-TR" dirty="0"/>
              <a:t>Evlat edinme ilişkisi mahkeme kararıyla kurulduğundan ancak mahkeme kararıyla sona erdirilebilir.</a:t>
            </a:r>
          </a:p>
          <a:p>
            <a:pPr marL="1257300" lvl="2" indent="-342900">
              <a:buFont typeface="+mj-lt"/>
              <a:buAutoNum type="arabicPeriod"/>
            </a:pPr>
            <a:r>
              <a:rPr lang="tr-TR" dirty="0"/>
              <a:t>Evlat edinme ilişkisinin sona erdirilmesi sebepleri</a:t>
            </a:r>
          </a:p>
          <a:p>
            <a:pPr marL="1714500" lvl="3" indent="-342900">
              <a:buFont typeface="+mj-lt"/>
              <a:buAutoNum type="arabicPeriod"/>
            </a:pPr>
            <a:r>
              <a:rPr lang="tr-TR" dirty="0"/>
              <a:t>Evlat edinme ilişkisinin kurulması için rızası gereken kimselerin rızasının bulunmaması halinde rızası alınmamış kişiler iptal davası açabilir.</a:t>
            </a:r>
          </a:p>
          <a:p>
            <a:pPr marL="1714500" lvl="3" indent="-342900">
              <a:buFont typeface="+mj-lt"/>
              <a:buAutoNum type="arabicPeriod"/>
            </a:pPr>
            <a:r>
              <a:rPr lang="tr-TR" dirty="0"/>
              <a:t>Evlat edinme ilişkisinin kurulmasındaki diğer noksanlıklarda ise iptal davasını Cumhuriyet savcısı veya ilgililer açabilir.</a:t>
            </a:r>
          </a:p>
          <a:p>
            <a:pPr marL="1257300" lvl="2" indent="-342900">
              <a:buFont typeface="+mj-lt"/>
              <a:buAutoNum type="arabicPeriod"/>
            </a:pPr>
            <a:r>
              <a:rPr lang="tr-TR" dirty="0"/>
              <a:t>İptal davasında hak düşürücü süreler: İptal davası açma hakkının ve buna ilişkin sebebin öğrenilmesinden itibaren 1 yıl ve her halde evlat edinme işleminin üzerinden 5 yıl geçmesiyle dava hakkı düşer.</a:t>
            </a:r>
          </a:p>
          <a:p>
            <a:pPr marL="1257300" lvl="2" indent="-342900">
              <a:buFont typeface="+mj-lt"/>
              <a:buAutoNum type="arabicPeriod"/>
            </a:pPr>
            <a:endParaRPr lang="tr-TR" dirty="0"/>
          </a:p>
          <a:p>
            <a:pPr marL="457200" lvl="1" indent="0">
              <a:buNone/>
            </a:pPr>
            <a:r>
              <a:rPr lang="tr-TR" dirty="0"/>
              <a:t>Evlat edinme işlemlerinde aracılık</a:t>
            </a:r>
          </a:p>
          <a:p>
            <a:pPr marL="457200" lvl="1" indent="0">
              <a:buNone/>
            </a:pPr>
            <a:r>
              <a:rPr lang="tr-TR" dirty="0"/>
              <a:t>	«Küçüklerin evlât edinilmesine ilişkin aracılık faaliyetleri, ancak Cumhurbaşkanınca yetki verilen kurum ve kuruluşlarca yapılır. Aracılık faaliyetlerinin yürütülmesine ilişkin hususlar Cumhurbaşkanınca çıkarılan yönetmelikle düzenlenir.»</a:t>
            </a:r>
          </a:p>
        </p:txBody>
      </p:sp>
    </p:spTree>
    <p:extLst>
      <p:ext uri="{BB962C8B-B14F-4D97-AF65-F5344CB8AC3E}">
        <p14:creationId xmlns:p14="http://schemas.microsoft.com/office/powerpoint/2010/main" val="4073901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F0D03B-FE64-4FA9-836B-DD835DDE420D}"/>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434EEA8D-739C-4A71-AAC4-CDE9EFDC3B69}"/>
              </a:ext>
            </a:extLst>
          </p:cNvPr>
          <p:cNvSpPr>
            <a:spLocks noGrp="1"/>
          </p:cNvSpPr>
          <p:nvPr>
            <p:ph idx="1"/>
          </p:nvPr>
        </p:nvSpPr>
        <p:spPr>
          <a:xfrm>
            <a:off x="1451579" y="2015732"/>
            <a:ext cx="9603275" cy="4109860"/>
          </a:xfrm>
        </p:spPr>
        <p:txBody>
          <a:bodyPr>
            <a:normAutofit fontScale="85000" lnSpcReduction="20000"/>
          </a:bodyPr>
          <a:lstStyle/>
          <a:p>
            <a:pPr marL="0" indent="0">
              <a:buNone/>
            </a:pPr>
            <a:r>
              <a:rPr lang="tr-TR" dirty="0"/>
              <a:t>TANIMA</a:t>
            </a:r>
          </a:p>
          <a:p>
            <a:r>
              <a:rPr lang="tr-TR" dirty="0"/>
              <a:t>Evlilik dışı çocuğun babasının, kanunda </a:t>
            </a:r>
            <a:r>
              <a:rPr lang="tr-TR" dirty="0" err="1"/>
              <a:t>önörülen</a:t>
            </a:r>
            <a:r>
              <a:rPr lang="tr-TR" dirty="0"/>
              <a:t> şekil şartlarına uygun olarak yapıldığında çocuk ile babası arasında soybağının kurulmasını sağlayan tek taraflı irade beyanıdır. </a:t>
            </a:r>
          </a:p>
          <a:p>
            <a:r>
              <a:rPr lang="tr-TR" dirty="0"/>
              <a:t>Ancak anası tespit edilmiş çocuğun tanınması söz konusu olabilir.</a:t>
            </a:r>
          </a:p>
          <a:p>
            <a:r>
              <a:rPr lang="tr-TR" dirty="0"/>
              <a:t>Tanımanın hukuki sonuç doğurabilmesi için ananın veya çocuğun rızası aranmaz.</a:t>
            </a:r>
          </a:p>
          <a:p>
            <a:pPr marL="0" indent="0">
              <a:buNone/>
            </a:pPr>
            <a:r>
              <a:rPr lang="tr-TR" dirty="0"/>
              <a:t>Geçerlilik şartları</a:t>
            </a:r>
          </a:p>
          <a:p>
            <a:pPr marL="914400" lvl="1" indent="-457200">
              <a:buFont typeface="+mj-lt"/>
              <a:buAutoNum type="arabicPeriod"/>
            </a:pPr>
            <a:r>
              <a:rPr lang="tr-TR" dirty="0"/>
              <a:t>Ehliyet: Baba tarafından bizzat yapılmalıdır. Baba ayırt etme gücüne sahip olmalıdır. Ayırt etme gücüne sahip küçük ve kısıtlıların tanıma beyanında bulunabilmeleri için yasal temsilcilerinin rızası aranır.</a:t>
            </a:r>
          </a:p>
          <a:p>
            <a:pPr marL="914400" lvl="1" indent="-457200">
              <a:buFont typeface="+mj-lt"/>
              <a:buAutoNum type="arabicPeriod"/>
            </a:pPr>
            <a:r>
              <a:rPr lang="tr-TR" dirty="0"/>
              <a:t>Şekil: Tanıma, nüfus memuruna veya mahkemeye yazılı olarak veya resmi senetle yapılabilir. </a:t>
            </a:r>
            <a:r>
              <a:rPr lang="tr-TR" dirty="0" err="1"/>
              <a:t>Vasiyatname</a:t>
            </a:r>
            <a:r>
              <a:rPr lang="tr-TR" dirty="0"/>
              <a:t> düzenlenerek de yapılabilir.</a:t>
            </a:r>
          </a:p>
          <a:p>
            <a:pPr marL="914400" lvl="1" indent="-457200">
              <a:buFont typeface="+mj-lt"/>
              <a:buAutoNum type="arabicPeriod"/>
            </a:pPr>
            <a:r>
              <a:rPr lang="tr-TR" dirty="0"/>
              <a:t>Çocuğun bir başka erkek ile soybağının bulunmaması gerekir.</a:t>
            </a:r>
          </a:p>
          <a:p>
            <a:pPr marL="0" indent="0">
              <a:buNone/>
            </a:pPr>
            <a:r>
              <a:rPr lang="tr-TR" dirty="0"/>
              <a:t>Tanımanın gerçekleştirilebileceği zaman: Çocuk yaşadığı sürece veya ölümünden sonra gerçekleştirilebilir.</a:t>
            </a:r>
          </a:p>
        </p:txBody>
      </p:sp>
    </p:spTree>
    <p:extLst>
      <p:ext uri="{BB962C8B-B14F-4D97-AF65-F5344CB8AC3E}">
        <p14:creationId xmlns:p14="http://schemas.microsoft.com/office/powerpoint/2010/main" val="2499754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3ABE56-3246-4788-965A-B8F666B45CDB}"/>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5939A27D-E73E-4E82-A49C-E005A268C0F9}"/>
              </a:ext>
            </a:extLst>
          </p:cNvPr>
          <p:cNvSpPr>
            <a:spLocks noGrp="1"/>
          </p:cNvSpPr>
          <p:nvPr>
            <p:ph idx="1"/>
          </p:nvPr>
        </p:nvSpPr>
        <p:spPr>
          <a:xfrm>
            <a:off x="457200" y="2015732"/>
            <a:ext cx="11187403" cy="4037749"/>
          </a:xfrm>
        </p:spPr>
        <p:txBody>
          <a:bodyPr>
            <a:normAutofit fontScale="85000" lnSpcReduction="10000"/>
          </a:bodyPr>
          <a:lstStyle/>
          <a:p>
            <a:pPr marL="0" indent="0">
              <a:buNone/>
            </a:pPr>
            <a:r>
              <a:rPr lang="tr-TR" dirty="0"/>
              <a:t>Tanımanın geçersizliği</a:t>
            </a:r>
          </a:p>
          <a:p>
            <a:pPr marL="914400" lvl="1" indent="-457200">
              <a:buFont typeface="+mj-lt"/>
              <a:buAutoNum type="arabicPeriod"/>
            </a:pPr>
            <a:r>
              <a:rPr lang="tr-TR" dirty="0"/>
              <a:t>Kesin hükümsüzlük: Geçerlilik şartlarının eksikliği halinde söz konusu olur.</a:t>
            </a:r>
          </a:p>
          <a:p>
            <a:pPr marL="914400" lvl="1" indent="-457200">
              <a:buFont typeface="+mj-lt"/>
              <a:buAutoNum type="arabicPeriod"/>
            </a:pPr>
            <a:r>
              <a:rPr lang="tr-TR" dirty="0"/>
              <a:t>İrade sakatlığı sebebi ile iptali: «Tanıyan, yanılma, aldatma veya korkutma sebebiyle tanımanın iptalini dava edebilir. İptal davası anaya ve çocuğa karşı açılır.»</a:t>
            </a:r>
          </a:p>
          <a:p>
            <a:pPr marL="914400" lvl="1" indent="-457200">
              <a:buFont typeface="+mj-lt"/>
              <a:buAutoNum type="arabicPeriod"/>
            </a:pPr>
            <a:r>
              <a:rPr lang="tr-TR" dirty="0"/>
              <a:t>İlgili kişiler tarafından açılacak iptal davası ile geçersiz hale gelmesi: «Ana, çocuk ve çocuğun ölümü hâlinde altsoyu, Cumhuriyet savcısı, Hazine ve diğer ilgililer tanımanın iptalini dava edebilirler. Dava tanıyana, tanıyan ölmüşse mirasçılarına karşı açılır.»</a:t>
            </a:r>
          </a:p>
          <a:p>
            <a:pPr marL="914400" lvl="1" indent="-457200">
              <a:buFont typeface="+mj-lt"/>
              <a:buAutoNum type="arabicPeriod"/>
            </a:pPr>
            <a:r>
              <a:rPr lang="tr-TR" dirty="0"/>
              <a:t>Hak düşürücü süreler: «Tanıyanın dava hakkı, iptal sebebinin öğrenildiği veya korkunun etkisinin ortadan kalktığı tarihten başlayarak bir yıl ve her hâlde tanımanın üzerinden beş yıl geçmekle düşer. </a:t>
            </a:r>
          </a:p>
          <a:p>
            <a:pPr marL="457200" lvl="1" indent="0">
              <a:buNone/>
            </a:pPr>
            <a:r>
              <a:rPr lang="tr-TR" dirty="0"/>
              <a:t>	İlgililerin dava hakkı, davacının tanımayı ve tanıyanın çocuğun babası olamayacağını öğrendiği tarihten başlayarak bir yıl ve her hâlde 	tanımanın üzerinden beş yıl geçmekle düşer. </a:t>
            </a:r>
          </a:p>
          <a:p>
            <a:pPr marL="457200" lvl="1" indent="0">
              <a:buNone/>
            </a:pPr>
            <a:r>
              <a:rPr lang="tr-TR" dirty="0"/>
              <a:t>	Çocuğun dava hakkı, ergin olmasından başlayarak bir yıl geçmekle düşer. </a:t>
            </a:r>
          </a:p>
          <a:p>
            <a:pPr marL="914400" lvl="2" indent="0">
              <a:buNone/>
            </a:pPr>
            <a:r>
              <a:rPr lang="tr-TR" dirty="0"/>
              <a:t>Yukarıdaki süreler geçtiği hâlde gecikmeyi haklı kılan sebep varsa, sebebin ortadan kalkmasından başlayarak bir ay içinde dava açılabilir.»</a:t>
            </a:r>
          </a:p>
          <a:p>
            <a:endParaRPr lang="tr-TR" dirty="0"/>
          </a:p>
        </p:txBody>
      </p:sp>
    </p:spTree>
    <p:extLst>
      <p:ext uri="{BB962C8B-B14F-4D97-AF65-F5344CB8AC3E}">
        <p14:creationId xmlns:p14="http://schemas.microsoft.com/office/powerpoint/2010/main" val="1792229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24A21F-65E9-4A9F-9551-158CF9C0FE97}"/>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B75B9E79-29A6-4454-A60A-35D33C6C5C61}"/>
              </a:ext>
            </a:extLst>
          </p:cNvPr>
          <p:cNvSpPr>
            <a:spLocks noGrp="1"/>
          </p:cNvSpPr>
          <p:nvPr>
            <p:ph idx="1"/>
          </p:nvPr>
        </p:nvSpPr>
        <p:spPr>
          <a:xfrm>
            <a:off x="1451579" y="2015732"/>
            <a:ext cx="9603275" cy="4154249"/>
          </a:xfrm>
        </p:spPr>
        <p:txBody>
          <a:bodyPr>
            <a:normAutofit fontScale="92500" lnSpcReduction="20000"/>
          </a:bodyPr>
          <a:lstStyle/>
          <a:p>
            <a:pPr marL="0" indent="0">
              <a:buNone/>
            </a:pPr>
            <a:r>
              <a:rPr lang="tr-TR" dirty="0"/>
              <a:t>BABALIK HÜKMÜ</a:t>
            </a:r>
          </a:p>
          <a:p>
            <a:pPr marL="0" indent="0">
              <a:buNone/>
            </a:pPr>
            <a:r>
              <a:rPr lang="tr-TR" dirty="0"/>
              <a:t>Ana veya çocuk tarafından açılan babalık davası sonucunda verilecek babalık hükmü ile de çocuk ile baba arasında soybağı kurulabilir.</a:t>
            </a:r>
          </a:p>
          <a:p>
            <a:pPr marL="0" indent="0">
              <a:buNone/>
            </a:pPr>
            <a:r>
              <a:rPr lang="tr-TR" dirty="0"/>
              <a:t>Babalık davasının tarafları</a:t>
            </a:r>
          </a:p>
          <a:p>
            <a:pPr marL="0" indent="0">
              <a:buNone/>
            </a:pPr>
            <a:r>
              <a:rPr lang="tr-TR" dirty="0"/>
              <a:t>Davacı: Dava açma hakkı, ana ve çocuğa birbirinden bağımsız olarak tanınmıştır.</a:t>
            </a:r>
          </a:p>
          <a:p>
            <a:pPr marL="0" indent="0">
              <a:buNone/>
            </a:pPr>
            <a:r>
              <a:rPr lang="tr-TR" dirty="0"/>
              <a:t>Davalı: Baba olduğu iddia edilen erkek, o öldüyse mirasçılarıdır. </a:t>
            </a:r>
          </a:p>
          <a:p>
            <a:pPr marL="0" indent="0">
              <a:buNone/>
            </a:pPr>
            <a:r>
              <a:rPr lang="tr-TR" dirty="0"/>
              <a:t>Babalığın ispatı</a:t>
            </a:r>
          </a:p>
          <a:p>
            <a:pPr marL="914400" lvl="1" indent="-457200">
              <a:buFont typeface="+mj-lt"/>
              <a:buAutoNum type="arabicPeriod"/>
            </a:pPr>
            <a:r>
              <a:rPr lang="tr-TR" dirty="0"/>
              <a:t>Babalık karinesi: «Davalının, çocuğun doğumundan önceki üç yüzüncü gün ile yüz sekseninci gün arasında ana ile cinsel ilişkide bulunmuş olması, babalığa karine sayılır.»</a:t>
            </a:r>
          </a:p>
          <a:p>
            <a:pPr marL="914400" lvl="1" indent="-457200">
              <a:buFont typeface="+mj-lt"/>
              <a:buAutoNum type="arabicPeriod"/>
            </a:pPr>
            <a:r>
              <a:rPr lang="tr-TR" dirty="0"/>
              <a:t>Babalık karinesinin çürütülmesi: Davalı, kendi cinsel ilişkisi ile çocuğun doğumu arasında nedensellik bağının bulunmadığını ispatlamalıdır.</a:t>
            </a:r>
          </a:p>
        </p:txBody>
      </p:sp>
    </p:spTree>
    <p:extLst>
      <p:ext uri="{BB962C8B-B14F-4D97-AF65-F5344CB8AC3E}">
        <p14:creationId xmlns:p14="http://schemas.microsoft.com/office/powerpoint/2010/main" val="51146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738041-22BB-4688-9079-3AFA1AA4F955}"/>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7C64AB92-50FA-4E40-AF26-E8C399E3D9F1}"/>
              </a:ext>
            </a:extLst>
          </p:cNvPr>
          <p:cNvSpPr>
            <a:spLocks noGrp="1"/>
          </p:cNvSpPr>
          <p:nvPr>
            <p:ph idx="1"/>
          </p:nvPr>
        </p:nvSpPr>
        <p:spPr>
          <a:xfrm>
            <a:off x="1451579" y="2015732"/>
            <a:ext cx="9603275" cy="4037749"/>
          </a:xfrm>
        </p:spPr>
        <p:txBody>
          <a:bodyPr>
            <a:normAutofit fontScale="77500" lnSpcReduction="20000"/>
          </a:bodyPr>
          <a:lstStyle/>
          <a:p>
            <a:pPr marL="0" indent="0">
              <a:buNone/>
            </a:pPr>
            <a:r>
              <a:rPr lang="tr-TR" dirty="0"/>
              <a:t>Babalık davasının süresi</a:t>
            </a:r>
          </a:p>
          <a:p>
            <a:pPr marL="457200" lvl="1" indent="0">
              <a:buNone/>
            </a:pPr>
            <a:r>
              <a:rPr lang="tr-TR" dirty="0"/>
              <a:t>«Babalık davası, çocuğun doğumundan önce veya sonra açılabilir. Ananın dava hakkı, doğumdan başlayarak bir yıl geçmekle düşer. </a:t>
            </a:r>
          </a:p>
          <a:p>
            <a:pPr marL="457200" lvl="1" indent="0">
              <a:buNone/>
            </a:pPr>
            <a:r>
              <a:rPr lang="tr-TR" dirty="0"/>
              <a:t>Çocuk ile başka bir erkek arasında soybağı ilişkisi varsa, bir yıllık süre bu ilişkinin ortadan kalktığı tarihte işlemeye başlar. </a:t>
            </a:r>
          </a:p>
          <a:p>
            <a:pPr marL="457200" lvl="1" indent="0">
              <a:buNone/>
            </a:pPr>
            <a:r>
              <a:rPr lang="tr-TR" dirty="0"/>
              <a:t>Bir yıllık süre geçtikten sonra gecikmeyi haklı kılan sebepler varsa, sebebin ortadan kalkmasından başlayarak bir ay içinde dava açılabilir.»</a:t>
            </a:r>
          </a:p>
          <a:p>
            <a:pPr marL="0" indent="0">
              <a:buNone/>
            </a:pPr>
            <a:r>
              <a:rPr lang="tr-TR" dirty="0"/>
              <a:t>Görevli ve yetkili mahkeme</a:t>
            </a:r>
          </a:p>
          <a:p>
            <a:pPr lvl="1"/>
            <a:r>
              <a:rPr lang="tr-TR" dirty="0"/>
              <a:t>Yetkili mahkeme, taraflardan birinin dava veya doğum sırasındaki yerleşim yeri mahkemeleridir.</a:t>
            </a:r>
          </a:p>
          <a:p>
            <a:pPr lvl="1"/>
            <a:r>
              <a:rPr lang="tr-TR" dirty="0"/>
              <a:t>Görevli mahkeme, aile mahkemeleridir.</a:t>
            </a:r>
          </a:p>
          <a:p>
            <a:pPr marL="0" indent="0">
              <a:buNone/>
            </a:pPr>
            <a:r>
              <a:rPr lang="tr-TR" dirty="0"/>
              <a:t>Babalık davasının sonucu ve ananın mali hakları</a:t>
            </a:r>
          </a:p>
          <a:p>
            <a:pPr marL="914400" lvl="1" indent="-457200">
              <a:buFont typeface="+mj-lt"/>
              <a:buAutoNum type="arabicPeriod"/>
            </a:pPr>
            <a:r>
              <a:rPr lang="tr-TR" dirty="0"/>
              <a:t>Doğum giderleri</a:t>
            </a:r>
          </a:p>
          <a:p>
            <a:pPr marL="914400" lvl="1" indent="-457200">
              <a:buFont typeface="+mj-lt"/>
              <a:buAutoNum type="arabicPeriod"/>
            </a:pPr>
            <a:r>
              <a:rPr lang="tr-TR" dirty="0"/>
              <a:t>Doğumdan önceki ve sonraki altışar haftalık geçim giderleri</a:t>
            </a:r>
          </a:p>
          <a:p>
            <a:pPr marL="914400" lvl="1" indent="-457200">
              <a:buFont typeface="+mj-lt"/>
              <a:buAutoNum type="arabicPeriod"/>
            </a:pPr>
            <a:r>
              <a:rPr lang="tr-TR" dirty="0"/>
              <a:t>Gebelik ve doğumun gerektirdiği diğer giderler</a:t>
            </a:r>
          </a:p>
          <a:p>
            <a:pPr marL="0" indent="0">
              <a:buNone/>
            </a:pPr>
            <a:endParaRPr lang="tr-TR" dirty="0"/>
          </a:p>
        </p:txBody>
      </p:sp>
    </p:spTree>
    <p:extLst>
      <p:ext uri="{BB962C8B-B14F-4D97-AF65-F5344CB8AC3E}">
        <p14:creationId xmlns:p14="http://schemas.microsoft.com/office/powerpoint/2010/main" val="1170577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790798-3631-497B-A928-42B6DE7324B4}"/>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F5FD7AF8-8F73-4B11-9BB9-AEB64412C46A}"/>
              </a:ext>
            </a:extLst>
          </p:cNvPr>
          <p:cNvSpPr>
            <a:spLocks noGrp="1"/>
          </p:cNvSpPr>
          <p:nvPr>
            <p:ph idx="1"/>
          </p:nvPr>
        </p:nvSpPr>
        <p:spPr>
          <a:xfrm>
            <a:off x="1451579" y="2015732"/>
            <a:ext cx="9603275" cy="4037749"/>
          </a:xfrm>
        </p:spPr>
        <p:txBody>
          <a:bodyPr>
            <a:normAutofit fontScale="92500" lnSpcReduction="20000"/>
          </a:bodyPr>
          <a:lstStyle/>
          <a:p>
            <a:pPr marL="0" indent="0">
              <a:buNone/>
            </a:pPr>
            <a:r>
              <a:rPr lang="tr-TR" dirty="0"/>
              <a:t>EVLAT EDİNME YOLUYLA SOYBAĞININ KURULMASI</a:t>
            </a:r>
          </a:p>
          <a:p>
            <a:pPr marL="457200" indent="-457200">
              <a:buFont typeface="+mj-lt"/>
              <a:buAutoNum type="arabicPeriod"/>
            </a:pPr>
            <a:r>
              <a:rPr lang="tr-TR" dirty="0"/>
              <a:t>Evlat edinme kurumunun niteliği ve işlevi</a:t>
            </a:r>
          </a:p>
          <a:p>
            <a:pPr lvl="1"/>
            <a:r>
              <a:rPr lang="tr-TR" dirty="0"/>
              <a:t>Çocuk sahibi olmayan kişilerin, ana baba olma sevincini yaşamaları ve çocuk sevgisi tatmaları, aynı zamanda soylarının devam ettirilmesi ve mirasçı bırakabilmelerine olanak sağlanmasıdır.</a:t>
            </a:r>
          </a:p>
          <a:p>
            <a:pPr lvl="1"/>
            <a:r>
              <a:rPr lang="tr-TR" dirty="0"/>
              <a:t>Evlilik dışı çocukların aile ilişkisi içinde bulunmaları ve böylece onların bakımları ve yetiştirilmelerine destek olunmasıdır.</a:t>
            </a:r>
          </a:p>
          <a:p>
            <a:pPr marL="457200" indent="-457200">
              <a:buFont typeface="+mj-lt"/>
              <a:buAutoNum type="arabicPeriod"/>
            </a:pPr>
            <a:r>
              <a:rPr lang="tr-TR" dirty="0"/>
              <a:t>Evlat edinme ilişkisinin kurulması için gerekli şartlar</a:t>
            </a:r>
          </a:p>
          <a:p>
            <a:pPr marL="457200" lvl="1" indent="0">
              <a:buNone/>
            </a:pPr>
            <a:r>
              <a:rPr lang="tr-TR" dirty="0"/>
              <a:t>Küçüklerin evlat edinilmesine ilişkin şartlar</a:t>
            </a:r>
          </a:p>
          <a:p>
            <a:pPr marL="1371600" lvl="2" indent="-457200">
              <a:buFont typeface="+mj-lt"/>
              <a:buAutoNum type="arabicPeriod"/>
            </a:pPr>
            <a:r>
              <a:rPr lang="tr-TR" dirty="0"/>
              <a:t>Genel şartlar</a:t>
            </a:r>
          </a:p>
          <a:p>
            <a:pPr marL="1828800" lvl="3" indent="-457200">
              <a:buFont typeface="+mj-lt"/>
              <a:buAutoNum type="arabicPeriod"/>
            </a:pPr>
            <a:r>
              <a:rPr lang="tr-TR" dirty="0"/>
              <a:t>Küçük, evlat edinen tarafından bakılmış ve eğitilmiş olmalıdır.</a:t>
            </a:r>
          </a:p>
          <a:p>
            <a:pPr marL="1828800" lvl="3" indent="-457200">
              <a:buFont typeface="+mj-lt"/>
              <a:buAutoNum type="arabicPeriod"/>
            </a:pPr>
            <a:r>
              <a:rPr lang="tr-TR" dirty="0"/>
              <a:t>Evlat edinme küçüğün yararına olmalıdır.</a:t>
            </a:r>
          </a:p>
          <a:p>
            <a:pPr marL="1828800" lvl="3" indent="-457200">
              <a:buFont typeface="+mj-lt"/>
              <a:buAutoNum type="arabicPeriod"/>
            </a:pPr>
            <a:r>
              <a:rPr lang="tr-TR" dirty="0"/>
              <a:t>Evlat edinenin diğer çocuklarının yararlarının hakkaniyete aykırı biçimde zedelenmemesi gerekir.</a:t>
            </a:r>
          </a:p>
        </p:txBody>
      </p:sp>
    </p:spTree>
    <p:extLst>
      <p:ext uri="{BB962C8B-B14F-4D97-AF65-F5344CB8AC3E}">
        <p14:creationId xmlns:p14="http://schemas.microsoft.com/office/powerpoint/2010/main" val="11799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943D47-865E-45D0-9993-177D6D870260}"/>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3A1FBEDD-333E-4519-8CB2-80DEA085330E}"/>
              </a:ext>
            </a:extLst>
          </p:cNvPr>
          <p:cNvSpPr>
            <a:spLocks noGrp="1"/>
          </p:cNvSpPr>
          <p:nvPr>
            <p:ph idx="1"/>
          </p:nvPr>
        </p:nvSpPr>
        <p:spPr>
          <a:xfrm>
            <a:off x="1451579" y="2015732"/>
            <a:ext cx="9603275" cy="4123811"/>
          </a:xfrm>
        </p:spPr>
        <p:txBody>
          <a:bodyPr>
            <a:normAutofit/>
          </a:bodyPr>
          <a:lstStyle/>
          <a:p>
            <a:pPr marL="1371600" lvl="2" indent="-457200">
              <a:buFont typeface="+mj-lt"/>
              <a:buAutoNum type="arabicPeriod" startAt="2"/>
            </a:pPr>
            <a:r>
              <a:rPr lang="tr-TR" sz="1800" dirty="0"/>
              <a:t>İlgililere ilişkin şartlar</a:t>
            </a:r>
          </a:p>
          <a:p>
            <a:pPr marL="1371600" lvl="3" indent="0">
              <a:buNone/>
            </a:pPr>
            <a:r>
              <a:rPr lang="tr-TR" sz="1600" dirty="0"/>
              <a:t>Evlat edinenler açısından</a:t>
            </a:r>
          </a:p>
          <a:p>
            <a:pPr marL="2171700" lvl="4" indent="-342900">
              <a:buFont typeface="+mj-lt"/>
              <a:buAutoNum type="arabicPeriod"/>
            </a:pPr>
            <a:r>
              <a:rPr lang="tr-TR" sz="1400" dirty="0"/>
              <a:t>Evli kişilerin evlat edinmesi: «Eşler, ancak birlikte evlat edinebilirler; evli olmayanlar birlikte evlat edinemezler. Eşlerin en az beş yıldan beri evli olmaları veya otuz yaşını doldurmuş bulunmaları gerekir.»</a:t>
            </a:r>
          </a:p>
          <a:p>
            <a:pPr marL="2171700" lvl="4" indent="-342900">
              <a:buFont typeface="+mj-lt"/>
              <a:buAutoNum type="arabicPeriod"/>
            </a:pPr>
            <a:r>
              <a:rPr lang="tr-TR" sz="1400" dirty="0"/>
              <a:t>Üvey çocukların evlat edinilmesi: «Eşlerden biri, en az iki yıldan beri evli olmaları veya kendisinin otuz yaşını doldurmuş bulunması koşuluyla diğerinin çocuğunu evlat edinebilir.»</a:t>
            </a:r>
          </a:p>
          <a:p>
            <a:pPr marL="2171700" lvl="4" indent="-342900">
              <a:buFont typeface="+mj-lt"/>
              <a:buAutoNum type="arabicPeriod"/>
            </a:pPr>
            <a:r>
              <a:rPr lang="tr-TR" sz="1400" dirty="0"/>
              <a:t>Evli kişilerin tek başına evlat edinmesi: «Otuz yaşını doldurmuş olan eş, diğer eşin ayırt etme gücünden sürekli olarak yoksunluğu veya iki yılı aşkın süreden beri nerede olduğunun bilinmemesi ya da mahkeme kararıyla iki yılı aşkın süreden beri eşinden ayrı yaşamakta olması yüzünden birlikte evlat edinmesinin mümkün olmadığını ispat etmesi hâlinde, tek başına evlat edinebilir.»</a:t>
            </a:r>
          </a:p>
          <a:p>
            <a:pPr marL="2171700" lvl="4" indent="-342900">
              <a:buFont typeface="+mj-lt"/>
              <a:buAutoNum type="arabicPeriod"/>
            </a:pPr>
            <a:r>
              <a:rPr lang="tr-TR" sz="1400" dirty="0"/>
              <a:t>Evli olmayan kişilerin evlat edinmesi: «Evli olmayan kişi otuz yaşını doldurmuş ise tek başına evlat edinebilir.»</a:t>
            </a:r>
          </a:p>
          <a:p>
            <a:pPr marL="2171700" lvl="4" indent="-342900">
              <a:buFont typeface="+mj-lt"/>
              <a:buAutoNum type="arabicPeriod"/>
            </a:pPr>
            <a:endParaRPr lang="tr-TR" dirty="0"/>
          </a:p>
          <a:p>
            <a:pPr marL="0" indent="0">
              <a:buNone/>
            </a:pPr>
            <a:endParaRPr lang="tr-TR" dirty="0"/>
          </a:p>
        </p:txBody>
      </p:sp>
    </p:spTree>
    <p:extLst>
      <p:ext uri="{BB962C8B-B14F-4D97-AF65-F5344CB8AC3E}">
        <p14:creationId xmlns:p14="http://schemas.microsoft.com/office/powerpoint/2010/main" val="1296827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0EDDFE-A63F-466D-968E-57CA5ACCA9D5}"/>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E4744585-12A5-428E-BD01-4E8853E6040A}"/>
              </a:ext>
            </a:extLst>
          </p:cNvPr>
          <p:cNvSpPr>
            <a:spLocks noGrp="1"/>
          </p:cNvSpPr>
          <p:nvPr>
            <p:ph idx="1"/>
          </p:nvPr>
        </p:nvSpPr>
        <p:spPr>
          <a:xfrm>
            <a:off x="1451579" y="2015732"/>
            <a:ext cx="9603275" cy="4037749"/>
          </a:xfrm>
        </p:spPr>
        <p:txBody>
          <a:bodyPr>
            <a:normAutofit fontScale="92500" lnSpcReduction="20000"/>
          </a:bodyPr>
          <a:lstStyle/>
          <a:p>
            <a:pPr marL="1371600" lvl="3" indent="0">
              <a:buNone/>
            </a:pPr>
            <a:r>
              <a:rPr lang="tr-TR" sz="1600" dirty="0"/>
              <a:t>Evlatlık açısından </a:t>
            </a:r>
          </a:p>
          <a:p>
            <a:pPr marL="2171700" lvl="4" indent="-342900">
              <a:buFont typeface="+mj-lt"/>
              <a:buAutoNum type="arabicPeriod"/>
            </a:pPr>
            <a:r>
              <a:rPr lang="tr-TR" sz="1400" dirty="0"/>
              <a:t>Yaş: Evlat edinen ile evlatlık arasında en az 18 yaş fark bulunmalıdır. </a:t>
            </a:r>
          </a:p>
          <a:p>
            <a:pPr marL="2286000" lvl="5" indent="0">
              <a:buNone/>
            </a:pPr>
            <a:r>
              <a:rPr lang="tr-TR" sz="1400" dirty="0"/>
              <a:t>Hükmün amacı evlat edinenle evlatlık arasındaki ilişkinin biyolojik aile ilişkisine yaklaştırmaktır.</a:t>
            </a:r>
          </a:p>
          <a:p>
            <a:pPr marL="2171700" lvl="4" indent="-342900">
              <a:buFont typeface="+mj-lt"/>
              <a:buAutoNum type="arabicPeriod"/>
            </a:pPr>
            <a:r>
              <a:rPr lang="tr-TR" sz="1400" dirty="0"/>
              <a:t>Küçüğün rızası: Ayırt etme gücüne sahip olan küçüğün rızası alınır. </a:t>
            </a:r>
          </a:p>
          <a:p>
            <a:pPr marL="2171700" lvl="4" indent="-342900">
              <a:buFont typeface="+mj-lt"/>
              <a:buAutoNum type="arabicPeriod"/>
            </a:pPr>
            <a:r>
              <a:rPr lang="tr-TR" sz="1400" dirty="0"/>
              <a:t>Vesayet dairelerinin izni: Küçük vesayet altında ise evlat edinilmesi için vesayet dairelerinin izni zorunludur. Küçüğün ayırt etme gücüne sahip olup olmadığı önem taşımaz.</a:t>
            </a:r>
          </a:p>
          <a:p>
            <a:pPr marL="2171700" lvl="4" indent="-342900">
              <a:buFont typeface="+mj-lt"/>
              <a:buAutoNum type="arabicPeriod"/>
            </a:pPr>
            <a:r>
              <a:rPr lang="tr-TR" sz="1400" dirty="0"/>
              <a:t>Ana ve babanın rızası: Evlat edinme ilişkisinin kurulması için ana babanın rızası şarttır. Yalnızca birinin rızası yeterli değildir. Ana ve baba velayet hakkına sahip olmasalar da rızaları gerekir. </a:t>
            </a:r>
          </a:p>
          <a:p>
            <a:pPr lvl="5"/>
            <a:r>
              <a:rPr lang="tr-TR" sz="1400" dirty="0"/>
              <a:t>Rızaya ilişkin beyan, mahkemeye yöneltilmiş olmalıdır.</a:t>
            </a:r>
          </a:p>
          <a:p>
            <a:pPr lvl="5"/>
            <a:r>
              <a:rPr lang="tr-TR" sz="1400" dirty="0"/>
              <a:t>Rıza, küçüğün doğumunun üzerinden 6 hafta geçmeden verilemez.</a:t>
            </a:r>
          </a:p>
          <a:p>
            <a:pPr lvl="5"/>
            <a:r>
              <a:rPr lang="tr-TR" sz="1400" dirty="0"/>
              <a:t>Rıza, verilmesinden itibaren 6 hafta içinde geri alınabilir. Geri alma bir defaya mahsustur, geri almadan sonra verilen rıza kesindir.</a:t>
            </a:r>
          </a:p>
          <a:p>
            <a:pPr marL="2171700" lvl="4" indent="-342900">
              <a:buFont typeface="+mj-lt"/>
              <a:buAutoNum type="arabicPeriod"/>
            </a:pPr>
            <a:r>
              <a:rPr lang="tr-TR" sz="1400" dirty="0"/>
              <a:t>Ana ve babanın rızasının aranmadığı haller</a:t>
            </a:r>
          </a:p>
          <a:p>
            <a:pPr lvl="5"/>
            <a:r>
              <a:rPr lang="tr-TR" sz="1400" dirty="0"/>
              <a:t>Kim olduğu veya uzun süreden beri nerede oturduğu bilinmiyorsa veya ayırt etme gücünden sürekli olarak yoksun bulunuyorsa</a:t>
            </a:r>
          </a:p>
          <a:p>
            <a:pPr lvl="5"/>
            <a:r>
              <a:rPr lang="tr-TR" sz="1400" dirty="0"/>
              <a:t>Küçüğe karşı özen yükümlülüğünü yeterince yerine getirmiyorsa.</a:t>
            </a:r>
          </a:p>
          <a:p>
            <a:endParaRPr lang="tr-TR" dirty="0"/>
          </a:p>
        </p:txBody>
      </p:sp>
    </p:spTree>
    <p:extLst>
      <p:ext uri="{BB962C8B-B14F-4D97-AF65-F5344CB8AC3E}">
        <p14:creationId xmlns:p14="http://schemas.microsoft.com/office/powerpoint/2010/main" val="2531125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5B458B-88CB-4165-800A-C9F0DDEC61FD}"/>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757D02DE-04F0-4499-B907-77DFB0F84E5D}"/>
              </a:ext>
            </a:extLst>
          </p:cNvPr>
          <p:cNvSpPr>
            <a:spLocks noGrp="1"/>
          </p:cNvSpPr>
          <p:nvPr>
            <p:ph idx="1"/>
          </p:nvPr>
        </p:nvSpPr>
        <p:spPr>
          <a:xfrm>
            <a:off x="1451579" y="2015732"/>
            <a:ext cx="9603275" cy="3958940"/>
          </a:xfrm>
        </p:spPr>
        <p:txBody>
          <a:bodyPr/>
          <a:lstStyle/>
          <a:p>
            <a:pPr marL="457200" lvl="1" indent="0">
              <a:buNone/>
            </a:pPr>
            <a:r>
              <a:rPr lang="tr-TR" dirty="0"/>
              <a:t>Erginlerin ve kısıtlıların evlat edinilmesi</a:t>
            </a:r>
          </a:p>
          <a:p>
            <a:pPr marL="1257300" lvl="2" indent="-342900">
              <a:buFont typeface="+mj-lt"/>
              <a:buAutoNum type="arabicPeriod"/>
            </a:pPr>
            <a:r>
              <a:rPr lang="tr-TR" dirty="0"/>
              <a:t>Evlat edinilenin ergin veya kısıtlı olması</a:t>
            </a:r>
          </a:p>
          <a:p>
            <a:pPr marL="1257300" lvl="2" indent="-342900">
              <a:buFont typeface="+mj-lt"/>
              <a:buAutoNum type="arabicPeriod"/>
            </a:pPr>
            <a:r>
              <a:rPr lang="tr-TR" dirty="0"/>
              <a:t>Evlat edinenin altsoyunun açık muvafakatinin bulunması</a:t>
            </a:r>
          </a:p>
          <a:p>
            <a:pPr marL="1257300" lvl="2" indent="-342900">
              <a:buFont typeface="+mj-lt"/>
              <a:buAutoNum type="arabicPeriod"/>
            </a:pPr>
            <a:r>
              <a:rPr lang="tr-TR" dirty="0"/>
              <a:t>Evlat edinilen evli ise eşinin rızası</a:t>
            </a:r>
          </a:p>
          <a:p>
            <a:pPr marL="1257300" lvl="2" indent="-342900">
              <a:buFont typeface="+mj-lt"/>
              <a:buAutoNum type="arabicPeriod"/>
            </a:pPr>
            <a:r>
              <a:rPr lang="tr-TR" dirty="0"/>
              <a:t>Evlat edinen ile evlat edinilen arasında kanunun aradığı diğer şartlardan birinin gerçekleşmiş olması</a:t>
            </a:r>
          </a:p>
          <a:p>
            <a:pPr marL="1714500" lvl="3" indent="-342900">
              <a:buFont typeface="+mj-lt"/>
              <a:buAutoNum type="arabicPeriod"/>
            </a:pPr>
            <a:r>
              <a:rPr lang="tr-TR" dirty="0"/>
              <a:t>Evlat edinilenin bedensel veya zihinsel özür sebebiyle sürekli olarak yardıma muhtaç olması</a:t>
            </a:r>
          </a:p>
          <a:p>
            <a:pPr marL="1714500" lvl="3" indent="-342900">
              <a:buFont typeface="+mj-lt"/>
              <a:buAutoNum type="arabicPeriod"/>
            </a:pPr>
            <a:r>
              <a:rPr lang="tr-TR" dirty="0"/>
              <a:t>Evlat edinilenin küçükken evlat edinen tarafından en az 5 yıl süreyle bakılıp gözetilmiş ve eğitilmiş olması</a:t>
            </a:r>
          </a:p>
          <a:p>
            <a:pPr marL="1714500" lvl="3" indent="-342900">
              <a:buFont typeface="+mj-lt"/>
              <a:buAutoNum type="arabicPeriod"/>
            </a:pPr>
            <a:r>
              <a:rPr lang="tr-TR" dirty="0"/>
              <a:t>Evlat edinen ile evlat edinilenin en az 5 yıldan beri aile halinde yaşamaları ve diğer haklı sebeplerin mevcut olması</a:t>
            </a:r>
          </a:p>
          <a:p>
            <a:pPr marL="1257300" lvl="2" indent="-342900">
              <a:buFont typeface="+mj-lt"/>
              <a:buAutoNum type="arabicPeriod"/>
            </a:pPr>
            <a:r>
              <a:rPr lang="tr-TR" dirty="0"/>
              <a:t>Küçüklerin evlat edinilmesine ilişkin hükümler kıyasen uygulanır.</a:t>
            </a:r>
          </a:p>
        </p:txBody>
      </p:sp>
    </p:spTree>
    <p:extLst>
      <p:ext uri="{BB962C8B-B14F-4D97-AF65-F5344CB8AC3E}">
        <p14:creationId xmlns:p14="http://schemas.microsoft.com/office/powerpoint/2010/main" val="382946165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7A97A8-2837-49F4-9C1A-5C02BC15348B}">
  <ds:schemaRefs>
    <ds:schemaRef ds:uri="http://www.w3.org/XML/1998/namespace"/>
    <ds:schemaRef ds:uri="http://schemas.microsoft.com/office/2006/documentManagement/types"/>
    <ds:schemaRef ds:uri="http://purl.org/dc/dcmitype/"/>
    <ds:schemaRef ds:uri="560ef61b-03e2-46a8-aeae-79f8a710d1e9"/>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FD25100-51CD-4000-B7EF-3C58A5105249}">
  <ds:schemaRefs>
    <ds:schemaRef ds:uri="http://schemas.microsoft.com/sharepoint/v3/contenttype/forms"/>
  </ds:schemaRefs>
</ds:datastoreItem>
</file>

<file path=customXml/itemProps3.xml><?xml version="1.0" encoding="utf-8"?>
<ds:datastoreItem xmlns:ds="http://schemas.openxmlformats.org/officeDocument/2006/customXml" ds:itemID="{A7933B27-220A-431C-8F51-39520C0F35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1408</Words>
  <Application>Microsoft Office PowerPoint</Application>
  <PresentationFormat>Geniş ekran</PresentationFormat>
  <Paragraphs>112</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Gill Sans MT</vt:lpstr>
      <vt:lpstr>Galeri</vt:lpstr>
      <vt:lpstr>Medeni hukuk</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Soybağının kurulması yolları</dc:title>
  <dc:creator>Hilal Nur Gözüküçük</dc:creator>
  <cp:lastModifiedBy>Hilal Nur Gözüküçük</cp:lastModifiedBy>
  <cp:revision>1</cp:revision>
  <dcterms:created xsi:type="dcterms:W3CDTF">2020-05-25T21:07:08Z</dcterms:created>
  <dcterms:modified xsi:type="dcterms:W3CDTF">2020-05-27T14:40:38Z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