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73" r:id="rId14"/>
    <p:sldId id="269" r:id="rId15"/>
    <p:sldId id="274" r:id="rId16"/>
    <p:sldId id="275" r:id="rId17"/>
    <p:sldId id="276" r:id="rId18"/>
    <p:sldId id="270" r:id="rId19"/>
    <p:sldId id="271" r:id="rId20"/>
    <p:sldId id="272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ABAEEA3-BED7-451F-95F1-EE14B08D10A2}" type="datetimeFigureOut">
              <a:rPr lang="tr-TR" smtClean="0"/>
              <a:t>18.03.2013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70745E3-1240-48B4-8BAD-C09B2107EDB0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EEA3-BED7-451F-95F1-EE14B08D10A2}" type="datetimeFigureOut">
              <a:rPr lang="tr-TR" smtClean="0"/>
              <a:t>18.03.2013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745E3-1240-48B4-8BAD-C09B2107EDB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EEA3-BED7-451F-95F1-EE14B08D10A2}" type="datetimeFigureOut">
              <a:rPr lang="tr-TR" smtClean="0"/>
              <a:t>18.03.2013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745E3-1240-48B4-8BAD-C09B2107EDB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ABAEEA3-BED7-451F-95F1-EE14B08D10A2}" type="datetimeFigureOut">
              <a:rPr lang="tr-TR" smtClean="0"/>
              <a:t>18.03.2013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70745E3-1240-48B4-8BAD-C09B2107EDB0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ABAEEA3-BED7-451F-95F1-EE14B08D10A2}" type="datetimeFigureOut">
              <a:rPr lang="tr-TR" smtClean="0"/>
              <a:t>18.03.2013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70745E3-1240-48B4-8BAD-C09B2107EDB0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EEA3-BED7-451F-95F1-EE14B08D10A2}" type="datetimeFigureOut">
              <a:rPr lang="tr-TR" smtClean="0"/>
              <a:t>18.03.2013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745E3-1240-48B4-8BAD-C09B2107EDB0}" type="slidenum">
              <a:rPr lang="tr-TR" smtClean="0"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EEA3-BED7-451F-95F1-EE14B08D10A2}" type="datetimeFigureOut">
              <a:rPr lang="tr-TR" smtClean="0"/>
              <a:t>18.03.2013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745E3-1240-48B4-8BAD-C09B2107EDB0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ABAEEA3-BED7-451F-95F1-EE14B08D10A2}" type="datetimeFigureOut">
              <a:rPr lang="tr-TR" smtClean="0"/>
              <a:t>18.03.2013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70745E3-1240-48B4-8BAD-C09B2107EDB0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EEA3-BED7-451F-95F1-EE14B08D10A2}" type="datetimeFigureOut">
              <a:rPr lang="tr-TR" smtClean="0"/>
              <a:t>18.03.2013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745E3-1240-48B4-8BAD-C09B2107EDB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ABAEEA3-BED7-451F-95F1-EE14B08D10A2}" type="datetimeFigureOut">
              <a:rPr lang="tr-TR" smtClean="0"/>
              <a:t>18.03.2013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70745E3-1240-48B4-8BAD-C09B2107EDB0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ABAEEA3-BED7-451F-95F1-EE14B08D10A2}" type="datetimeFigureOut">
              <a:rPr lang="tr-TR" smtClean="0"/>
              <a:t>18.03.2013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70745E3-1240-48B4-8BAD-C09B2107EDB0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ABAEEA3-BED7-451F-95F1-EE14B08D10A2}" type="datetimeFigureOut">
              <a:rPr lang="tr-TR" smtClean="0"/>
              <a:t>18.03.2013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70745E3-1240-48B4-8BAD-C09B2107EDB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Yoğurt sütüne uygulanan ön işlemler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Köşeli Çift Ayraç"/>
          <p:cNvSpPr/>
          <p:nvPr/>
        </p:nvSpPr>
        <p:spPr>
          <a:xfrm>
            <a:off x="251520" y="725747"/>
            <a:ext cx="2160240" cy="576064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395536" y="725747"/>
            <a:ext cx="1872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/>
              <a:t>Sınırlı renk değişimi</a:t>
            </a:r>
            <a:endParaRPr lang="tr-TR" sz="1600" b="1" dirty="0"/>
          </a:p>
        </p:txBody>
      </p:sp>
      <p:sp>
        <p:nvSpPr>
          <p:cNvPr id="6" name="5 Köşeli Çift Ayraç"/>
          <p:cNvSpPr/>
          <p:nvPr/>
        </p:nvSpPr>
        <p:spPr>
          <a:xfrm>
            <a:off x="2267744" y="725747"/>
            <a:ext cx="2160240" cy="576064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2411760" y="725747"/>
            <a:ext cx="1872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/>
              <a:t>Sınırlı </a:t>
            </a:r>
            <a:r>
              <a:rPr lang="tr-TR" sz="1600" b="1" dirty="0" err="1" smtClean="0"/>
              <a:t>lipid</a:t>
            </a:r>
            <a:r>
              <a:rPr lang="tr-TR" sz="1600" b="1" dirty="0" smtClean="0"/>
              <a:t> </a:t>
            </a:r>
            <a:r>
              <a:rPr lang="tr-TR" sz="1600" b="1" dirty="0" err="1" smtClean="0"/>
              <a:t>oksidasyonu</a:t>
            </a:r>
            <a:endParaRPr lang="tr-TR" sz="1600" b="1" dirty="0"/>
          </a:p>
        </p:txBody>
      </p:sp>
      <p:sp>
        <p:nvSpPr>
          <p:cNvPr id="8" name="7 Köşeli Çift Ayraç"/>
          <p:cNvSpPr/>
          <p:nvPr/>
        </p:nvSpPr>
        <p:spPr>
          <a:xfrm>
            <a:off x="4317019" y="725747"/>
            <a:ext cx="2160240" cy="576064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9" name="8 Metin kutusu"/>
          <p:cNvSpPr txBox="1"/>
          <p:nvPr/>
        </p:nvSpPr>
        <p:spPr>
          <a:xfrm>
            <a:off x="4433095" y="692696"/>
            <a:ext cx="2160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/>
              <a:t>β</a:t>
            </a:r>
            <a:r>
              <a:rPr lang="tr-TR" sz="1600" b="1" dirty="0" err="1" smtClean="0"/>
              <a:t>karoten</a:t>
            </a:r>
            <a:r>
              <a:rPr lang="tr-TR" sz="1600" b="1" dirty="0" smtClean="0"/>
              <a:t> ve </a:t>
            </a:r>
            <a:r>
              <a:rPr lang="tr-TR" sz="1600" b="1" dirty="0" err="1" smtClean="0"/>
              <a:t>ribo</a:t>
            </a:r>
            <a:r>
              <a:rPr lang="tr-TR" sz="1600" b="1" dirty="0" smtClean="0"/>
              <a:t>-</a:t>
            </a:r>
            <a:r>
              <a:rPr lang="tr-TR" sz="1600" b="1" dirty="0" err="1" smtClean="0"/>
              <a:t>flavin</a:t>
            </a:r>
            <a:r>
              <a:rPr lang="tr-TR" sz="1600" b="1" dirty="0" smtClean="0"/>
              <a:t> korunumu</a:t>
            </a:r>
            <a:endParaRPr lang="tr-TR" sz="1600" b="1" dirty="0"/>
          </a:p>
        </p:txBody>
      </p:sp>
      <p:sp>
        <p:nvSpPr>
          <p:cNvPr id="10" name="9 Köşeli Çift Ayraç"/>
          <p:cNvSpPr/>
          <p:nvPr/>
        </p:nvSpPr>
        <p:spPr>
          <a:xfrm>
            <a:off x="6444208" y="725747"/>
            <a:ext cx="2304256" cy="576064"/>
          </a:xfrm>
          <a:prstGeom prst="chevron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1" name="10 Metin kutusu"/>
          <p:cNvSpPr txBox="1"/>
          <p:nvPr/>
        </p:nvSpPr>
        <p:spPr>
          <a:xfrm>
            <a:off x="6588224" y="806466"/>
            <a:ext cx="1872208" cy="338554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rgbClr val="FFFF00"/>
                </a:solidFill>
              </a:rPr>
              <a:t>PLA avantajları</a:t>
            </a:r>
            <a:endParaRPr lang="tr-TR" sz="1600" b="1" dirty="0">
              <a:solidFill>
                <a:srgbClr val="FFFF00"/>
              </a:solidFill>
            </a:endParaRPr>
          </a:p>
        </p:txBody>
      </p:sp>
      <p:sp>
        <p:nvSpPr>
          <p:cNvPr id="12" name="11 Köşeli Çift Ayraç"/>
          <p:cNvSpPr/>
          <p:nvPr/>
        </p:nvSpPr>
        <p:spPr>
          <a:xfrm>
            <a:off x="251520" y="3005663"/>
            <a:ext cx="2160240" cy="576064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3" name="12 Metin kutusu"/>
          <p:cNvSpPr txBox="1"/>
          <p:nvPr/>
        </p:nvSpPr>
        <p:spPr>
          <a:xfrm>
            <a:off x="899592" y="3077671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/>
              <a:t>PP</a:t>
            </a:r>
            <a:endParaRPr lang="tr-TR" sz="1600" b="1" dirty="0"/>
          </a:p>
        </p:txBody>
      </p:sp>
      <p:sp>
        <p:nvSpPr>
          <p:cNvPr id="14" name="13 Köşeli Çift Ayraç"/>
          <p:cNvSpPr/>
          <p:nvPr/>
        </p:nvSpPr>
        <p:spPr>
          <a:xfrm>
            <a:off x="2267744" y="2996952"/>
            <a:ext cx="2160240" cy="576064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5" name="14 Metin kutusu"/>
          <p:cNvSpPr txBox="1"/>
          <p:nvPr/>
        </p:nvSpPr>
        <p:spPr>
          <a:xfrm>
            <a:off x="2987824" y="3077671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/>
              <a:t>PP</a:t>
            </a:r>
            <a:endParaRPr lang="tr-TR" sz="1600" b="1" dirty="0"/>
          </a:p>
        </p:txBody>
      </p:sp>
      <p:sp>
        <p:nvSpPr>
          <p:cNvPr id="16" name="15 Köşeli Çift Ayraç"/>
          <p:cNvSpPr/>
          <p:nvPr/>
        </p:nvSpPr>
        <p:spPr>
          <a:xfrm>
            <a:off x="4283968" y="2996952"/>
            <a:ext cx="2160240" cy="576064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7" name="16 Metin kutusu"/>
          <p:cNvSpPr txBox="1"/>
          <p:nvPr/>
        </p:nvSpPr>
        <p:spPr>
          <a:xfrm>
            <a:off x="4932040" y="3077671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/>
              <a:t>PS</a:t>
            </a:r>
            <a:endParaRPr lang="tr-TR" sz="1600" b="1" dirty="0"/>
          </a:p>
        </p:txBody>
      </p:sp>
      <p:sp>
        <p:nvSpPr>
          <p:cNvPr id="18" name="17 Köşeli Çift Ayraç"/>
          <p:cNvSpPr/>
          <p:nvPr/>
        </p:nvSpPr>
        <p:spPr>
          <a:xfrm>
            <a:off x="6444208" y="3005663"/>
            <a:ext cx="2304256" cy="576064"/>
          </a:xfrm>
          <a:prstGeom prst="chevron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9" name="18 Metin kutusu"/>
          <p:cNvSpPr txBox="1"/>
          <p:nvPr/>
        </p:nvSpPr>
        <p:spPr>
          <a:xfrm>
            <a:off x="6660232" y="3077671"/>
            <a:ext cx="1872208" cy="338554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tr-TR" sz="1600" b="1" dirty="0" err="1" smtClean="0">
                <a:solidFill>
                  <a:srgbClr val="FFFF00"/>
                </a:solidFill>
              </a:rPr>
              <a:t>İnert</a:t>
            </a:r>
            <a:r>
              <a:rPr lang="tr-TR" sz="1600" b="1" dirty="0" smtClean="0">
                <a:solidFill>
                  <a:srgbClr val="FFFF00"/>
                </a:solidFill>
              </a:rPr>
              <a:t> özellik</a:t>
            </a:r>
            <a:endParaRPr lang="tr-TR" sz="1600" b="1" dirty="0">
              <a:solidFill>
                <a:srgbClr val="FFFF00"/>
              </a:solidFill>
            </a:endParaRPr>
          </a:p>
        </p:txBody>
      </p:sp>
      <p:sp>
        <p:nvSpPr>
          <p:cNvPr id="20" name="19 Sağ Ayraç"/>
          <p:cNvSpPr/>
          <p:nvPr/>
        </p:nvSpPr>
        <p:spPr>
          <a:xfrm rot="16200000">
            <a:off x="3077834" y="-117394"/>
            <a:ext cx="360040" cy="5868652"/>
          </a:xfrm>
          <a:prstGeom prst="rightBrace">
            <a:avLst>
              <a:gd name="adj1" fmla="val 8333"/>
              <a:gd name="adj2" fmla="val 4694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20 Metin kutusu"/>
          <p:cNvSpPr txBox="1"/>
          <p:nvPr/>
        </p:nvSpPr>
        <p:spPr>
          <a:xfrm>
            <a:off x="395536" y="2204864"/>
            <a:ext cx="6120680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tr-TR" b="1" dirty="0" smtClean="0"/>
              <a:t>Pürüzsüz üretildiklerinde ürüne zarar vermezler</a:t>
            </a:r>
            <a:endParaRPr lang="tr-TR" b="1" dirty="0"/>
          </a:p>
        </p:txBody>
      </p:sp>
      <p:sp>
        <p:nvSpPr>
          <p:cNvPr id="22" name="21 Köşeli Çift Ayraç"/>
          <p:cNvSpPr/>
          <p:nvPr/>
        </p:nvSpPr>
        <p:spPr>
          <a:xfrm>
            <a:off x="251520" y="4941168"/>
            <a:ext cx="2160240" cy="576064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23" name="22 Metin kutusu"/>
          <p:cNvSpPr txBox="1"/>
          <p:nvPr/>
        </p:nvSpPr>
        <p:spPr>
          <a:xfrm>
            <a:off x="467544" y="5034662"/>
            <a:ext cx="1944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/>
              <a:t>PS/EVOH/PE/PP</a:t>
            </a:r>
            <a:endParaRPr lang="tr-TR" sz="1600" b="1" dirty="0"/>
          </a:p>
        </p:txBody>
      </p:sp>
      <p:sp>
        <p:nvSpPr>
          <p:cNvPr id="24" name="23 Köşeli Çift Ayraç"/>
          <p:cNvSpPr/>
          <p:nvPr/>
        </p:nvSpPr>
        <p:spPr>
          <a:xfrm>
            <a:off x="2267744" y="4932457"/>
            <a:ext cx="2160240" cy="576064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26" name="25 Köşeli Çift Ayraç"/>
          <p:cNvSpPr/>
          <p:nvPr/>
        </p:nvSpPr>
        <p:spPr>
          <a:xfrm>
            <a:off x="4283968" y="4932457"/>
            <a:ext cx="2160240" cy="576064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27" name="26 Metin kutusu"/>
          <p:cNvSpPr txBox="1"/>
          <p:nvPr/>
        </p:nvSpPr>
        <p:spPr>
          <a:xfrm>
            <a:off x="4499992" y="5013176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/>
              <a:t>PVC/PVDC/PE</a:t>
            </a:r>
            <a:endParaRPr lang="tr-TR" sz="1600" b="1" dirty="0"/>
          </a:p>
        </p:txBody>
      </p:sp>
      <p:sp>
        <p:nvSpPr>
          <p:cNvPr id="30" name="29 Metin kutusu"/>
          <p:cNvSpPr txBox="1"/>
          <p:nvPr/>
        </p:nvSpPr>
        <p:spPr>
          <a:xfrm>
            <a:off x="2699792" y="5034662"/>
            <a:ext cx="1944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/>
              <a:t>PVC/PE</a:t>
            </a:r>
            <a:endParaRPr lang="tr-TR" sz="1600" b="1" dirty="0"/>
          </a:p>
        </p:txBody>
      </p:sp>
      <p:sp>
        <p:nvSpPr>
          <p:cNvPr id="31" name="30 Köşeli Çift Ayraç"/>
          <p:cNvSpPr/>
          <p:nvPr/>
        </p:nvSpPr>
        <p:spPr>
          <a:xfrm>
            <a:off x="6372200" y="4941168"/>
            <a:ext cx="2160240" cy="576064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32" name="31 Metin kutusu"/>
          <p:cNvSpPr txBox="1"/>
          <p:nvPr/>
        </p:nvSpPr>
        <p:spPr>
          <a:xfrm>
            <a:off x="6588224" y="5021887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/>
              <a:t>PS/</a:t>
            </a:r>
            <a:r>
              <a:rPr lang="tr-TR" sz="1600" b="1" dirty="0" err="1" smtClean="0"/>
              <a:t>resilikat</a:t>
            </a:r>
            <a:r>
              <a:rPr lang="tr-TR" sz="1600" b="1" dirty="0" smtClean="0"/>
              <a:t>/PS</a:t>
            </a:r>
            <a:endParaRPr lang="tr-TR" sz="1600" b="1" dirty="0"/>
          </a:p>
        </p:txBody>
      </p:sp>
      <p:sp>
        <p:nvSpPr>
          <p:cNvPr id="33" name="32 Sağ Ayraç"/>
          <p:cNvSpPr/>
          <p:nvPr/>
        </p:nvSpPr>
        <p:spPr>
          <a:xfrm rot="16200000">
            <a:off x="3797914" y="1826822"/>
            <a:ext cx="360040" cy="5868652"/>
          </a:xfrm>
          <a:prstGeom prst="rightBrace">
            <a:avLst>
              <a:gd name="adj1" fmla="val 8333"/>
              <a:gd name="adj2" fmla="val 4694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4" name="33 Metin kutusu"/>
          <p:cNvSpPr txBox="1"/>
          <p:nvPr/>
        </p:nvSpPr>
        <p:spPr>
          <a:xfrm>
            <a:off x="1115616" y="4149080"/>
            <a:ext cx="6120680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Karışım plastik türevleri</a:t>
            </a:r>
            <a:endParaRPr lang="tr-TR" b="1" dirty="0"/>
          </a:p>
        </p:txBody>
      </p:sp>
      <p:sp>
        <p:nvSpPr>
          <p:cNvPr id="35" name="34 Metin kutusu"/>
          <p:cNvSpPr txBox="1"/>
          <p:nvPr/>
        </p:nvSpPr>
        <p:spPr>
          <a:xfrm>
            <a:off x="2267744" y="6021288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TS 9700’e uygun üretilmelidir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-40000" contrast="60000"/>
          </a:blip>
          <a:srcRect/>
          <a:stretch>
            <a:fillRect/>
          </a:stretch>
        </p:blipFill>
        <p:spPr bwMode="auto">
          <a:xfrm>
            <a:off x="539552" y="1700808"/>
            <a:ext cx="7667645" cy="359313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4 Metin kutusu"/>
          <p:cNvSpPr txBox="1"/>
          <p:nvPr/>
        </p:nvSpPr>
        <p:spPr>
          <a:xfrm>
            <a:off x="467544" y="908720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Kesikli üretim ve ısı şekillendirme olmak üzere iki farklı ambalaj üretimi bulunmaktadır</a:t>
            </a:r>
            <a:endParaRPr lang="tr-TR" b="1" dirty="0"/>
          </a:p>
        </p:txBody>
      </p:sp>
      <p:sp>
        <p:nvSpPr>
          <p:cNvPr id="6" name="5 Metin kutusu"/>
          <p:cNvSpPr txBox="1"/>
          <p:nvPr/>
        </p:nvSpPr>
        <p:spPr>
          <a:xfrm>
            <a:off x="395536" y="5733256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Stiren</a:t>
            </a:r>
            <a:r>
              <a:rPr lang="tr-TR" dirty="0" smtClean="0"/>
              <a:t> ve </a:t>
            </a:r>
            <a:r>
              <a:rPr lang="tr-TR" dirty="0" err="1" smtClean="0"/>
              <a:t>etilbenzen</a:t>
            </a:r>
            <a:r>
              <a:rPr lang="tr-TR" dirty="0" smtClean="0"/>
              <a:t> ambalajdan yoğurda geçen en yaygın bileşenlerdir. </a:t>
            </a:r>
            <a:r>
              <a:rPr lang="tr-TR" b="1" i="1" dirty="0" smtClean="0"/>
              <a:t>Tat bozuklukları için eşik değerler:</a:t>
            </a:r>
          </a:p>
          <a:p>
            <a:r>
              <a:rPr lang="tr-TR" b="1" dirty="0" err="1" smtClean="0">
                <a:solidFill>
                  <a:srgbClr val="0070C0"/>
                </a:solidFill>
              </a:rPr>
              <a:t>Stiren</a:t>
            </a:r>
            <a:r>
              <a:rPr lang="tr-TR" b="1" dirty="0" smtClean="0">
                <a:solidFill>
                  <a:srgbClr val="0070C0"/>
                </a:solidFill>
              </a:rPr>
              <a:t> : &gt;2 µg/g, </a:t>
            </a:r>
            <a:r>
              <a:rPr lang="tr-TR" b="1" dirty="0" err="1" smtClean="0">
                <a:solidFill>
                  <a:srgbClr val="0070C0"/>
                </a:solidFill>
              </a:rPr>
              <a:t>etilbenzen</a:t>
            </a:r>
            <a:r>
              <a:rPr lang="tr-TR" b="1" dirty="0" smtClean="0">
                <a:solidFill>
                  <a:srgbClr val="0070C0"/>
                </a:solidFill>
              </a:rPr>
              <a:t>: </a:t>
            </a:r>
            <a:r>
              <a:rPr lang="tr-TR" b="1" dirty="0" smtClean="0">
                <a:solidFill>
                  <a:srgbClr val="0070C0"/>
                </a:solidFill>
              </a:rPr>
              <a:t>&gt;0.9 µg/g, o-</a:t>
            </a:r>
            <a:r>
              <a:rPr lang="tr-TR" b="1" dirty="0" err="1" smtClean="0">
                <a:solidFill>
                  <a:srgbClr val="0070C0"/>
                </a:solidFill>
              </a:rPr>
              <a:t>ksilen</a:t>
            </a:r>
            <a:r>
              <a:rPr lang="tr-TR" b="1" dirty="0" smtClean="0">
                <a:solidFill>
                  <a:srgbClr val="0070C0"/>
                </a:solidFill>
              </a:rPr>
              <a:t>: 7 µg/g, </a:t>
            </a:r>
            <a:r>
              <a:rPr lang="tr-TR" b="1" dirty="0" err="1" smtClean="0">
                <a:solidFill>
                  <a:srgbClr val="0070C0"/>
                </a:solidFill>
              </a:rPr>
              <a:t>kumen</a:t>
            </a:r>
            <a:r>
              <a:rPr lang="tr-TR" b="1" dirty="0" smtClean="0">
                <a:solidFill>
                  <a:srgbClr val="0070C0"/>
                </a:solidFill>
              </a:rPr>
              <a:t>  1 µg/g</a:t>
            </a:r>
            <a:endParaRPr lang="tr-TR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0"/>
            <a:ext cx="7467600" cy="1143000"/>
          </a:xfrm>
        </p:spPr>
        <p:txBody>
          <a:bodyPr/>
          <a:lstStyle/>
          <a:p>
            <a:r>
              <a:rPr lang="tr-TR" b="1" dirty="0" smtClean="0"/>
              <a:t>Ambalaj sterilizasyonu</a:t>
            </a:r>
            <a:endParaRPr lang="tr-TR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lum bright="-33000" contrast="70000"/>
          </a:blip>
          <a:srcRect/>
          <a:stretch>
            <a:fillRect/>
          </a:stretch>
        </p:blipFill>
        <p:spPr bwMode="auto">
          <a:xfrm>
            <a:off x="683568" y="1268760"/>
            <a:ext cx="6552728" cy="5399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Meyveli yoğurt aseptik dolum </a:t>
            </a:r>
            <a:r>
              <a:rPr lang="tr-TR" dirty="0" err="1" smtClean="0"/>
              <a:t>hatt</a:t>
            </a:r>
            <a:r>
              <a:rPr lang="tr-TR" dirty="0" err="1" smtClean="0"/>
              <a:t>i</a:t>
            </a:r>
            <a:endParaRPr lang="tr-T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8" y="2271713"/>
            <a:ext cx="7128790" cy="3631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Otomasyon ve mekanizasyon</a:t>
            </a:r>
            <a:endParaRPr lang="tr-T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4688" y="2114550"/>
            <a:ext cx="7587711" cy="3973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/>
          <a:lstStyle/>
          <a:p>
            <a:r>
              <a:rPr lang="tr-TR" b="1" dirty="0" smtClean="0"/>
              <a:t>Otomasyon kriterleri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9512" y="1844824"/>
            <a:ext cx="8496944" cy="4873752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Sistem otomasyonunun amacının net tanımı</a:t>
            </a:r>
          </a:p>
          <a:p>
            <a:endParaRPr lang="tr-TR" dirty="0" smtClean="0"/>
          </a:p>
          <a:p>
            <a:r>
              <a:rPr lang="tr-TR" dirty="0" smtClean="0"/>
              <a:t>Otomasyona bağlanan üretim hattı için anahtar performans indikatörleri</a:t>
            </a:r>
          </a:p>
          <a:p>
            <a:endParaRPr lang="tr-TR" dirty="0" smtClean="0"/>
          </a:p>
          <a:p>
            <a:r>
              <a:rPr lang="tr-TR" dirty="0" smtClean="0"/>
              <a:t>Amaca ulaşabilmek için minimum otomasyon düzeyi</a:t>
            </a:r>
          </a:p>
          <a:p>
            <a:endParaRPr lang="tr-TR" dirty="0" smtClean="0"/>
          </a:p>
          <a:p>
            <a:r>
              <a:rPr lang="tr-TR" dirty="0" smtClean="0"/>
              <a:t>Otomasyondan sorumlu personelin yetkilerinin tanımlanması</a:t>
            </a:r>
          </a:p>
          <a:p>
            <a:endParaRPr lang="tr-TR" dirty="0" smtClean="0"/>
          </a:p>
          <a:p>
            <a:r>
              <a:rPr lang="tr-TR" dirty="0" smtClean="0"/>
              <a:t>Performans raporlarının hazırlanması ve değerlendirilmesi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İşletme içi otomasyon ile diğer otomasyon süreçlerinin entegrasyonu</a:t>
            </a:r>
          </a:p>
          <a:p>
            <a:endParaRPr lang="tr-TR" dirty="0" smtClean="0"/>
          </a:p>
          <a:p>
            <a:r>
              <a:rPr lang="tr-TR" dirty="0" smtClean="0"/>
              <a:t>Otomasyon sisteminin uluslar arası uygunluğu</a:t>
            </a:r>
          </a:p>
          <a:p>
            <a:endParaRPr lang="tr-TR" dirty="0" smtClean="0"/>
          </a:p>
          <a:p>
            <a:r>
              <a:rPr lang="tr-TR" dirty="0" smtClean="0"/>
              <a:t>Otomasyon sisteminin şirket </a:t>
            </a:r>
            <a:r>
              <a:rPr lang="tr-TR" dirty="0" err="1" smtClean="0"/>
              <a:t>standardlarına</a:t>
            </a:r>
            <a:r>
              <a:rPr lang="tr-TR" dirty="0" smtClean="0"/>
              <a:t> uygunluğu</a:t>
            </a:r>
          </a:p>
          <a:p>
            <a:endParaRPr lang="tr-TR" dirty="0" smtClean="0"/>
          </a:p>
          <a:p>
            <a:r>
              <a:rPr lang="tr-TR" dirty="0" smtClean="0"/>
              <a:t>Otomasyon için eğitim koşulları</a:t>
            </a:r>
          </a:p>
          <a:p>
            <a:endParaRPr lang="tr-TR" dirty="0" smtClean="0"/>
          </a:p>
          <a:p>
            <a:r>
              <a:rPr lang="tr-TR" dirty="0" smtClean="0"/>
              <a:t>Otomasyon sisteminin bakım-onarım işlerinin düzenlenmesi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Otomasyonun hedefleri</a:t>
            </a:r>
            <a:endParaRPr lang="tr-TR" dirty="0"/>
          </a:p>
        </p:txBody>
      </p:sp>
      <p:sp>
        <p:nvSpPr>
          <p:cNvPr id="4" name="3 Yuvarlatılmış Dikdörtgen"/>
          <p:cNvSpPr/>
          <p:nvPr/>
        </p:nvSpPr>
        <p:spPr>
          <a:xfrm>
            <a:off x="1691680" y="1772816"/>
            <a:ext cx="1872208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Metin kutusu"/>
          <p:cNvSpPr txBox="1"/>
          <p:nvPr/>
        </p:nvSpPr>
        <p:spPr>
          <a:xfrm>
            <a:off x="1691680" y="1988840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Ürün kalitesi artışı</a:t>
            </a:r>
            <a:endParaRPr lang="tr-TR" b="1" dirty="0"/>
          </a:p>
        </p:txBody>
      </p:sp>
      <p:sp>
        <p:nvSpPr>
          <p:cNvPr id="6" name="5 Yuvarlatılmış Dikdörtgen"/>
          <p:cNvSpPr/>
          <p:nvPr/>
        </p:nvSpPr>
        <p:spPr>
          <a:xfrm>
            <a:off x="755576" y="3861048"/>
            <a:ext cx="1872208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Metin kutusu"/>
          <p:cNvSpPr txBox="1"/>
          <p:nvPr/>
        </p:nvSpPr>
        <p:spPr>
          <a:xfrm>
            <a:off x="755576" y="4077072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Kayıpların azaltılması</a:t>
            </a:r>
            <a:endParaRPr lang="tr-TR" b="1" dirty="0"/>
          </a:p>
        </p:txBody>
      </p:sp>
      <p:sp>
        <p:nvSpPr>
          <p:cNvPr id="8" name="7 Yuvarlatılmış Dikdörtgen"/>
          <p:cNvSpPr/>
          <p:nvPr/>
        </p:nvSpPr>
        <p:spPr>
          <a:xfrm>
            <a:off x="5724128" y="1772816"/>
            <a:ext cx="1872208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Metin kutusu"/>
          <p:cNvSpPr txBox="1"/>
          <p:nvPr/>
        </p:nvSpPr>
        <p:spPr>
          <a:xfrm>
            <a:off x="5724128" y="1988840"/>
            <a:ext cx="18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İşçi güvenliği ve çevre korunumu</a:t>
            </a:r>
            <a:endParaRPr lang="tr-TR" b="1" dirty="0"/>
          </a:p>
        </p:txBody>
      </p:sp>
      <p:sp>
        <p:nvSpPr>
          <p:cNvPr id="10" name="9 Yuvarlatılmış Dikdörtgen"/>
          <p:cNvSpPr/>
          <p:nvPr/>
        </p:nvSpPr>
        <p:spPr>
          <a:xfrm>
            <a:off x="6837299" y="3933056"/>
            <a:ext cx="1872208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10 Metin kutusu"/>
          <p:cNvSpPr txBox="1"/>
          <p:nvPr/>
        </p:nvSpPr>
        <p:spPr>
          <a:xfrm>
            <a:off x="6732240" y="4171114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İşletme içi alan optimizasyonu</a:t>
            </a:r>
            <a:endParaRPr lang="tr-TR" b="1" dirty="0"/>
          </a:p>
        </p:txBody>
      </p:sp>
      <p:sp>
        <p:nvSpPr>
          <p:cNvPr id="12" name="11 Yuvarlatılmış Dikdörtgen"/>
          <p:cNvSpPr/>
          <p:nvPr/>
        </p:nvSpPr>
        <p:spPr>
          <a:xfrm>
            <a:off x="3740955" y="5445224"/>
            <a:ext cx="1872208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12 Metin kutusu"/>
          <p:cNvSpPr txBox="1"/>
          <p:nvPr/>
        </p:nvSpPr>
        <p:spPr>
          <a:xfrm>
            <a:off x="3635896" y="5683282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İşletme yönetiminin kolaylaşması</a:t>
            </a:r>
            <a:endParaRPr lang="tr-TR" b="1" dirty="0"/>
          </a:p>
        </p:txBody>
      </p:sp>
      <p:sp>
        <p:nvSpPr>
          <p:cNvPr id="14" name="13 Oval"/>
          <p:cNvSpPr/>
          <p:nvPr/>
        </p:nvSpPr>
        <p:spPr>
          <a:xfrm>
            <a:off x="3347864" y="3140968"/>
            <a:ext cx="2952328" cy="1872208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14 Metin kutusu"/>
          <p:cNvSpPr txBox="1"/>
          <p:nvPr/>
        </p:nvSpPr>
        <p:spPr>
          <a:xfrm>
            <a:off x="3563888" y="3789040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>
                <a:solidFill>
                  <a:srgbClr val="FFFF00"/>
                </a:solidFill>
              </a:rPr>
              <a:t>ETKİN ve VERİMLİ ÜRETİM</a:t>
            </a:r>
            <a:endParaRPr lang="tr-TR" b="1" dirty="0">
              <a:solidFill>
                <a:srgbClr val="FFFF00"/>
              </a:solidFill>
            </a:endParaRPr>
          </a:p>
        </p:txBody>
      </p:sp>
      <p:cxnSp>
        <p:nvCxnSpPr>
          <p:cNvPr id="17" name="16 Düz Ok Bağlayıcısı"/>
          <p:cNvCxnSpPr/>
          <p:nvPr/>
        </p:nvCxnSpPr>
        <p:spPr>
          <a:xfrm>
            <a:off x="3491880" y="2852936"/>
            <a:ext cx="432048" cy="4320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Düz Ok Bağlayıcısı"/>
          <p:cNvCxnSpPr/>
          <p:nvPr/>
        </p:nvCxnSpPr>
        <p:spPr>
          <a:xfrm>
            <a:off x="2627784" y="4293096"/>
            <a:ext cx="79208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Düz Ok Bağlayıcısı"/>
          <p:cNvCxnSpPr/>
          <p:nvPr/>
        </p:nvCxnSpPr>
        <p:spPr>
          <a:xfrm flipH="1" flipV="1">
            <a:off x="6228184" y="4365104"/>
            <a:ext cx="648072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Düz Ok Bağlayıcısı"/>
          <p:cNvCxnSpPr>
            <a:endCxn id="14" idx="4"/>
          </p:cNvCxnSpPr>
          <p:nvPr/>
        </p:nvCxnSpPr>
        <p:spPr>
          <a:xfrm flipH="1" flipV="1">
            <a:off x="4824028" y="5013176"/>
            <a:ext cx="36004" cy="4320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Düz Ok Bağlayıcısı"/>
          <p:cNvCxnSpPr/>
          <p:nvPr/>
        </p:nvCxnSpPr>
        <p:spPr>
          <a:xfrm flipH="1">
            <a:off x="5580112" y="2924944"/>
            <a:ext cx="504056" cy="288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İlkeler</a:t>
            </a:r>
            <a:endParaRPr lang="tr-TR" dirty="0"/>
          </a:p>
        </p:txBody>
      </p:sp>
      <p:sp>
        <p:nvSpPr>
          <p:cNvPr id="4" name="3 Yuvarlatılmış Dikdörtgen"/>
          <p:cNvSpPr/>
          <p:nvPr/>
        </p:nvSpPr>
        <p:spPr>
          <a:xfrm>
            <a:off x="2771800" y="2636912"/>
            <a:ext cx="3240360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Metin kutusu"/>
          <p:cNvSpPr txBox="1"/>
          <p:nvPr/>
        </p:nvSpPr>
        <p:spPr>
          <a:xfrm>
            <a:off x="2843808" y="3140968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Otomasyon karar süreci</a:t>
            </a:r>
            <a:endParaRPr lang="tr-TR" b="1" dirty="0"/>
          </a:p>
        </p:txBody>
      </p:sp>
      <p:sp>
        <p:nvSpPr>
          <p:cNvPr id="6" name="5 Sağ Ok"/>
          <p:cNvSpPr/>
          <p:nvPr/>
        </p:nvSpPr>
        <p:spPr>
          <a:xfrm>
            <a:off x="179512" y="2924944"/>
            <a:ext cx="2592288" cy="10801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Metin kutusu"/>
          <p:cNvSpPr txBox="1"/>
          <p:nvPr/>
        </p:nvSpPr>
        <p:spPr>
          <a:xfrm>
            <a:off x="251520" y="328498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Ürün gereklilikleri</a:t>
            </a:r>
            <a:endParaRPr lang="tr-TR" dirty="0"/>
          </a:p>
        </p:txBody>
      </p:sp>
      <p:sp>
        <p:nvSpPr>
          <p:cNvPr id="9" name="8 Sağ Ok"/>
          <p:cNvSpPr/>
          <p:nvPr/>
        </p:nvSpPr>
        <p:spPr>
          <a:xfrm rot="10800000">
            <a:off x="6012160" y="2924944"/>
            <a:ext cx="2592288" cy="10801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Metin kutusu"/>
          <p:cNvSpPr txBox="1"/>
          <p:nvPr/>
        </p:nvSpPr>
        <p:spPr>
          <a:xfrm>
            <a:off x="6300192" y="328498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İşleme gereklilikleri</a:t>
            </a:r>
            <a:endParaRPr lang="tr-TR" dirty="0"/>
          </a:p>
        </p:txBody>
      </p:sp>
      <p:sp>
        <p:nvSpPr>
          <p:cNvPr id="11" name="10 Sağ Ok"/>
          <p:cNvSpPr/>
          <p:nvPr/>
        </p:nvSpPr>
        <p:spPr>
          <a:xfrm rot="5400000">
            <a:off x="3059832" y="800708"/>
            <a:ext cx="2592288" cy="10801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11 Metin kutusu"/>
          <p:cNvSpPr txBox="1"/>
          <p:nvPr/>
        </p:nvSpPr>
        <p:spPr>
          <a:xfrm rot="5400000">
            <a:off x="3131840" y="116074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Yasal gereklilikler</a:t>
            </a:r>
            <a:endParaRPr lang="tr-TR" dirty="0"/>
          </a:p>
        </p:txBody>
      </p:sp>
      <p:sp>
        <p:nvSpPr>
          <p:cNvPr id="13" name="12 Sağ Ok"/>
          <p:cNvSpPr/>
          <p:nvPr/>
        </p:nvSpPr>
        <p:spPr>
          <a:xfrm rot="16200000">
            <a:off x="3095836" y="4905165"/>
            <a:ext cx="2592288" cy="10801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13 Metin kutusu"/>
          <p:cNvSpPr txBox="1"/>
          <p:nvPr/>
        </p:nvSpPr>
        <p:spPr>
          <a:xfrm rot="16200000">
            <a:off x="3031149" y="5263789"/>
            <a:ext cx="2708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Ekonomik gereklilikler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Yuvarlatılmış Dikdörtgen"/>
          <p:cNvSpPr/>
          <p:nvPr/>
        </p:nvSpPr>
        <p:spPr>
          <a:xfrm>
            <a:off x="2771800" y="2636912"/>
            <a:ext cx="3240360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Metin kutusu"/>
          <p:cNvSpPr txBox="1"/>
          <p:nvPr/>
        </p:nvSpPr>
        <p:spPr>
          <a:xfrm>
            <a:off x="2843808" y="3140968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YOĞURT</a:t>
            </a:r>
            <a:endParaRPr lang="tr-TR" b="1" dirty="0"/>
          </a:p>
        </p:txBody>
      </p:sp>
      <p:sp>
        <p:nvSpPr>
          <p:cNvPr id="7" name="6 Sağ Ok"/>
          <p:cNvSpPr/>
          <p:nvPr/>
        </p:nvSpPr>
        <p:spPr>
          <a:xfrm>
            <a:off x="179512" y="2708920"/>
            <a:ext cx="2592288" cy="15121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Metin kutusu"/>
          <p:cNvSpPr txBox="1"/>
          <p:nvPr/>
        </p:nvSpPr>
        <p:spPr>
          <a:xfrm>
            <a:off x="179512" y="3068960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Düzey I</a:t>
            </a:r>
            <a:r>
              <a:rPr lang="tr-TR" dirty="0" smtClean="0"/>
              <a:t>. Sütün üretime hazırlanması</a:t>
            </a:r>
            <a:endParaRPr lang="tr-TR" dirty="0"/>
          </a:p>
        </p:txBody>
      </p:sp>
      <p:sp>
        <p:nvSpPr>
          <p:cNvPr id="9" name="8 Sağ Ok"/>
          <p:cNvSpPr/>
          <p:nvPr/>
        </p:nvSpPr>
        <p:spPr>
          <a:xfrm rot="10800000">
            <a:off x="6012160" y="2564904"/>
            <a:ext cx="2592288" cy="15841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Metin kutusu"/>
          <p:cNvSpPr txBox="1"/>
          <p:nvPr/>
        </p:nvSpPr>
        <p:spPr>
          <a:xfrm>
            <a:off x="6300192" y="2924944"/>
            <a:ext cx="2448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Düzey III. </a:t>
            </a:r>
            <a:r>
              <a:rPr lang="tr-TR" dirty="0" err="1" smtClean="0"/>
              <a:t>Fermentasyon</a:t>
            </a:r>
            <a:r>
              <a:rPr lang="tr-TR" dirty="0" smtClean="0"/>
              <a:t> tankı ile dolum uyumu </a:t>
            </a:r>
            <a:endParaRPr lang="tr-TR" dirty="0"/>
          </a:p>
        </p:txBody>
      </p:sp>
      <p:sp>
        <p:nvSpPr>
          <p:cNvPr id="11" name="10 Sağ Ok"/>
          <p:cNvSpPr/>
          <p:nvPr/>
        </p:nvSpPr>
        <p:spPr>
          <a:xfrm rot="5400000">
            <a:off x="3041830" y="602686"/>
            <a:ext cx="2592288" cy="14761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11 Metin kutusu"/>
          <p:cNvSpPr txBox="1"/>
          <p:nvPr/>
        </p:nvSpPr>
        <p:spPr>
          <a:xfrm rot="5400000">
            <a:off x="3048799" y="1279794"/>
            <a:ext cx="2551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Düzey II</a:t>
            </a:r>
            <a:r>
              <a:rPr lang="tr-TR" dirty="0" smtClean="0"/>
              <a:t>. CIP</a:t>
            </a:r>
            <a:endParaRPr lang="tr-TR" dirty="0"/>
          </a:p>
        </p:txBody>
      </p:sp>
      <p:sp>
        <p:nvSpPr>
          <p:cNvPr id="13" name="12 Sağ Ok"/>
          <p:cNvSpPr/>
          <p:nvPr/>
        </p:nvSpPr>
        <p:spPr>
          <a:xfrm rot="16200000">
            <a:off x="3275856" y="4725145"/>
            <a:ext cx="2592288" cy="1440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13 Metin kutusu"/>
          <p:cNvSpPr txBox="1"/>
          <p:nvPr/>
        </p:nvSpPr>
        <p:spPr>
          <a:xfrm rot="16200000">
            <a:off x="3254414" y="4991734"/>
            <a:ext cx="2708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Düzey IV.</a:t>
            </a:r>
            <a:r>
              <a:rPr lang="tr-TR" dirty="0" smtClean="0"/>
              <a:t>Üretim planlaması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İnkübasyon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Kısa süreli </a:t>
            </a:r>
            <a:r>
              <a:rPr lang="tr-TR" b="1" dirty="0" err="1" smtClean="0">
                <a:solidFill>
                  <a:srgbClr val="0070C0"/>
                </a:solidFill>
              </a:rPr>
              <a:t>inkübasyon</a:t>
            </a:r>
            <a:r>
              <a:rPr lang="tr-TR" b="1" dirty="0" smtClean="0">
                <a:solidFill>
                  <a:srgbClr val="0070C0"/>
                </a:solidFill>
              </a:rPr>
              <a:t> 3-4 saat</a:t>
            </a:r>
          </a:p>
          <a:p>
            <a:pPr>
              <a:buNone/>
            </a:pPr>
            <a:r>
              <a:rPr lang="tr-TR" dirty="0" smtClean="0"/>
              <a:t>	42-43 </a:t>
            </a:r>
            <a:r>
              <a:rPr lang="tr-TR" dirty="0" smtClean="0">
                <a:sym typeface="Symbol"/>
              </a:rPr>
              <a:t></a:t>
            </a:r>
            <a:r>
              <a:rPr lang="tr-TR" dirty="0" smtClean="0"/>
              <a:t>C-</a:t>
            </a:r>
            <a:r>
              <a:rPr lang="tr-TR" dirty="0" err="1" smtClean="0"/>
              <a:t>pH</a:t>
            </a:r>
            <a:r>
              <a:rPr lang="tr-TR" dirty="0" smtClean="0"/>
              <a:t> 4.6-4.7</a:t>
            </a:r>
          </a:p>
          <a:p>
            <a:r>
              <a:rPr lang="tr-TR" b="1" dirty="0" smtClean="0">
                <a:solidFill>
                  <a:srgbClr val="0070C0"/>
                </a:solidFill>
              </a:rPr>
              <a:t>Uzun süreli </a:t>
            </a:r>
            <a:r>
              <a:rPr lang="tr-TR" b="1" dirty="0" err="1" smtClean="0">
                <a:solidFill>
                  <a:srgbClr val="0070C0"/>
                </a:solidFill>
              </a:rPr>
              <a:t>inkübasyon</a:t>
            </a:r>
            <a:r>
              <a:rPr lang="tr-TR" b="1" dirty="0" smtClean="0">
                <a:solidFill>
                  <a:srgbClr val="0070C0"/>
                </a:solidFill>
              </a:rPr>
              <a:t>-12-18 saat</a:t>
            </a:r>
          </a:p>
          <a:p>
            <a:pPr>
              <a:buNone/>
            </a:pPr>
            <a:r>
              <a:rPr lang="tr-TR" dirty="0" smtClean="0"/>
              <a:t>	32-35 </a:t>
            </a:r>
            <a:r>
              <a:rPr lang="tr-TR" dirty="0" smtClean="0">
                <a:sym typeface="Symbol"/>
              </a:rPr>
              <a:t></a:t>
            </a:r>
            <a:r>
              <a:rPr lang="tr-TR" dirty="0" smtClean="0"/>
              <a:t>C- </a:t>
            </a:r>
            <a:r>
              <a:rPr lang="tr-TR" dirty="0" err="1" smtClean="0"/>
              <a:t>pH</a:t>
            </a:r>
            <a:r>
              <a:rPr lang="tr-TR" dirty="0" smtClean="0"/>
              <a:t> 4.6-4.7</a:t>
            </a:r>
          </a:p>
          <a:p>
            <a:pPr>
              <a:buNone/>
            </a:pPr>
            <a:r>
              <a:rPr lang="tr-TR" b="1" u="sng" dirty="0" smtClean="0"/>
              <a:t>Riskler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Kok:basil dengesinin bozulması (1:1)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Serum ayrılması riskinin artması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Karbonil bileşiklerinin oluşumunda yavaşlama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Enerji ve zaman kaybı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Arial" charset="0"/>
              <a:buChar char="•"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lum bright="-42000" contrast="68000"/>
          </a:blip>
          <a:srcRect/>
          <a:stretch>
            <a:fillRect/>
          </a:stretch>
        </p:blipFill>
        <p:spPr bwMode="auto">
          <a:xfrm>
            <a:off x="539552" y="2426874"/>
            <a:ext cx="8074497" cy="4431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Metin kutusu"/>
          <p:cNvSpPr txBox="1"/>
          <p:nvPr/>
        </p:nvSpPr>
        <p:spPr>
          <a:xfrm>
            <a:off x="323528" y="112564"/>
            <a:ext cx="84249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tr-TR" b="1" dirty="0" smtClean="0">
                <a:solidFill>
                  <a:srgbClr val="0070C0"/>
                </a:solidFill>
              </a:rPr>
              <a:t> DeviceNet, ASI, </a:t>
            </a:r>
            <a:r>
              <a:rPr lang="tr-TR" b="1" dirty="0" err="1" smtClean="0">
                <a:solidFill>
                  <a:srgbClr val="0070C0"/>
                </a:solidFill>
              </a:rPr>
              <a:t>CANbus</a:t>
            </a:r>
            <a:r>
              <a:rPr lang="tr-TR" b="1" dirty="0" smtClean="0">
                <a:solidFill>
                  <a:srgbClr val="0070C0"/>
                </a:solidFill>
              </a:rPr>
              <a:t>, </a:t>
            </a:r>
            <a:r>
              <a:rPr lang="tr-TR" b="1" dirty="0" err="1" smtClean="0">
                <a:solidFill>
                  <a:srgbClr val="0070C0"/>
                </a:solidFill>
              </a:rPr>
              <a:t>Profibus</a:t>
            </a:r>
            <a:r>
              <a:rPr lang="tr-TR" b="1" dirty="0" smtClean="0">
                <a:solidFill>
                  <a:srgbClr val="0070C0"/>
                </a:solidFill>
              </a:rPr>
              <a:t> yazılımları yaygın olarak </a:t>
            </a:r>
          </a:p>
          <a:p>
            <a:r>
              <a:rPr lang="tr-TR" b="1" dirty="0">
                <a:solidFill>
                  <a:srgbClr val="0070C0"/>
                </a:solidFill>
              </a:rPr>
              <a:t> </a:t>
            </a:r>
            <a:r>
              <a:rPr lang="tr-TR" b="1" dirty="0" smtClean="0">
                <a:solidFill>
                  <a:srgbClr val="0070C0"/>
                </a:solidFill>
              </a:rPr>
              <a:t>   kullanılmaktadır</a:t>
            </a:r>
          </a:p>
          <a:p>
            <a:endParaRPr lang="tr-TR" dirty="0"/>
          </a:p>
          <a:p>
            <a:pPr>
              <a:buFont typeface="Wingdings" pitchFamily="2" charset="2"/>
              <a:buChar char="q"/>
            </a:pPr>
            <a:r>
              <a:rPr lang="tr-TR" b="1" dirty="0" smtClean="0">
                <a:solidFill>
                  <a:srgbClr val="C00000"/>
                </a:solidFill>
              </a:rPr>
              <a:t> Ayrıca, </a:t>
            </a:r>
            <a:r>
              <a:rPr lang="tr-TR" b="1" dirty="0" err="1" smtClean="0">
                <a:solidFill>
                  <a:srgbClr val="C00000"/>
                </a:solidFill>
              </a:rPr>
              <a:t>Invensys</a:t>
            </a:r>
            <a:r>
              <a:rPr lang="tr-TR" b="1" dirty="0" smtClean="0">
                <a:solidFill>
                  <a:srgbClr val="C00000"/>
                </a:solidFill>
              </a:rPr>
              <a:t>-APV ve </a:t>
            </a:r>
            <a:r>
              <a:rPr lang="tr-TR" b="1" dirty="0" err="1" smtClean="0">
                <a:solidFill>
                  <a:srgbClr val="C00000"/>
                </a:solidFill>
              </a:rPr>
              <a:t>Archestra</a:t>
            </a:r>
            <a:r>
              <a:rPr lang="tr-TR" b="1" dirty="0" smtClean="0">
                <a:solidFill>
                  <a:srgbClr val="C00000"/>
                </a:solidFill>
              </a:rPr>
              <a:t> entegre yazılımları süt </a:t>
            </a:r>
          </a:p>
          <a:p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smtClean="0">
                <a:solidFill>
                  <a:srgbClr val="C00000"/>
                </a:solidFill>
              </a:rPr>
              <a:t>   endüstrisinde yaygındır</a:t>
            </a:r>
          </a:p>
          <a:p>
            <a:endParaRPr lang="tr-TR" dirty="0"/>
          </a:p>
          <a:p>
            <a:pPr>
              <a:buFont typeface="Wingdings" pitchFamily="2" charset="2"/>
              <a:buChar char="q"/>
            </a:pPr>
            <a:r>
              <a:rPr lang="tr-TR" dirty="0" smtClean="0"/>
              <a:t> Programlanabilir akıllı kontrol sistemleri-PLC ile üretim verimliliği üst </a:t>
            </a:r>
          </a:p>
          <a:p>
            <a:r>
              <a:rPr lang="tr-TR" dirty="0" smtClean="0"/>
              <a:t>    düzey çıkmıştır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Oval"/>
          <p:cNvSpPr/>
          <p:nvPr/>
        </p:nvSpPr>
        <p:spPr>
          <a:xfrm>
            <a:off x="3203848" y="2420888"/>
            <a:ext cx="2880320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Metin kutusu"/>
          <p:cNvSpPr txBox="1"/>
          <p:nvPr/>
        </p:nvSpPr>
        <p:spPr>
          <a:xfrm>
            <a:off x="3347864" y="299695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Su tutma kapasitesi</a:t>
            </a:r>
            <a:endParaRPr lang="tr-TR" b="1" dirty="0"/>
          </a:p>
        </p:txBody>
      </p:sp>
      <p:sp>
        <p:nvSpPr>
          <p:cNvPr id="6" name="5 Sağ Ok"/>
          <p:cNvSpPr/>
          <p:nvPr/>
        </p:nvSpPr>
        <p:spPr>
          <a:xfrm>
            <a:off x="179512" y="2852936"/>
            <a:ext cx="3015494" cy="7265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Metin kutusu"/>
          <p:cNvSpPr txBox="1"/>
          <p:nvPr/>
        </p:nvSpPr>
        <p:spPr>
          <a:xfrm>
            <a:off x="467544" y="299695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Bakteri tür/</a:t>
            </a:r>
            <a:r>
              <a:rPr lang="tr-TR" dirty="0" err="1" smtClean="0"/>
              <a:t>suşu</a:t>
            </a:r>
            <a:endParaRPr lang="tr-TR" dirty="0"/>
          </a:p>
        </p:txBody>
      </p:sp>
      <p:sp>
        <p:nvSpPr>
          <p:cNvPr id="8" name="7 Sağ Ok"/>
          <p:cNvSpPr/>
          <p:nvPr/>
        </p:nvSpPr>
        <p:spPr>
          <a:xfrm rot="10800000">
            <a:off x="6105177" y="2852936"/>
            <a:ext cx="2671227" cy="580675"/>
          </a:xfrm>
          <a:prstGeom prst="rightArrow">
            <a:avLst>
              <a:gd name="adj1" fmla="val 58185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İçerik Yer Tutucusu"/>
          <p:cNvSpPr txBox="1">
            <a:spLocks noGrp="1"/>
          </p:cNvSpPr>
          <p:nvPr>
            <p:ph sz="quarter" idx="1"/>
          </p:nvPr>
        </p:nvSpPr>
        <p:spPr>
          <a:xfrm>
            <a:off x="6372200" y="2924944"/>
            <a:ext cx="2416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tr-TR" sz="1800" dirty="0" err="1" smtClean="0"/>
              <a:t>İnkübasyon</a:t>
            </a:r>
            <a:r>
              <a:rPr lang="tr-TR" sz="1800" dirty="0" smtClean="0"/>
              <a:t> sıcaklığı</a:t>
            </a:r>
            <a:endParaRPr lang="tr-TR" sz="1800" dirty="0"/>
          </a:p>
        </p:txBody>
      </p:sp>
      <p:sp>
        <p:nvSpPr>
          <p:cNvPr id="10" name="9 Sağ Ok"/>
          <p:cNvSpPr/>
          <p:nvPr/>
        </p:nvSpPr>
        <p:spPr>
          <a:xfrm rot="16200000">
            <a:off x="3239852" y="5076564"/>
            <a:ext cx="2880320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10 Metin kutusu"/>
          <p:cNvSpPr txBox="1"/>
          <p:nvPr/>
        </p:nvSpPr>
        <p:spPr>
          <a:xfrm rot="5400000">
            <a:off x="3184418" y="5260558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Ambalaj materyali boyutu</a:t>
            </a:r>
            <a:endParaRPr lang="tr-TR" dirty="0"/>
          </a:p>
        </p:txBody>
      </p:sp>
      <p:sp>
        <p:nvSpPr>
          <p:cNvPr id="12" name="11 Aşağı Ok Belirtme Çizgisi"/>
          <p:cNvSpPr/>
          <p:nvPr/>
        </p:nvSpPr>
        <p:spPr>
          <a:xfrm>
            <a:off x="395536" y="1052736"/>
            <a:ext cx="2592288" cy="1944216"/>
          </a:xfrm>
          <a:prstGeom prst="downArrow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12 Aşağı Ok Belirtme Çizgisi"/>
          <p:cNvSpPr/>
          <p:nvPr/>
        </p:nvSpPr>
        <p:spPr>
          <a:xfrm>
            <a:off x="6156176" y="1052736"/>
            <a:ext cx="2592288" cy="1944216"/>
          </a:xfrm>
          <a:prstGeom prst="downArrow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13 Aşağı Ok Belirtme Çizgisi"/>
          <p:cNvSpPr/>
          <p:nvPr/>
        </p:nvSpPr>
        <p:spPr>
          <a:xfrm rot="16200000">
            <a:off x="2231740" y="4589748"/>
            <a:ext cx="2592288" cy="1944216"/>
          </a:xfrm>
          <a:prstGeom prst="downArrow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14 Metin kutusu"/>
          <p:cNvSpPr txBox="1"/>
          <p:nvPr/>
        </p:nvSpPr>
        <p:spPr>
          <a:xfrm>
            <a:off x="2483768" y="5157192"/>
            <a:ext cx="18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FF00"/>
                </a:solidFill>
              </a:rPr>
              <a:t>Büyük ambalajlar geç soğur</a:t>
            </a:r>
          </a:p>
          <a:p>
            <a:r>
              <a:rPr lang="tr-TR" b="1" dirty="0" err="1" smtClean="0">
                <a:solidFill>
                  <a:srgbClr val="FFFF00"/>
                </a:solidFill>
              </a:rPr>
              <a:t>pH</a:t>
            </a:r>
            <a:r>
              <a:rPr lang="tr-TR" b="1" dirty="0" smtClean="0">
                <a:solidFill>
                  <a:srgbClr val="FFFF00"/>
                </a:solidFill>
              </a:rPr>
              <a:t> 4.8-4.9</a:t>
            </a:r>
            <a:endParaRPr lang="tr-TR" b="1" dirty="0">
              <a:solidFill>
                <a:srgbClr val="FFFF00"/>
              </a:solidFill>
            </a:endParaRPr>
          </a:p>
        </p:txBody>
      </p:sp>
      <p:sp>
        <p:nvSpPr>
          <p:cNvPr id="16" name="15 Metin kutusu"/>
          <p:cNvSpPr txBox="1"/>
          <p:nvPr/>
        </p:nvSpPr>
        <p:spPr>
          <a:xfrm>
            <a:off x="539552" y="1412776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err="1" smtClean="0">
                <a:solidFill>
                  <a:srgbClr val="FFFF00"/>
                </a:solidFill>
              </a:rPr>
              <a:t>Asidifikasyon</a:t>
            </a:r>
            <a:r>
              <a:rPr lang="tr-TR" b="1" dirty="0" smtClean="0">
                <a:solidFill>
                  <a:srgbClr val="FFFF00"/>
                </a:solidFill>
              </a:rPr>
              <a:t> kinetiği</a:t>
            </a:r>
            <a:endParaRPr lang="tr-TR" b="1" dirty="0">
              <a:solidFill>
                <a:srgbClr val="FFFF00"/>
              </a:solidFill>
            </a:endParaRPr>
          </a:p>
        </p:txBody>
      </p:sp>
      <p:sp>
        <p:nvSpPr>
          <p:cNvPr id="17" name="16 Metin kutusu"/>
          <p:cNvSpPr txBox="1"/>
          <p:nvPr/>
        </p:nvSpPr>
        <p:spPr>
          <a:xfrm>
            <a:off x="6228184" y="1076543"/>
            <a:ext cx="2520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err="1" smtClean="0">
                <a:solidFill>
                  <a:srgbClr val="FFFF00"/>
                </a:solidFill>
              </a:rPr>
              <a:t>Termofilik</a:t>
            </a:r>
            <a:r>
              <a:rPr lang="tr-TR" b="1" dirty="0" smtClean="0">
                <a:solidFill>
                  <a:srgbClr val="FFFF00"/>
                </a:solidFill>
              </a:rPr>
              <a:t> sınırların dışında bakteriyel aktivite yavaşlar</a:t>
            </a:r>
            <a:endParaRPr lang="tr-TR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Oval"/>
          <p:cNvSpPr/>
          <p:nvPr/>
        </p:nvSpPr>
        <p:spPr>
          <a:xfrm>
            <a:off x="3131840" y="2996952"/>
            <a:ext cx="2376264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Metin kutusu"/>
          <p:cNvSpPr txBox="1"/>
          <p:nvPr/>
        </p:nvSpPr>
        <p:spPr>
          <a:xfrm>
            <a:off x="3347864" y="3140968"/>
            <a:ext cx="2016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Düşük </a:t>
            </a:r>
            <a:r>
              <a:rPr lang="tr-TR" b="1" dirty="0" err="1" smtClean="0"/>
              <a:t>inokülasyon</a:t>
            </a:r>
            <a:r>
              <a:rPr lang="tr-TR" b="1" dirty="0" smtClean="0"/>
              <a:t> (&lt;%2)</a:t>
            </a:r>
            <a:endParaRPr lang="tr-TR" b="1" dirty="0"/>
          </a:p>
        </p:txBody>
      </p:sp>
      <p:sp>
        <p:nvSpPr>
          <p:cNvPr id="8" name="7 32-Nokta Yıldız"/>
          <p:cNvSpPr/>
          <p:nvPr/>
        </p:nvSpPr>
        <p:spPr>
          <a:xfrm>
            <a:off x="1043608" y="1772816"/>
            <a:ext cx="2664296" cy="1800200"/>
          </a:xfrm>
          <a:prstGeom prst="star3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Metin kutusu"/>
          <p:cNvSpPr txBox="1"/>
          <p:nvPr/>
        </p:nvSpPr>
        <p:spPr>
          <a:xfrm>
            <a:off x="1619672" y="2060848"/>
            <a:ext cx="18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Yavaş </a:t>
            </a:r>
            <a:r>
              <a:rPr lang="tr-TR" b="1" dirty="0" err="1" smtClean="0"/>
              <a:t>asidifikasyon</a:t>
            </a:r>
            <a:r>
              <a:rPr lang="tr-TR" b="1" dirty="0" smtClean="0"/>
              <a:t> ve uzun </a:t>
            </a:r>
            <a:r>
              <a:rPr lang="tr-TR" b="1" dirty="0" err="1" smtClean="0"/>
              <a:t>inkübasyon</a:t>
            </a:r>
            <a:endParaRPr lang="tr-TR" b="1" dirty="0"/>
          </a:p>
        </p:txBody>
      </p:sp>
      <p:sp>
        <p:nvSpPr>
          <p:cNvPr id="10" name="9 32-Nokta Yıldız"/>
          <p:cNvSpPr/>
          <p:nvPr/>
        </p:nvSpPr>
        <p:spPr>
          <a:xfrm>
            <a:off x="4644008" y="1556792"/>
            <a:ext cx="2592288" cy="1800200"/>
          </a:xfrm>
          <a:prstGeom prst="star3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10 Metin kutusu"/>
          <p:cNvSpPr txBox="1"/>
          <p:nvPr/>
        </p:nvSpPr>
        <p:spPr>
          <a:xfrm>
            <a:off x="5004048" y="1988840"/>
            <a:ext cx="18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Zayıf </a:t>
            </a:r>
            <a:r>
              <a:rPr lang="tr-TR" b="1" dirty="0" err="1" smtClean="0"/>
              <a:t>laktobasil</a:t>
            </a:r>
            <a:r>
              <a:rPr lang="tr-TR" b="1" dirty="0" smtClean="0"/>
              <a:t> </a:t>
            </a:r>
            <a:r>
              <a:rPr lang="tr-TR" b="1" dirty="0" err="1" smtClean="0"/>
              <a:t>gelişmi</a:t>
            </a:r>
            <a:endParaRPr lang="tr-TR" b="1" dirty="0"/>
          </a:p>
        </p:txBody>
      </p:sp>
      <p:sp>
        <p:nvSpPr>
          <p:cNvPr id="12" name="11 32-Nokta Yıldız"/>
          <p:cNvSpPr/>
          <p:nvPr/>
        </p:nvSpPr>
        <p:spPr>
          <a:xfrm>
            <a:off x="971600" y="3789040"/>
            <a:ext cx="2736304" cy="1872208"/>
          </a:xfrm>
          <a:prstGeom prst="star3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12 Metin kutusu"/>
          <p:cNvSpPr txBox="1"/>
          <p:nvPr/>
        </p:nvSpPr>
        <p:spPr>
          <a:xfrm>
            <a:off x="1475656" y="4077072"/>
            <a:ext cx="18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Yetersiz karbonil bileşiği oluşumu</a:t>
            </a:r>
            <a:endParaRPr lang="tr-TR" b="1" dirty="0"/>
          </a:p>
        </p:txBody>
      </p:sp>
      <p:sp>
        <p:nvSpPr>
          <p:cNvPr id="14" name="13 32-Nokta Yıldız"/>
          <p:cNvSpPr/>
          <p:nvPr/>
        </p:nvSpPr>
        <p:spPr>
          <a:xfrm>
            <a:off x="4932040" y="3789040"/>
            <a:ext cx="2592288" cy="1728192"/>
          </a:xfrm>
          <a:prstGeom prst="star3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14 Metin kutusu"/>
          <p:cNvSpPr txBox="1"/>
          <p:nvPr/>
        </p:nvSpPr>
        <p:spPr>
          <a:xfrm>
            <a:off x="5364088" y="4149080"/>
            <a:ext cx="18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Zayıf </a:t>
            </a:r>
            <a:r>
              <a:rPr lang="tr-TR" b="1" dirty="0" err="1" smtClean="0"/>
              <a:t>tekstürel</a:t>
            </a:r>
            <a:r>
              <a:rPr lang="tr-TR" b="1" dirty="0" smtClean="0"/>
              <a:t> yapı</a:t>
            </a:r>
            <a:endParaRPr lang="tr-TR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Oval"/>
          <p:cNvSpPr/>
          <p:nvPr/>
        </p:nvSpPr>
        <p:spPr>
          <a:xfrm>
            <a:off x="3131840" y="2996952"/>
            <a:ext cx="2376264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Metin kutusu"/>
          <p:cNvSpPr txBox="1"/>
          <p:nvPr/>
        </p:nvSpPr>
        <p:spPr>
          <a:xfrm>
            <a:off x="3347864" y="3140968"/>
            <a:ext cx="2016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Yüksek </a:t>
            </a:r>
            <a:r>
              <a:rPr lang="tr-TR" b="1" dirty="0" err="1" smtClean="0"/>
              <a:t>inokülasyon</a:t>
            </a:r>
            <a:r>
              <a:rPr lang="tr-TR" b="1" dirty="0" smtClean="0"/>
              <a:t> (&gt;%</a:t>
            </a:r>
            <a:r>
              <a:rPr lang="tr-TR" b="1" dirty="0"/>
              <a:t>5</a:t>
            </a:r>
            <a:r>
              <a:rPr lang="tr-TR" b="1" dirty="0" smtClean="0"/>
              <a:t>)</a:t>
            </a:r>
            <a:endParaRPr lang="tr-TR" b="1" dirty="0"/>
          </a:p>
        </p:txBody>
      </p:sp>
      <p:sp>
        <p:nvSpPr>
          <p:cNvPr id="6" name="5 32-Nokta Yıldız"/>
          <p:cNvSpPr/>
          <p:nvPr/>
        </p:nvSpPr>
        <p:spPr>
          <a:xfrm>
            <a:off x="1115616" y="1628800"/>
            <a:ext cx="2664296" cy="1800200"/>
          </a:xfrm>
          <a:prstGeom prst="star3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Metin kutusu"/>
          <p:cNvSpPr txBox="1"/>
          <p:nvPr/>
        </p:nvSpPr>
        <p:spPr>
          <a:xfrm>
            <a:off x="1547664" y="2132856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Hızlı </a:t>
            </a:r>
            <a:r>
              <a:rPr lang="tr-TR" b="1" dirty="0" err="1" smtClean="0"/>
              <a:t>asidifikasyon</a:t>
            </a:r>
            <a:endParaRPr lang="tr-TR" b="1" dirty="0"/>
          </a:p>
        </p:txBody>
      </p:sp>
      <p:sp>
        <p:nvSpPr>
          <p:cNvPr id="8" name="7 32-Nokta Yıldız"/>
          <p:cNvSpPr/>
          <p:nvPr/>
        </p:nvSpPr>
        <p:spPr>
          <a:xfrm>
            <a:off x="4644008" y="1556792"/>
            <a:ext cx="2592288" cy="1800200"/>
          </a:xfrm>
          <a:prstGeom prst="star3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Metin kutusu"/>
          <p:cNvSpPr txBox="1"/>
          <p:nvPr/>
        </p:nvSpPr>
        <p:spPr>
          <a:xfrm>
            <a:off x="5004048" y="1916832"/>
            <a:ext cx="18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Proteinlerde </a:t>
            </a:r>
            <a:r>
              <a:rPr lang="tr-TR" b="1" dirty="0" err="1" smtClean="0"/>
              <a:t>hidratasyon</a:t>
            </a:r>
            <a:r>
              <a:rPr lang="tr-TR" b="1" dirty="0" smtClean="0"/>
              <a:t> </a:t>
            </a:r>
            <a:r>
              <a:rPr lang="tr-TR" b="1" dirty="0" err="1" smtClean="0"/>
              <a:t>kapasitsi</a:t>
            </a:r>
            <a:r>
              <a:rPr lang="tr-TR" b="1" dirty="0" smtClean="0"/>
              <a:t> azalması</a:t>
            </a:r>
            <a:endParaRPr lang="tr-TR" b="1" dirty="0"/>
          </a:p>
        </p:txBody>
      </p:sp>
      <p:sp>
        <p:nvSpPr>
          <p:cNvPr id="10" name="9 32-Nokta Yıldız"/>
          <p:cNvSpPr/>
          <p:nvPr/>
        </p:nvSpPr>
        <p:spPr>
          <a:xfrm>
            <a:off x="971600" y="3789040"/>
            <a:ext cx="2736304" cy="1872208"/>
          </a:xfrm>
          <a:prstGeom prst="star3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10 Metin kutusu"/>
          <p:cNvSpPr txBox="1"/>
          <p:nvPr/>
        </p:nvSpPr>
        <p:spPr>
          <a:xfrm>
            <a:off x="1475656" y="4437112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Ekonomik kayıp</a:t>
            </a:r>
            <a:endParaRPr lang="tr-TR" b="1" dirty="0"/>
          </a:p>
        </p:txBody>
      </p:sp>
      <p:sp>
        <p:nvSpPr>
          <p:cNvPr id="12" name="11 32-Nokta Yıldız"/>
          <p:cNvSpPr/>
          <p:nvPr/>
        </p:nvSpPr>
        <p:spPr>
          <a:xfrm>
            <a:off x="4932040" y="3789040"/>
            <a:ext cx="2592288" cy="1728192"/>
          </a:xfrm>
          <a:prstGeom prst="star3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12 Metin kutusu"/>
          <p:cNvSpPr txBox="1"/>
          <p:nvPr/>
        </p:nvSpPr>
        <p:spPr>
          <a:xfrm>
            <a:off x="5220072" y="4293096"/>
            <a:ext cx="19442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Zayıf </a:t>
            </a:r>
            <a:r>
              <a:rPr lang="tr-TR" b="1" dirty="0" err="1" smtClean="0"/>
              <a:t>tekstürel</a:t>
            </a:r>
            <a:r>
              <a:rPr lang="tr-TR" b="1" dirty="0" smtClean="0"/>
              <a:t> yapı ve serum ayrılması</a:t>
            </a:r>
            <a:endParaRPr lang="tr-TR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Soğutma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&lt;10 </a:t>
            </a:r>
            <a:r>
              <a:rPr lang="tr-TR" dirty="0" smtClean="0">
                <a:sym typeface="Symbol"/>
              </a:rPr>
              <a:t></a:t>
            </a:r>
            <a:r>
              <a:rPr lang="tr-TR" dirty="0" err="1" smtClean="0"/>
              <a:t>C’de</a:t>
            </a:r>
            <a:r>
              <a:rPr lang="tr-TR" dirty="0" smtClean="0"/>
              <a:t> </a:t>
            </a:r>
            <a:r>
              <a:rPr lang="tr-TR" dirty="0" err="1" smtClean="0"/>
              <a:t>metabolik</a:t>
            </a:r>
            <a:r>
              <a:rPr lang="tr-TR" dirty="0" smtClean="0"/>
              <a:t> aktivitelerde yavaşlama</a:t>
            </a:r>
          </a:p>
          <a:p>
            <a:r>
              <a:rPr lang="tr-TR" dirty="0" smtClean="0">
                <a:solidFill>
                  <a:srgbClr val="C00000"/>
                </a:solidFill>
              </a:rPr>
              <a:t>Tek aşamalı soğutma (set tipi yoğurtlar için uygundur)</a:t>
            </a:r>
          </a:p>
          <a:p>
            <a:endParaRPr lang="tr-TR" dirty="0" smtClean="0">
              <a:solidFill>
                <a:srgbClr val="C00000"/>
              </a:solidFill>
            </a:endParaRPr>
          </a:p>
          <a:p>
            <a:r>
              <a:rPr lang="tr-TR" dirty="0" smtClean="0">
                <a:solidFill>
                  <a:srgbClr val="C00000"/>
                </a:solidFill>
              </a:rPr>
              <a:t>İki aşamalı soğutma (</a:t>
            </a:r>
            <a:r>
              <a:rPr lang="tr-TR" dirty="0" err="1" smtClean="0">
                <a:solidFill>
                  <a:srgbClr val="C00000"/>
                </a:solidFill>
              </a:rPr>
              <a:t>stirred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smtClean="0">
                <a:solidFill>
                  <a:srgbClr val="C00000"/>
                </a:solidFill>
              </a:rPr>
              <a:t>tipi yoğurtlar için uygundur)</a:t>
            </a:r>
            <a:endParaRPr lang="tr-TR" dirty="0" smtClean="0">
              <a:solidFill>
                <a:srgbClr val="C00000"/>
              </a:solidFill>
            </a:endParaRPr>
          </a:p>
          <a:p>
            <a:pPr marL="457200" indent="-457200">
              <a:buNone/>
            </a:pPr>
            <a:r>
              <a:rPr lang="tr-TR" dirty="0" smtClean="0"/>
              <a:t>1. aşama 20-24 </a:t>
            </a:r>
            <a:r>
              <a:rPr lang="tr-TR" dirty="0" smtClean="0">
                <a:sym typeface="Symbol"/>
              </a:rPr>
              <a:t></a:t>
            </a:r>
            <a:r>
              <a:rPr lang="tr-TR" dirty="0" smtClean="0"/>
              <a:t>C</a:t>
            </a:r>
          </a:p>
          <a:p>
            <a:pPr marL="457200" indent="-457200">
              <a:buNone/>
            </a:pPr>
            <a:r>
              <a:rPr lang="tr-TR" dirty="0" smtClean="0"/>
              <a:t>2. aşama &lt;5 </a:t>
            </a:r>
            <a:r>
              <a:rPr lang="tr-TR" dirty="0" smtClean="0">
                <a:sym typeface="Symbol"/>
              </a:rPr>
              <a:t></a:t>
            </a:r>
            <a:r>
              <a:rPr lang="tr-TR" dirty="0" smtClean="0"/>
              <a:t>C</a:t>
            </a:r>
          </a:p>
          <a:p>
            <a:pPr marL="457200" indent="-457200">
              <a:buNone/>
            </a:pPr>
            <a:endParaRPr lang="tr-TR" dirty="0" smtClean="0"/>
          </a:p>
          <a:p>
            <a:pPr marL="457200" indent="-457200"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4" name="3 Aşağı Ok Belirtme Çizgisi"/>
          <p:cNvSpPr/>
          <p:nvPr/>
        </p:nvSpPr>
        <p:spPr>
          <a:xfrm>
            <a:off x="251520" y="5301208"/>
            <a:ext cx="7848872" cy="1224136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Metin kutusu"/>
          <p:cNvSpPr txBox="1"/>
          <p:nvPr/>
        </p:nvSpPr>
        <p:spPr>
          <a:xfrm>
            <a:off x="395536" y="5373216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Soğutma tünelleri, </a:t>
            </a:r>
            <a:r>
              <a:rPr lang="tr-TR" b="1" dirty="0" err="1" smtClean="0"/>
              <a:t>şoklama</a:t>
            </a:r>
            <a:r>
              <a:rPr lang="tr-TR" b="1" dirty="0" smtClean="0"/>
              <a:t> odaları (0.5 </a:t>
            </a:r>
            <a:r>
              <a:rPr lang="tr-TR" b="1" dirty="0" smtClean="0">
                <a:sym typeface="Symbol"/>
              </a:rPr>
              <a:t></a:t>
            </a:r>
            <a:r>
              <a:rPr lang="tr-TR" b="1" dirty="0" smtClean="0"/>
              <a:t>C), buzlu su havuzları</a:t>
            </a:r>
          </a:p>
          <a:p>
            <a:endParaRPr lang="tr-TR" dirty="0"/>
          </a:p>
        </p:txBody>
      </p:sp>
      <p:sp>
        <p:nvSpPr>
          <p:cNvPr id="6" name="5 Şeritli Sağ Ok"/>
          <p:cNvSpPr/>
          <p:nvPr/>
        </p:nvSpPr>
        <p:spPr>
          <a:xfrm>
            <a:off x="3419872" y="4077072"/>
            <a:ext cx="4752528" cy="1224136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Metin kutusu"/>
          <p:cNvSpPr txBox="1"/>
          <p:nvPr/>
        </p:nvSpPr>
        <p:spPr>
          <a:xfrm>
            <a:off x="3779912" y="4509120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8-12 saat soğutma süresi ideal</a:t>
            </a:r>
            <a:endParaRPr lang="tr-TR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Ambalajlama</a:t>
            </a:r>
            <a:endParaRPr lang="tr-TR" b="1" dirty="0"/>
          </a:p>
        </p:txBody>
      </p:sp>
      <p:sp>
        <p:nvSpPr>
          <p:cNvPr id="4" name="3 Dikdörtgen"/>
          <p:cNvSpPr/>
          <p:nvPr/>
        </p:nvSpPr>
        <p:spPr>
          <a:xfrm>
            <a:off x="3275856" y="3140968"/>
            <a:ext cx="1944216" cy="64807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Metin kutusu"/>
          <p:cNvSpPr txBox="1"/>
          <p:nvPr/>
        </p:nvSpPr>
        <p:spPr>
          <a:xfrm>
            <a:off x="3419872" y="328498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FF00"/>
                </a:solidFill>
              </a:rPr>
              <a:t>AMBALAJ</a:t>
            </a:r>
            <a:endParaRPr lang="tr-TR" b="1" dirty="0">
              <a:solidFill>
                <a:srgbClr val="FFFF00"/>
              </a:solidFill>
            </a:endParaRPr>
          </a:p>
        </p:txBody>
      </p:sp>
      <p:sp>
        <p:nvSpPr>
          <p:cNvPr id="7" name="6 Oval Belirtme Çizgisi"/>
          <p:cNvSpPr/>
          <p:nvPr/>
        </p:nvSpPr>
        <p:spPr>
          <a:xfrm>
            <a:off x="4765990" y="1700808"/>
            <a:ext cx="1584176" cy="129614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Metin kutusu"/>
          <p:cNvSpPr txBox="1"/>
          <p:nvPr/>
        </p:nvSpPr>
        <p:spPr>
          <a:xfrm>
            <a:off x="4837998" y="1988840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/>
              <a:t>Ürün korunumu</a:t>
            </a:r>
            <a:endParaRPr lang="tr-TR" sz="1600" b="1" dirty="0"/>
          </a:p>
        </p:txBody>
      </p:sp>
      <p:sp>
        <p:nvSpPr>
          <p:cNvPr id="9" name="8 Oval Belirtme Çizgisi"/>
          <p:cNvSpPr/>
          <p:nvPr/>
        </p:nvSpPr>
        <p:spPr>
          <a:xfrm rot="7227095">
            <a:off x="4969021" y="3836272"/>
            <a:ext cx="1584176" cy="129614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Metin kutusu"/>
          <p:cNvSpPr txBox="1"/>
          <p:nvPr/>
        </p:nvSpPr>
        <p:spPr>
          <a:xfrm>
            <a:off x="5041029" y="4124304"/>
            <a:ext cx="1512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/>
              <a:t>Etkin taşıma/</a:t>
            </a:r>
          </a:p>
          <a:p>
            <a:pPr algn="ctr"/>
            <a:r>
              <a:rPr lang="tr-TR" sz="1600" b="1" dirty="0" smtClean="0"/>
              <a:t>depolama</a:t>
            </a:r>
            <a:endParaRPr lang="tr-TR" sz="1600" b="1" dirty="0"/>
          </a:p>
        </p:txBody>
      </p:sp>
      <p:sp>
        <p:nvSpPr>
          <p:cNvPr id="11" name="10 Oval Belirtme Çizgisi"/>
          <p:cNvSpPr/>
          <p:nvPr/>
        </p:nvSpPr>
        <p:spPr>
          <a:xfrm rot="9616508">
            <a:off x="3378867" y="4008227"/>
            <a:ext cx="1584176" cy="129614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11 Metin kutusu"/>
          <p:cNvSpPr txBox="1"/>
          <p:nvPr/>
        </p:nvSpPr>
        <p:spPr>
          <a:xfrm>
            <a:off x="3450875" y="4296259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/>
              <a:t>Ürünü yansıtma</a:t>
            </a:r>
            <a:endParaRPr lang="tr-TR" sz="1600" b="1" dirty="0"/>
          </a:p>
        </p:txBody>
      </p:sp>
      <p:sp>
        <p:nvSpPr>
          <p:cNvPr id="13" name="12 Oval Belirtme Çizgisi"/>
          <p:cNvSpPr/>
          <p:nvPr/>
        </p:nvSpPr>
        <p:spPr>
          <a:xfrm rot="17262102">
            <a:off x="1922875" y="1831711"/>
            <a:ext cx="1382210" cy="1250726"/>
          </a:xfrm>
          <a:prstGeom prst="wedgeEllipseCallout">
            <a:avLst>
              <a:gd name="adj1" fmla="val -31702"/>
              <a:gd name="adj2" fmla="val 626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13 Metin kutusu"/>
          <p:cNvSpPr txBox="1"/>
          <p:nvPr/>
        </p:nvSpPr>
        <p:spPr>
          <a:xfrm>
            <a:off x="1883717" y="2203626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/>
              <a:t>Seri doluma uygunluk</a:t>
            </a:r>
            <a:endParaRPr lang="tr-TR" sz="1600" b="1" dirty="0"/>
          </a:p>
        </p:txBody>
      </p:sp>
      <p:sp>
        <p:nvSpPr>
          <p:cNvPr id="15" name="14 Oval Belirtme Çizgisi"/>
          <p:cNvSpPr/>
          <p:nvPr/>
        </p:nvSpPr>
        <p:spPr>
          <a:xfrm rot="20410788">
            <a:off x="3320836" y="1650518"/>
            <a:ext cx="1365856" cy="129614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15 Metin kutusu"/>
          <p:cNvSpPr txBox="1"/>
          <p:nvPr/>
        </p:nvSpPr>
        <p:spPr>
          <a:xfrm>
            <a:off x="3319060" y="1897940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/>
              <a:t>Kalite korunumu</a:t>
            </a:r>
            <a:endParaRPr lang="tr-TR" sz="1600" b="1" dirty="0"/>
          </a:p>
        </p:txBody>
      </p:sp>
      <p:sp>
        <p:nvSpPr>
          <p:cNvPr id="17" name="16 Oval Belirtme Çizgisi"/>
          <p:cNvSpPr/>
          <p:nvPr/>
        </p:nvSpPr>
        <p:spPr>
          <a:xfrm rot="9616508">
            <a:off x="1791923" y="4160627"/>
            <a:ext cx="1584176" cy="1296144"/>
          </a:xfrm>
          <a:prstGeom prst="wedgeEllipseCallout">
            <a:avLst>
              <a:gd name="adj1" fmla="val -62087"/>
              <a:gd name="adj2" fmla="val 570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17 Metin kutusu"/>
          <p:cNvSpPr txBox="1"/>
          <p:nvPr/>
        </p:nvSpPr>
        <p:spPr>
          <a:xfrm>
            <a:off x="1835696" y="4653136"/>
            <a:ext cx="1512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/>
              <a:t>Çevre dostu</a:t>
            </a:r>
            <a:endParaRPr lang="tr-TR" sz="1600" b="1" dirty="0"/>
          </a:p>
        </p:txBody>
      </p:sp>
      <p:sp>
        <p:nvSpPr>
          <p:cNvPr id="19" name="18 Oval Belirtme Çizgisi"/>
          <p:cNvSpPr/>
          <p:nvPr/>
        </p:nvSpPr>
        <p:spPr>
          <a:xfrm rot="4513922">
            <a:off x="6443926" y="1751279"/>
            <a:ext cx="959786" cy="271554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19 Metin kutusu"/>
          <p:cNvSpPr txBox="1"/>
          <p:nvPr/>
        </p:nvSpPr>
        <p:spPr>
          <a:xfrm rot="21234145">
            <a:off x="6062733" y="2686569"/>
            <a:ext cx="1618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/>
              <a:t>Ürünle reaksiyon/</a:t>
            </a:r>
          </a:p>
          <a:p>
            <a:pPr algn="ctr"/>
            <a:r>
              <a:rPr lang="tr-TR" sz="1600" b="1" dirty="0" smtClean="0"/>
              <a:t>toksikoloji</a:t>
            </a:r>
            <a:endParaRPr lang="tr-TR" sz="1600" b="1" dirty="0"/>
          </a:p>
        </p:txBody>
      </p:sp>
      <p:sp>
        <p:nvSpPr>
          <p:cNvPr id="21" name="20 Oval Belirtme Çizgisi"/>
          <p:cNvSpPr/>
          <p:nvPr/>
        </p:nvSpPr>
        <p:spPr>
          <a:xfrm rot="15575414">
            <a:off x="1560839" y="2644683"/>
            <a:ext cx="920698" cy="1965163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2" name="21 Metin kutusu"/>
          <p:cNvSpPr txBox="1"/>
          <p:nvPr/>
        </p:nvSpPr>
        <p:spPr>
          <a:xfrm rot="20956662">
            <a:off x="1448591" y="3308631"/>
            <a:ext cx="10831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/>
              <a:t>Etiket bilgileri</a:t>
            </a:r>
            <a:endParaRPr lang="tr-TR" sz="16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tr-TR" b="1" dirty="0" smtClean="0"/>
              <a:t>Ambalaj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352928" cy="4873752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Türk Gıda kodeksi Ambalajlama Tebliği’ne uygun olmalıdır</a:t>
            </a:r>
          </a:p>
          <a:p>
            <a:endParaRPr lang="tr-TR" dirty="0" smtClean="0"/>
          </a:p>
          <a:p>
            <a:r>
              <a:rPr lang="tr-TR" dirty="0" err="1" smtClean="0"/>
              <a:t>Homojenize</a:t>
            </a:r>
            <a:r>
              <a:rPr lang="tr-TR" dirty="0" smtClean="0"/>
              <a:t> sütten üretilmiş ise etikette belirtilmelidir</a:t>
            </a:r>
          </a:p>
          <a:p>
            <a:endParaRPr lang="tr-TR" dirty="0" smtClean="0"/>
          </a:p>
          <a:p>
            <a:r>
              <a:rPr lang="tr-TR" dirty="0" smtClean="0"/>
              <a:t>Ürün adı ve yağ içeriği belirtilmelidir</a:t>
            </a:r>
          </a:p>
          <a:p>
            <a:endParaRPr lang="tr-TR" dirty="0" smtClean="0"/>
          </a:p>
          <a:p>
            <a:r>
              <a:rPr lang="tr-TR" dirty="0" smtClean="0"/>
              <a:t>Bileşenlerin % içeriği</a:t>
            </a:r>
          </a:p>
          <a:p>
            <a:endParaRPr lang="tr-TR" dirty="0" smtClean="0"/>
          </a:p>
          <a:p>
            <a:r>
              <a:rPr lang="tr-TR" dirty="0" smtClean="0"/>
              <a:t>Üretici kimlik bilgileri</a:t>
            </a:r>
          </a:p>
          <a:p>
            <a:endParaRPr lang="tr-TR" dirty="0" smtClean="0"/>
          </a:p>
          <a:p>
            <a:r>
              <a:rPr lang="tr-TR" dirty="0" smtClean="0"/>
              <a:t>Üretim izni ve tarihi</a:t>
            </a:r>
          </a:p>
          <a:p>
            <a:endParaRPr lang="tr-TR" dirty="0" smtClean="0"/>
          </a:p>
          <a:p>
            <a:r>
              <a:rPr lang="tr-TR" dirty="0" smtClean="0"/>
              <a:t>Üretim tarihi, son kullanma tarihi, seri no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Ambalaj materyalleri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Cam</a:t>
            </a:r>
          </a:p>
          <a:p>
            <a:r>
              <a:rPr lang="tr-TR" dirty="0" smtClean="0"/>
              <a:t>Plastik kaplı karton</a:t>
            </a:r>
          </a:p>
          <a:p>
            <a:r>
              <a:rPr lang="tr-TR" dirty="0" smtClean="0"/>
              <a:t>Sert kağıt 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* PP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* PS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* SB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* PE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* PVDC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* </a:t>
            </a:r>
            <a:r>
              <a:rPr lang="tr-TR" dirty="0" err="1" smtClean="0"/>
              <a:t>Polilaktat</a:t>
            </a:r>
            <a:r>
              <a:rPr lang="tr-TR" dirty="0" smtClean="0"/>
              <a:t> (ilk kez </a:t>
            </a:r>
            <a:r>
              <a:rPr lang="tr-TR" dirty="0" err="1" smtClean="0"/>
              <a:t>Valio</a:t>
            </a:r>
            <a:r>
              <a:rPr lang="tr-TR" dirty="0" smtClean="0"/>
              <a:t> firması kullanmıştır)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97</TotalTime>
  <Words>447</Words>
  <Application>Microsoft Office PowerPoint</Application>
  <PresentationFormat>Ekran Gösterisi (4:3)</PresentationFormat>
  <Paragraphs>144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1" baseType="lpstr">
      <vt:lpstr>Cumba</vt:lpstr>
      <vt:lpstr>Yoğurt sütüne uygulanan ön işlemler</vt:lpstr>
      <vt:lpstr>İnkübasyon</vt:lpstr>
      <vt:lpstr>Slayt 3</vt:lpstr>
      <vt:lpstr>Slayt 4</vt:lpstr>
      <vt:lpstr>Slayt 5</vt:lpstr>
      <vt:lpstr>Soğutma</vt:lpstr>
      <vt:lpstr>Ambalajlama</vt:lpstr>
      <vt:lpstr>Ambalaj</vt:lpstr>
      <vt:lpstr>Ambalaj materyalleri</vt:lpstr>
      <vt:lpstr>Slayt 10</vt:lpstr>
      <vt:lpstr>Slayt 11</vt:lpstr>
      <vt:lpstr>Ambalaj sterilizasyonu</vt:lpstr>
      <vt:lpstr>Meyveli yoğurt aseptik dolum hatti</vt:lpstr>
      <vt:lpstr>Otomasyon ve mekanizasyon</vt:lpstr>
      <vt:lpstr>Otomasyon kriterleri</vt:lpstr>
      <vt:lpstr>Slayt 16</vt:lpstr>
      <vt:lpstr>Otomasyonun hedefleri</vt:lpstr>
      <vt:lpstr>İlkeler</vt:lpstr>
      <vt:lpstr>Slayt 19</vt:lpstr>
      <vt:lpstr>Slayt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Yoğurt sütüne uygulanan ön işlemler</dc:title>
  <dc:creator>Adabarbaros</dc:creator>
  <cp:lastModifiedBy>Adabarbaros</cp:lastModifiedBy>
  <cp:revision>31</cp:revision>
  <dcterms:created xsi:type="dcterms:W3CDTF">2013-03-18T14:48:40Z</dcterms:created>
  <dcterms:modified xsi:type="dcterms:W3CDTF">2013-03-18T16:26:08Z</dcterms:modified>
</cp:coreProperties>
</file>