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3/13/2018</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3/13/2018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3/13/2018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3/13/2018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3/13/2018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3/13/2018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3/13/2018</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3/13/2018</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3/13/2018</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3/13/2018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3/13/2018</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3/13/2018</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tr-TR" sz="4400" b="1" dirty="0" smtClean="0">
                <a:solidFill>
                  <a:srgbClr val="FF0000"/>
                </a:solidFill>
              </a:rPr>
              <a:t>7. Türkiye’nin Doğal Angiospermae Taksonlarına Ait Örnekler</a:t>
            </a:r>
            <a:r>
              <a:rPr lang="tr-TR" dirty="0" smtClean="0"/>
              <a:t/>
            </a:r>
            <a:br>
              <a:rPr lang="tr-TR" dirty="0" smtClean="0"/>
            </a:br>
            <a:endParaRPr lang="tr-TR" dirty="0"/>
          </a:p>
        </p:txBody>
      </p:sp>
      <p:sp>
        <p:nvSpPr>
          <p:cNvPr id="3" name="Subtitle 2"/>
          <p:cNvSpPr>
            <a:spLocks noGrp="1"/>
          </p:cNvSpPr>
          <p:nvPr>
            <p:ph type="subTitle" idx="1"/>
          </p:nvPr>
        </p:nvSpPr>
        <p:spPr/>
        <p:txBody>
          <a:bodyPr/>
          <a:lstStyle/>
          <a:p>
            <a:r>
              <a:rPr lang="tr-TR" dirty="0" smtClean="0">
                <a:solidFill>
                  <a:srgbClr val="FF0000"/>
                </a:solidFill>
              </a:rPr>
              <a:t>Prof.Dr. Fatmagül GEVEN</a:t>
            </a:r>
          </a:p>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tr-TR" dirty="0"/>
          </a:p>
        </p:txBody>
      </p:sp>
      <p:sp>
        <p:nvSpPr>
          <p:cNvPr id="3" name="Title 2"/>
          <p:cNvSpPr>
            <a:spLocks noGrp="1"/>
          </p:cNvSpPr>
          <p:nvPr>
            <p:ph type="title"/>
          </p:nvPr>
        </p:nvSpPr>
        <p:spPr/>
        <p:txBody>
          <a:bodyPr>
            <a:normAutofit/>
          </a:bodyPr>
          <a:lstStyle/>
          <a:p>
            <a:r>
              <a:rPr lang="tr-TR" sz="2000" i="1" dirty="0" smtClean="0"/>
              <a:t>Quercus infectoria</a:t>
            </a:r>
            <a:r>
              <a:rPr lang="tr-TR" sz="2000" dirty="0" smtClean="0"/>
              <a:t> Oliver (Mazı Meşesi), 2 alttürü vardır.</a:t>
            </a:r>
            <a:br>
              <a:rPr lang="tr-TR" sz="2000" dirty="0" smtClean="0"/>
            </a:br>
            <a:r>
              <a:rPr lang="tr-TR" sz="2000" dirty="0" smtClean="0"/>
              <a:t>1- subsp. </a:t>
            </a:r>
            <a:r>
              <a:rPr lang="tr-TR" sz="2000" i="1" dirty="0" smtClean="0"/>
              <a:t>infectoria</a:t>
            </a:r>
            <a:r>
              <a:rPr lang="tr-TR" sz="2000" dirty="0" smtClean="0"/>
              <a:t/>
            </a:r>
            <a:br>
              <a:rPr lang="tr-TR" sz="2000" dirty="0" smtClean="0"/>
            </a:br>
            <a:r>
              <a:rPr lang="tr-TR" sz="2000" dirty="0" smtClean="0"/>
              <a:t>2- subsp</a:t>
            </a:r>
            <a:r>
              <a:rPr lang="tr-TR" sz="2000" i="1" dirty="0" smtClean="0"/>
              <a:t>. boissieri</a:t>
            </a:r>
            <a:r>
              <a:rPr lang="tr-TR" sz="2000" dirty="0" smtClean="0"/>
              <a:t> (Reuter) O. Schvarz</a:t>
            </a:r>
            <a:endParaRPr lang="tr-TR"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tr-TR" dirty="0"/>
          </a:p>
        </p:txBody>
      </p:sp>
      <p:sp>
        <p:nvSpPr>
          <p:cNvPr id="3" name="Title 2"/>
          <p:cNvSpPr>
            <a:spLocks noGrp="1"/>
          </p:cNvSpPr>
          <p:nvPr>
            <p:ph type="title"/>
          </p:nvPr>
        </p:nvSpPr>
        <p:spPr/>
        <p:txBody>
          <a:bodyPr>
            <a:normAutofit/>
          </a:bodyPr>
          <a:lstStyle/>
          <a:p>
            <a:r>
              <a:rPr lang="tr-TR" sz="3200" i="1" dirty="0" smtClean="0"/>
              <a:t>Quercus pubescens</a:t>
            </a:r>
            <a:r>
              <a:rPr lang="tr-TR" sz="3200" dirty="0" smtClean="0"/>
              <a:t> Willd. (Tüylü Meşe)</a:t>
            </a:r>
            <a:endParaRPr lang="tr-TR" sz="3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tr-TR"/>
          </a:p>
        </p:txBody>
      </p:sp>
      <p:sp>
        <p:nvSpPr>
          <p:cNvPr id="3" name="Title 2"/>
          <p:cNvSpPr>
            <a:spLocks noGrp="1"/>
          </p:cNvSpPr>
          <p:nvPr>
            <p:ph type="title"/>
          </p:nvPr>
        </p:nvSpPr>
        <p:spPr/>
        <p:txBody>
          <a:bodyPr>
            <a:normAutofit fontScale="90000"/>
          </a:bodyPr>
          <a:lstStyle/>
          <a:p>
            <a:r>
              <a:rPr lang="tr-TR" sz="2700" i="1" dirty="0" smtClean="0"/>
              <a:t>Quercus macranthera</a:t>
            </a:r>
            <a:r>
              <a:rPr lang="tr-TR" sz="2700" dirty="0" smtClean="0"/>
              <a:t> Fisch &amp; Mey. ex Hohen subsp. </a:t>
            </a:r>
            <a:r>
              <a:rPr lang="tr-TR" sz="2700" i="1" dirty="0" smtClean="0"/>
              <a:t>syspirensis</a:t>
            </a:r>
            <a:r>
              <a:rPr lang="tr-TR" sz="2700" dirty="0" smtClean="0"/>
              <a:t> (C. Koch.) Menitsky - (İspir M. End.) </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tr-TR" dirty="0"/>
          </a:p>
        </p:txBody>
      </p:sp>
      <p:sp>
        <p:nvSpPr>
          <p:cNvPr id="3" name="Title 2"/>
          <p:cNvSpPr>
            <a:spLocks noGrp="1"/>
          </p:cNvSpPr>
          <p:nvPr>
            <p:ph type="title"/>
          </p:nvPr>
        </p:nvSpPr>
        <p:spPr/>
        <p:txBody>
          <a:bodyPr>
            <a:normAutofit/>
          </a:bodyPr>
          <a:lstStyle/>
          <a:p>
            <a:r>
              <a:rPr lang="tr-TR" sz="2800" i="1" dirty="0" smtClean="0"/>
              <a:t>Quercus virgiliana</a:t>
            </a:r>
            <a:r>
              <a:rPr lang="tr-TR" sz="2800" dirty="0" smtClean="0"/>
              <a:t> Ten. (Yalancı Tüylü Meşe)</a:t>
            </a:r>
            <a:endParaRPr lang="tr-TR"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tr-TR" sz="3200" b="1" u="sng" dirty="0" smtClean="0"/>
              <a:t>2. Kırmızı Meşeler</a:t>
            </a:r>
            <a:r>
              <a:rPr lang="tr-TR" sz="3200" dirty="0" smtClean="0"/>
              <a:t>: (Seksiyon: </a:t>
            </a:r>
            <a:r>
              <a:rPr lang="tr-TR" sz="3200" i="1" dirty="0" smtClean="0"/>
              <a:t>Cerris</a:t>
            </a:r>
            <a:r>
              <a:rPr lang="tr-TR" sz="3200" dirty="0" smtClean="0"/>
              <a:t>):</a:t>
            </a:r>
          </a:p>
          <a:p>
            <a:pPr algn="just"/>
            <a:r>
              <a:rPr lang="tr-TR" sz="3200" dirty="0" smtClean="0"/>
              <a:t> </a:t>
            </a:r>
            <a:r>
              <a:rPr lang="tr-TR" sz="3200" dirty="0" smtClean="0"/>
              <a:t>Bu gruba dahil meşe taksonlarının yaprak lopları ucunda kılçıksı-dikenli çıkıntılar bulunur. </a:t>
            </a:r>
            <a:endParaRPr lang="tr-TR" sz="3200" dirty="0" smtClean="0"/>
          </a:p>
          <a:p>
            <a:pPr algn="just"/>
            <a:r>
              <a:rPr lang="tr-TR" sz="3200" dirty="0" smtClean="0"/>
              <a:t>Çoğunlukla </a:t>
            </a:r>
            <a:r>
              <a:rPr lang="tr-TR" sz="3200" dirty="0" smtClean="0"/>
              <a:t>meyve (palamut) 2 yılda olgunlaşır. </a:t>
            </a:r>
            <a:endParaRPr lang="tr-TR" sz="3200" dirty="0" smtClean="0"/>
          </a:p>
          <a:p>
            <a:pPr algn="just"/>
            <a:r>
              <a:rPr lang="tr-TR" sz="3200" dirty="0" smtClean="0"/>
              <a:t>Meyvenin </a:t>
            </a:r>
            <a:r>
              <a:rPr lang="tr-TR" sz="3200" dirty="0" smtClean="0"/>
              <a:t>iç yüzü genellikle tüylüdür ve tohumları acı lezzettedir.</a:t>
            </a:r>
          </a:p>
          <a:p>
            <a:endParaRPr lang="tr-TR" dirty="0"/>
          </a:p>
        </p:txBody>
      </p:sp>
      <p:sp>
        <p:nvSpPr>
          <p:cNvPr id="3" name="Title 2"/>
          <p:cNvSpPr>
            <a:spLocks noGrp="1"/>
          </p:cNvSpPr>
          <p:nvPr>
            <p:ph type="title"/>
          </p:nvPr>
        </p:nvSpPr>
        <p:spPr/>
        <p:txBody>
          <a:bodyPr/>
          <a:lstStyle/>
          <a:p>
            <a:endParaRPr lang="tr-T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tr-TR" dirty="0"/>
          </a:p>
        </p:txBody>
      </p:sp>
      <p:sp>
        <p:nvSpPr>
          <p:cNvPr id="3" name="Title 2"/>
          <p:cNvSpPr>
            <a:spLocks noGrp="1"/>
          </p:cNvSpPr>
          <p:nvPr>
            <p:ph type="title"/>
          </p:nvPr>
        </p:nvSpPr>
        <p:spPr/>
        <p:txBody>
          <a:bodyPr>
            <a:normAutofit/>
          </a:bodyPr>
          <a:lstStyle/>
          <a:p>
            <a:r>
              <a:rPr lang="tr-TR" sz="3200" i="1" dirty="0" smtClean="0"/>
              <a:t>Quercus libani</a:t>
            </a:r>
            <a:r>
              <a:rPr lang="tr-TR" sz="3200" dirty="0" smtClean="0"/>
              <a:t> Oliver (Lübnan Meşesi</a:t>
            </a:r>
            <a:r>
              <a:rPr lang="tr-TR" sz="3200" dirty="0" smtClean="0"/>
              <a:t>)</a:t>
            </a:r>
            <a:endParaRPr lang="tr-TR" sz="3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tr-TR" dirty="0"/>
          </a:p>
        </p:txBody>
      </p:sp>
      <p:sp>
        <p:nvSpPr>
          <p:cNvPr id="3" name="Title 2"/>
          <p:cNvSpPr>
            <a:spLocks noGrp="1"/>
          </p:cNvSpPr>
          <p:nvPr>
            <p:ph type="title"/>
          </p:nvPr>
        </p:nvSpPr>
        <p:spPr/>
        <p:txBody>
          <a:bodyPr>
            <a:noAutofit/>
          </a:bodyPr>
          <a:lstStyle/>
          <a:p>
            <a:r>
              <a:rPr lang="tr-TR" sz="2000" i="1" dirty="0" smtClean="0"/>
              <a:t>Quercus trojana</a:t>
            </a:r>
            <a:r>
              <a:rPr lang="tr-TR" sz="2000" dirty="0" smtClean="0"/>
              <a:t> P.B. Webb. (Makedonya Meşesi), 2 alttürü vardır</a:t>
            </a:r>
            <a:br>
              <a:rPr lang="tr-TR" sz="2000" dirty="0" smtClean="0"/>
            </a:br>
            <a:r>
              <a:rPr lang="tr-TR" sz="2000" dirty="0" smtClean="0"/>
              <a:t>1 – subsp. </a:t>
            </a:r>
            <a:r>
              <a:rPr lang="tr-TR" sz="2000" i="1" dirty="0" smtClean="0"/>
              <a:t>trojana</a:t>
            </a:r>
            <a:r>
              <a:rPr lang="tr-TR" sz="2000" dirty="0" smtClean="0"/>
              <a:t/>
            </a:r>
            <a:br>
              <a:rPr lang="tr-TR" sz="2000" dirty="0" smtClean="0"/>
            </a:br>
            <a:r>
              <a:rPr lang="tr-TR" sz="2000" dirty="0" smtClean="0"/>
              <a:t>2 – subsp. </a:t>
            </a:r>
            <a:r>
              <a:rPr lang="tr-TR" sz="2000" i="1" dirty="0" smtClean="0"/>
              <a:t>Yaltirikii</a:t>
            </a:r>
            <a:r>
              <a:rPr lang="tr-TR" sz="2000" dirty="0" smtClean="0"/>
              <a:t> </a:t>
            </a:r>
            <a:r>
              <a:rPr lang="tr-TR" sz="2000" dirty="0" smtClean="0"/>
              <a:t> Ziel</a:t>
            </a:r>
            <a:r>
              <a:rPr lang="tr-TR" sz="2000" dirty="0" smtClean="0"/>
              <a:t>. (Endemik</a:t>
            </a:r>
            <a:r>
              <a:rPr lang="tr-TR" sz="2000" dirty="0" smtClean="0"/>
              <a:t>)</a:t>
            </a:r>
            <a:endParaRPr lang="tr-TR" sz="2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tr-TR" dirty="0"/>
          </a:p>
        </p:txBody>
      </p:sp>
      <p:sp>
        <p:nvSpPr>
          <p:cNvPr id="3" name="Title 2"/>
          <p:cNvSpPr>
            <a:spLocks noGrp="1"/>
          </p:cNvSpPr>
          <p:nvPr>
            <p:ph type="title"/>
          </p:nvPr>
        </p:nvSpPr>
        <p:spPr/>
        <p:txBody>
          <a:bodyPr>
            <a:noAutofit/>
          </a:bodyPr>
          <a:lstStyle/>
          <a:p>
            <a:r>
              <a:rPr lang="tr-TR" sz="2800" i="1" dirty="0" smtClean="0"/>
              <a:t>Quercus cerris</a:t>
            </a:r>
            <a:r>
              <a:rPr lang="tr-TR" sz="2800" dirty="0" smtClean="0"/>
              <a:t> L. (Saçlı Meşe), 2 alttürü vardır</a:t>
            </a:r>
            <a:br>
              <a:rPr lang="tr-TR" sz="2800" dirty="0" smtClean="0"/>
            </a:br>
            <a:r>
              <a:rPr lang="tr-TR" sz="2800" dirty="0" smtClean="0"/>
              <a:t>1– var. </a:t>
            </a:r>
            <a:r>
              <a:rPr lang="tr-TR" sz="2800" i="1" dirty="0" smtClean="0"/>
              <a:t>cerris</a:t>
            </a:r>
            <a:r>
              <a:rPr lang="tr-TR" sz="2800" dirty="0" smtClean="0"/>
              <a:t/>
            </a:r>
            <a:br>
              <a:rPr lang="tr-TR" sz="2800" dirty="0" smtClean="0"/>
            </a:br>
            <a:r>
              <a:rPr lang="tr-TR" sz="2800" dirty="0" smtClean="0"/>
              <a:t>2– var. </a:t>
            </a:r>
            <a:r>
              <a:rPr lang="tr-TR" sz="2800" i="1" dirty="0" smtClean="0"/>
              <a:t>austriaca</a:t>
            </a:r>
            <a:r>
              <a:rPr lang="tr-TR" sz="2800" dirty="0" smtClean="0"/>
              <a:t> (Willd) Loudon</a:t>
            </a:r>
            <a:endParaRPr lang="tr-TR"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tr-TR" dirty="0"/>
          </a:p>
        </p:txBody>
      </p:sp>
      <p:sp>
        <p:nvSpPr>
          <p:cNvPr id="3" name="Title 2"/>
          <p:cNvSpPr>
            <a:spLocks noGrp="1"/>
          </p:cNvSpPr>
          <p:nvPr>
            <p:ph type="title"/>
          </p:nvPr>
        </p:nvSpPr>
        <p:spPr/>
        <p:txBody>
          <a:bodyPr>
            <a:normAutofit/>
          </a:bodyPr>
          <a:lstStyle/>
          <a:p>
            <a:r>
              <a:rPr lang="tr-TR" sz="2400" i="1" dirty="0" smtClean="0"/>
              <a:t>Quercus brantii</a:t>
            </a:r>
            <a:r>
              <a:rPr lang="tr-TR" sz="2400" dirty="0" smtClean="0"/>
              <a:t> </a:t>
            </a:r>
            <a:r>
              <a:rPr lang="tr-TR" sz="2400" dirty="0" smtClean="0"/>
              <a:t> Lindl </a:t>
            </a:r>
            <a:r>
              <a:rPr lang="tr-TR" sz="2400" dirty="0" smtClean="0"/>
              <a:t>(Iran Palamut Meşesi, Kara Meşe</a:t>
            </a:r>
            <a:r>
              <a:rPr lang="tr-TR" sz="2400" dirty="0" smtClean="0"/>
              <a:t>)</a:t>
            </a:r>
            <a:endParaRPr lang="tr-TR"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tr-TR" dirty="0"/>
          </a:p>
        </p:txBody>
      </p:sp>
      <p:sp>
        <p:nvSpPr>
          <p:cNvPr id="3" name="Title 2"/>
          <p:cNvSpPr>
            <a:spLocks noGrp="1"/>
          </p:cNvSpPr>
          <p:nvPr>
            <p:ph type="title"/>
          </p:nvPr>
        </p:nvSpPr>
        <p:spPr/>
        <p:txBody>
          <a:bodyPr>
            <a:normAutofit fontScale="90000"/>
          </a:bodyPr>
          <a:lstStyle/>
          <a:p>
            <a:r>
              <a:rPr lang="tr-TR" sz="2700" i="1" dirty="0" smtClean="0"/>
              <a:t>Quercus ithaburensis</a:t>
            </a:r>
            <a:r>
              <a:rPr lang="tr-TR" sz="2700" dirty="0" smtClean="0"/>
              <a:t> Decne subsp. </a:t>
            </a:r>
            <a:r>
              <a:rPr lang="tr-TR" sz="2700" i="1" dirty="0" smtClean="0"/>
              <a:t>macrolepis</a:t>
            </a:r>
            <a:r>
              <a:rPr lang="tr-TR" sz="2700" dirty="0" smtClean="0"/>
              <a:t> (Kotschy) Hedge &amp; Yaltırık (</a:t>
            </a:r>
            <a:r>
              <a:rPr lang="tr-TR" sz="2700" dirty="0" smtClean="0"/>
              <a:t>Anadolu </a:t>
            </a:r>
            <a:r>
              <a:rPr lang="tr-TR" sz="2700" dirty="0" smtClean="0"/>
              <a:t>Palamut Meşesi)</a:t>
            </a:r>
            <a:r>
              <a:rPr lang="tr-TR" dirty="0" smtClean="0"/>
              <a:t> </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tr-TR" b="1" dirty="0" smtClean="0"/>
              <a:t>Cins</a:t>
            </a:r>
            <a:r>
              <a:rPr lang="tr-TR" dirty="0" smtClean="0"/>
              <a:t>: </a:t>
            </a:r>
            <a:r>
              <a:rPr lang="tr-TR" b="1" i="1" dirty="0" smtClean="0"/>
              <a:t>Quercus</a:t>
            </a:r>
            <a:r>
              <a:rPr lang="tr-TR" dirty="0" smtClean="0"/>
              <a:t>:</a:t>
            </a:r>
            <a:r>
              <a:rPr lang="tr-TR" b="1" dirty="0" smtClean="0"/>
              <a:t> </a:t>
            </a:r>
            <a:r>
              <a:rPr lang="tr-TR" dirty="0" smtClean="0"/>
              <a:t>Türkiye gerek tür zenginliği, gerekse 6.100.000 ha meşe (pelit) orman varlığıyla dünyanın sayılı meşe diyarlarından birisidir. </a:t>
            </a:r>
            <a:endParaRPr lang="tr-TR" dirty="0" smtClean="0"/>
          </a:p>
          <a:p>
            <a:pPr algn="just"/>
            <a:r>
              <a:rPr lang="tr-TR" dirty="0" smtClean="0"/>
              <a:t>Türkiye’de </a:t>
            </a:r>
            <a:r>
              <a:rPr lang="tr-TR" b="1" dirty="0" smtClean="0"/>
              <a:t>20 </a:t>
            </a:r>
            <a:r>
              <a:rPr lang="tr-TR" dirty="0" smtClean="0"/>
              <a:t>meşe türü bulunmaktadır</a:t>
            </a:r>
            <a:r>
              <a:rPr lang="tr-TR" dirty="0" smtClean="0"/>
              <a:t>.</a:t>
            </a:r>
          </a:p>
          <a:p>
            <a:pPr algn="just"/>
            <a:r>
              <a:rPr lang="tr-TR" dirty="0" smtClean="0"/>
              <a:t> </a:t>
            </a:r>
            <a:r>
              <a:rPr lang="tr-TR" dirty="0" smtClean="0"/>
              <a:t>Meşeler; </a:t>
            </a:r>
            <a:endParaRPr lang="tr-TR" dirty="0" smtClean="0"/>
          </a:p>
          <a:p>
            <a:pPr algn="just"/>
            <a:r>
              <a:rPr lang="tr-TR" dirty="0" smtClean="0"/>
              <a:t>odunlarının </a:t>
            </a:r>
            <a:r>
              <a:rPr lang="tr-TR" dirty="0" smtClean="0"/>
              <a:t>anatomik yapıları, </a:t>
            </a:r>
            <a:endParaRPr lang="tr-TR" dirty="0" smtClean="0"/>
          </a:p>
          <a:p>
            <a:pPr algn="just"/>
            <a:r>
              <a:rPr lang="tr-TR" dirty="0" smtClean="0"/>
              <a:t>meyvelerinin </a:t>
            </a:r>
            <a:r>
              <a:rPr lang="tr-TR" dirty="0" smtClean="0"/>
              <a:t>olgunlaşma süresi, </a:t>
            </a:r>
            <a:endParaRPr lang="tr-TR" dirty="0" smtClean="0"/>
          </a:p>
          <a:p>
            <a:pPr algn="just"/>
            <a:r>
              <a:rPr lang="tr-TR" dirty="0" smtClean="0"/>
              <a:t>yaprak </a:t>
            </a:r>
            <a:r>
              <a:rPr lang="tr-TR" dirty="0" smtClean="0"/>
              <a:t>ve kabuk özelliklerine göre 3 gruba ayrılır.  </a:t>
            </a:r>
          </a:p>
          <a:p>
            <a:endParaRPr lang="tr-TR" dirty="0"/>
          </a:p>
        </p:txBody>
      </p:sp>
      <p:sp>
        <p:nvSpPr>
          <p:cNvPr id="3" name="Title 2"/>
          <p:cNvSpPr>
            <a:spLocks noGrp="1"/>
          </p:cNvSpPr>
          <p:nvPr>
            <p:ph type="title"/>
          </p:nvPr>
        </p:nvSpPr>
        <p:spPr/>
        <p:txBody>
          <a:bodyPr>
            <a:normAutofit fontScale="90000"/>
          </a:bodyPr>
          <a:lstStyle/>
          <a:p>
            <a:r>
              <a:rPr lang="tr-TR" sz="3600" dirty="0" smtClean="0"/>
              <a:t>Ordo: </a:t>
            </a:r>
            <a:r>
              <a:rPr lang="tr-TR" sz="3600" i="1" dirty="0" smtClean="0"/>
              <a:t>Fagales</a:t>
            </a:r>
            <a:r>
              <a:rPr lang="tr-TR" sz="3600" dirty="0" smtClean="0"/>
              <a:t> </a:t>
            </a:r>
            <a:br>
              <a:rPr lang="tr-TR" sz="3600" dirty="0" smtClean="0"/>
            </a:br>
            <a:r>
              <a:rPr lang="tr-TR" sz="3600" dirty="0" smtClean="0"/>
              <a:t>Familya: </a:t>
            </a:r>
            <a:r>
              <a:rPr lang="tr-TR" sz="3600" i="1" dirty="0" smtClean="0"/>
              <a:t>Fagaceae</a:t>
            </a:r>
            <a:r>
              <a:rPr lang="tr-TR" sz="3600" dirty="0" smtClean="0"/>
              <a:t> </a:t>
            </a:r>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tr-TR" sz="3200" b="1" u="sng" dirty="0" smtClean="0"/>
              <a:t>3. Herdem Yeşil Meşeler</a:t>
            </a:r>
            <a:r>
              <a:rPr lang="tr-TR" sz="3200" dirty="0" smtClean="0"/>
              <a:t>:</a:t>
            </a:r>
            <a:r>
              <a:rPr lang="tr-TR" sz="3200" b="1" dirty="0" smtClean="0"/>
              <a:t> </a:t>
            </a:r>
            <a:r>
              <a:rPr lang="tr-TR" sz="3200" dirty="0" smtClean="0"/>
              <a:t>(Seksiyon: </a:t>
            </a:r>
            <a:r>
              <a:rPr lang="tr-TR" sz="3200" i="1" dirty="0" smtClean="0"/>
              <a:t>llex</a:t>
            </a:r>
            <a:r>
              <a:rPr lang="tr-TR" sz="3200" dirty="0" smtClean="0"/>
              <a:t>):  </a:t>
            </a:r>
            <a:endParaRPr lang="tr-TR" sz="3200" dirty="0" smtClean="0"/>
          </a:p>
          <a:p>
            <a:pPr algn="just"/>
            <a:r>
              <a:rPr lang="tr-TR" sz="3200" dirty="0" smtClean="0"/>
              <a:t>Yaprak </a:t>
            </a:r>
            <a:r>
              <a:rPr lang="tr-TR" sz="3200" dirty="0" smtClean="0"/>
              <a:t>deri gibi sert, tam kenarlı veya kenarları dişli - sert dikenlidir. </a:t>
            </a:r>
            <a:endParaRPr lang="tr-TR" sz="3200" dirty="0" smtClean="0"/>
          </a:p>
          <a:p>
            <a:pPr algn="just"/>
            <a:r>
              <a:rPr lang="tr-TR" sz="3200" dirty="0" smtClean="0"/>
              <a:t>Meyve </a:t>
            </a:r>
            <a:r>
              <a:rPr lang="tr-TR" sz="3200" dirty="0" smtClean="0"/>
              <a:t>(Palamut) 1 veya 2 yılda olgunlaşır. </a:t>
            </a:r>
          </a:p>
          <a:p>
            <a:endParaRPr lang="tr-TR" dirty="0"/>
          </a:p>
        </p:txBody>
      </p:sp>
      <p:sp>
        <p:nvSpPr>
          <p:cNvPr id="3" name="Title 2"/>
          <p:cNvSpPr>
            <a:spLocks noGrp="1"/>
          </p:cNvSpPr>
          <p:nvPr>
            <p:ph type="title"/>
          </p:nvPr>
        </p:nvSpPr>
        <p:spPr/>
        <p:txBody>
          <a:bodyPr/>
          <a:lstStyle/>
          <a:p>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tr-TR"/>
          </a:p>
        </p:txBody>
      </p:sp>
      <p:sp>
        <p:nvSpPr>
          <p:cNvPr id="3" name="Title 2"/>
          <p:cNvSpPr>
            <a:spLocks noGrp="1"/>
          </p:cNvSpPr>
          <p:nvPr>
            <p:ph type="title"/>
          </p:nvPr>
        </p:nvSpPr>
        <p:spPr/>
        <p:txBody>
          <a:bodyPr>
            <a:normAutofit fontScale="90000"/>
          </a:bodyPr>
          <a:lstStyle/>
          <a:p>
            <a:r>
              <a:rPr lang="tr-TR" sz="3600" i="1" dirty="0" smtClean="0"/>
              <a:t>Quercus coccifera</a:t>
            </a:r>
            <a:r>
              <a:rPr lang="tr-TR" sz="3600" dirty="0" smtClean="0"/>
              <a:t> L. (Kermes Meşesi</a:t>
            </a:r>
            <a:r>
              <a:rPr lang="tr-TR" sz="3600" dirty="0" smtClean="0"/>
              <a:t>)</a:t>
            </a:r>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tr-TR"/>
          </a:p>
        </p:txBody>
      </p:sp>
      <p:sp>
        <p:nvSpPr>
          <p:cNvPr id="3" name="Title 2"/>
          <p:cNvSpPr>
            <a:spLocks noGrp="1"/>
          </p:cNvSpPr>
          <p:nvPr>
            <p:ph type="title"/>
          </p:nvPr>
        </p:nvSpPr>
        <p:spPr/>
        <p:txBody>
          <a:bodyPr>
            <a:normAutofit/>
          </a:bodyPr>
          <a:lstStyle/>
          <a:p>
            <a:r>
              <a:rPr lang="tr-TR" i="1" dirty="0" smtClean="0"/>
              <a:t>Quercus ilex</a:t>
            </a:r>
            <a:r>
              <a:rPr lang="tr-TR" dirty="0" smtClean="0"/>
              <a:t> L. (Pırnal Meşesi</a:t>
            </a:r>
            <a:r>
              <a:rPr lang="tr-TR" dirty="0" smtClean="0"/>
              <a:t>)</a:t>
            </a:r>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tr-TR" dirty="0"/>
          </a:p>
        </p:txBody>
      </p:sp>
      <p:sp>
        <p:nvSpPr>
          <p:cNvPr id="3" name="Title 2"/>
          <p:cNvSpPr>
            <a:spLocks noGrp="1"/>
          </p:cNvSpPr>
          <p:nvPr>
            <p:ph type="title"/>
          </p:nvPr>
        </p:nvSpPr>
        <p:spPr/>
        <p:txBody>
          <a:bodyPr>
            <a:normAutofit/>
          </a:bodyPr>
          <a:lstStyle/>
          <a:p>
            <a:r>
              <a:rPr lang="tr-TR" sz="3200" i="1" dirty="0" smtClean="0"/>
              <a:t>Quercus aucheri</a:t>
            </a:r>
            <a:r>
              <a:rPr lang="tr-TR" sz="3200" dirty="0" smtClean="0"/>
              <a:t> </a:t>
            </a:r>
            <a:r>
              <a:rPr lang="tr-TR" sz="3200" dirty="0" smtClean="0"/>
              <a:t> Jaub</a:t>
            </a:r>
            <a:r>
              <a:rPr lang="tr-TR" sz="3200" dirty="0" smtClean="0"/>
              <a:t>. &amp; Spach. (Boz Pırnal) (Endemik</a:t>
            </a:r>
            <a:r>
              <a:rPr lang="tr-TR" sz="3200" dirty="0" smtClean="0"/>
              <a:t>)</a:t>
            </a:r>
            <a:endParaRPr lang="tr-TR" sz="32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0"/>
            <a:ext cx="8229600" cy="5550091"/>
          </a:xfrm>
        </p:spPr>
        <p:txBody>
          <a:bodyPr>
            <a:noAutofit/>
          </a:bodyPr>
          <a:lstStyle/>
          <a:p>
            <a:pPr algn="just"/>
            <a:r>
              <a:rPr lang="tr-TR" sz="2400" dirty="0" smtClean="0"/>
              <a:t>Herdem yeşil meşelerin yaprak ömürleri bir yıldan fazladır ve ülkemiz koşullarında vejetasyon periyodu dışındaki dönemlerde de bitki üzerinde </a:t>
            </a:r>
            <a:r>
              <a:rPr lang="tr-TR" sz="2400" dirty="0" smtClean="0"/>
              <a:t>canlı/yeşil </a:t>
            </a:r>
            <a:r>
              <a:rPr lang="tr-TR" sz="2400" dirty="0" smtClean="0"/>
              <a:t>yapraklar mevcuttur. </a:t>
            </a:r>
            <a:endParaRPr lang="tr-TR" sz="2400" dirty="0" smtClean="0"/>
          </a:p>
          <a:p>
            <a:pPr algn="just"/>
            <a:endParaRPr lang="tr-TR" sz="2400" dirty="0" smtClean="0"/>
          </a:p>
          <a:p>
            <a:pPr algn="just"/>
            <a:r>
              <a:rPr lang="tr-TR" sz="2400" dirty="0" smtClean="0"/>
              <a:t>Bu </a:t>
            </a:r>
            <a:r>
              <a:rPr lang="tr-TR" sz="2400" dirty="0" smtClean="0"/>
              <a:t>yapraklar da fizyolojik yaşını doldurduklarında dökülürler, ancak dökülmeden önce oluşan genç yapraklar sayesinde tüm yıl boyunca bitki üzerinde canlı/yeşil yapraklar mevcuttur</a:t>
            </a:r>
            <a:r>
              <a:rPr lang="tr-TR" sz="2400" dirty="0" smtClean="0"/>
              <a:t>.</a:t>
            </a:r>
          </a:p>
          <a:p>
            <a:pPr algn="just"/>
            <a:endParaRPr lang="tr-TR" sz="2400" dirty="0" smtClean="0"/>
          </a:p>
          <a:p>
            <a:pPr algn="just"/>
            <a:r>
              <a:rPr lang="tr-TR" sz="2400" dirty="0" smtClean="0"/>
              <a:t> </a:t>
            </a:r>
            <a:r>
              <a:rPr lang="tr-TR" sz="2400" dirty="0" smtClean="0"/>
              <a:t>Bu nedenle de herdem yeşil olarak adlandırılmaktadırlar.</a:t>
            </a:r>
            <a:endParaRPr lang="tr-TR" sz="24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229600" cy="6096000"/>
          </a:xfrm>
        </p:spPr>
        <p:txBody>
          <a:bodyPr>
            <a:normAutofit lnSpcReduction="10000"/>
          </a:bodyPr>
          <a:lstStyle/>
          <a:p>
            <a:pPr algn="just"/>
            <a:r>
              <a:rPr lang="tr-TR" dirty="0" smtClean="0"/>
              <a:t>İlk iki grupta ise bir yıllık ömrü olan yapraklar vejetasyon periyodu sonunda dökülürler ve kış aylarında bitki üzerinde yaprak bulunmaz</a:t>
            </a:r>
            <a:r>
              <a:rPr lang="tr-TR" dirty="0" smtClean="0"/>
              <a:t>.</a:t>
            </a:r>
          </a:p>
          <a:p>
            <a:pPr algn="just"/>
            <a:r>
              <a:rPr lang="tr-TR" dirty="0" smtClean="0"/>
              <a:t>Bu </a:t>
            </a:r>
            <a:r>
              <a:rPr lang="tr-TR" dirty="0" smtClean="0"/>
              <a:t>nedenle yaprak döken bitkiler olarak adlandırılmaktadırlar. Ancak ilk iki grupta yer almasına (herdem yeşil olmamasına) rağmen, kimi yıllarda iklim koşullarının mutedil olması durumunda (fırtına, aşırı soğuk olmaması gibi) kurumuş yaprakların bir sonraki yıl vejetasyon periyodunun başlangıcı veya ilk ayları dahil bitkiler üzerinde kalabilmektedirler. </a:t>
            </a:r>
            <a:endParaRPr lang="tr-TR" dirty="0" smtClean="0"/>
          </a:p>
          <a:p>
            <a:pPr algn="just"/>
            <a:r>
              <a:rPr lang="tr-TR" dirty="0" smtClean="0"/>
              <a:t>Bu </a:t>
            </a:r>
            <a:r>
              <a:rPr lang="tr-TR" dirty="0" smtClean="0"/>
              <a:t>Meşe türleri (</a:t>
            </a:r>
            <a:r>
              <a:rPr lang="tr-TR" i="1" dirty="0" smtClean="0"/>
              <a:t>Q. infectoria, Q. libani. Q. trojana</a:t>
            </a:r>
            <a:r>
              <a:rPr lang="tr-TR" dirty="0" smtClean="0"/>
              <a:t>) için “yarı herdem yeşil” ifadesi kullanılmaktadır.</a:t>
            </a:r>
          </a:p>
          <a:p>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i="1" u="sng" dirty="0" smtClean="0"/>
              <a:t>8. Orman Vejetasyonu I</a:t>
            </a:r>
            <a:r>
              <a:rPr lang="tr-TR" i="1" u="sng" dirty="0" smtClean="0"/>
              <a:t>.</a:t>
            </a:r>
            <a:endParaRPr lang="tr-TR" dirty="0"/>
          </a:p>
        </p:txBody>
      </p:sp>
      <p:sp>
        <p:nvSpPr>
          <p:cNvPr id="3" name="Subtitle 2"/>
          <p:cNvSpPr>
            <a:spLocks noGrp="1"/>
          </p:cNvSpPr>
          <p:nvPr>
            <p:ph type="subTitle" idx="1"/>
          </p:nvPr>
        </p:nvSpPr>
        <p:spPr/>
        <p:txBody>
          <a:bodyPr/>
          <a:lstStyle/>
          <a:p>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tr-TR" sz="2800" b="1" u="sng" dirty="0" smtClean="0"/>
              <a:t>1. Akmeşeler</a:t>
            </a:r>
            <a:r>
              <a:rPr lang="tr-TR" sz="2800" dirty="0" smtClean="0"/>
              <a:t>: (Seksiyon: </a:t>
            </a:r>
            <a:r>
              <a:rPr lang="tr-TR" sz="2800" i="1" dirty="0" smtClean="0"/>
              <a:t>Quercus</a:t>
            </a:r>
            <a:r>
              <a:rPr lang="tr-TR" sz="2800" dirty="0" smtClean="0"/>
              <a:t>): </a:t>
            </a:r>
            <a:endParaRPr lang="tr-TR" sz="2800" dirty="0" smtClean="0"/>
          </a:p>
          <a:p>
            <a:pPr algn="just"/>
            <a:r>
              <a:rPr lang="tr-TR" sz="2800" dirty="0" smtClean="0"/>
              <a:t>Bu </a:t>
            </a:r>
            <a:r>
              <a:rPr lang="tr-TR" sz="2800" dirty="0" smtClean="0"/>
              <a:t>gruba giren meşe taksonlarının yapraklarında yaprak lobları veya dişler, Kırmızı Meşelerde olduğunun aksine (</a:t>
            </a:r>
            <a:r>
              <a:rPr lang="tr-TR" sz="2800" i="1" dirty="0" smtClean="0"/>
              <a:t>Q. pontica</a:t>
            </a:r>
            <a:r>
              <a:rPr lang="tr-TR" sz="2800" dirty="0" smtClean="0"/>
              <a:t> hariç) kılçıksı-dikensi bir yapıya sahip değildir. </a:t>
            </a:r>
            <a:endParaRPr lang="tr-TR" sz="2800" dirty="0" smtClean="0"/>
          </a:p>
          <a:p>
            <a:pPr algn="just"/>
            <a:r>
              <a:rPr lang="tr-TR" sz="2800" dirty="0" smtClean="0"/>
              <a:t>Meyve </a:t>
            </a:r>
            <a:r>
              <a:rPr lang="tr-TR" sz="2800" dirty="0" smtClean="0"/>
              <a:t>(palamut) olgunlaşması 1 yılda tamamlanır. Çoğunlukla meyvenin iç yüzü çıplak ve tohumlar daha az tanenli olup tatlıdır.</a:t>
            </a:r>
          </a:p>
          <a:p>
            <a:endParaRPr lang="tr-TR" dirty="0"/>
          </a:p>
        </p:txBody>
      </p:sp>
      <p:sp>
        <p:nvSpPr>
          <p:cNvPr id="3" name="Title 2"/>
          <p:cNvSpPr>
            <a:spLocks noGrp="1"/>
          </p:cNvSpPr>
          <p:nvPr>
            <p:ph type="title"/>
          </p:nvPr>
        </p:nvSpPr>
        <p:spPr/>
        <p:txBody>
          <a:bodyPr/>
          <a:lstStyle/>
          <a:p>
            <a:endParaRPr 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endParaRPr lang="tr-TR" dirty="0" smtClean="0"/>
          </a:p>
        </p:txBody>
      </p:sp>
      <p:sp>
        <p:nvSpPr>
          <p:cNvPr id="3" name="Title 2"/>
          <p:cNvSpPr>
            <a:spLocks noGrp="1"/>
          </p:cNvSpPr>
          <p:nvPr>
            <p:ph type="title"/>
          </p:nvPr>
        </p:nvSpPr>
        <p:spPr/>
        <p:txBody>
          <a:bodyPr>
            <a:normAutofit/>
          </a:bodyPr>
          <a:lstStyle/>
          <a:p>
            <a:r>
              <a:rPr lang="tr-TR" sz="2000" i="1" dirty="0" smtClean="0"/>
              <a:t>Quercus robur</a:t>
            </a:r>
            <a:r>
              <a:rPr lang="tr-TR" sz="2000" dirty="0" smtClean="0"/>
              <a:t>  L . (Saplı Meşe), 2 alttürü vardır</a:t>
            </a:r>
            <a:br>
              <a:rPr lang="tr-TR" sz="2000" dirty="0" smtClean="0"/>
            </a:br>
            <a:r>
              <a:rPr lang="tr-TR" sz="2000" dirty="0" smtClean="0"/>
              <a:t>1- subsp. </a:t>
            </a:r>
            <a:r>
              <a:rPr lang="tr-TR" sz="2000" i="1" dirty="0" smtClean="0"/>
              <a:t>robur</a:t>
            </a:r>
            <a:r>
              <a:rPr lang="tr-TR" sz="2000" dirty="0" smtClean="0"/>
              <a:t/>
            </a:r>
            <a:br>
              <a:rPr lang="tr-TR" sz="2000" dirty="0" smtClean="0"/>
            </a:br>
            <a:r>
              <a:rPr lang="tr-TR" sz="2000" dirty="0" smtClean="0"/>
              <a:t>2- subsp</a:t>
            </a:r>
            <a:r>
              <a:rPr lang="tr-TR" sz="2000" i="1" dirty="0" smtClean="0"/>
              <a:t>. pedunculiflora</a:t>
            </a:r>
            <a:r>
              <a:rPr lang="tr-TR" sz="2000" dirty="0" smtClean="0"/>
              <a:t> (K. Koch) Menitsky</a:t>
            </a:r>
            <a:endParaRPr lang="tr-TR"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tr-TR" dirty="0"/>
          </a:p>
        </p:txBody>
      </p:sp>
      <p:sp>
        <p:nvSpPr>
          <p:cNvPr id="3" name="Title 2"/>
          <p:cNvSpPr>
            <a:spLocks noGrp="1"/>
          </p:cNvSpPr>
          <p:nvPr>
            <p:ph type="title"/>
          </p:nvPr>
        </p:nvSpPr>
        <p:spPr/>
        <p:txBody>
          <a:bodyPr>
            <a:noAutofit/>
          </a:bodyPr>
          <a:lstStyle/>
          <a:p>
            <a:r>
              <a:rPr lang="tr-TR" sz="2000" i="1" dirty="0" smtClean="0"/>
              <a:t>Quercus petraea</a:t>
            </a:r>
            <a:r>
              <a:rPr lang="tr-TR" sz="2000" dirty="0" smtClean="0"/>
              <a:t> L. (Sapsız Meşe), 3 alttürü vardır</a:t>
            </a:r>
            <a:br>
              <a:rPr lang="tr-TR" sz="2000" dirty="0" smtClean="0"/>
            </a:br>
            <a:r>
              <a:rPr lang="tr-TR" sz="2000" dirty="0" smtClean="0"/>
              <a:t>1-subsp. </a:t>
            </a:r>
            <a:r>
              <a:rPr lang="tr-TR" sz="2000" i="1" dirty="0" smtClean="0"/>
              <a:t>petraea</a:t>
            </a:r>
            <a:r>
              <a:rPr lang="tr-TR" sz="2000" dirty="0" smtClean="0"/>
              <a:t/>
            </a:r>
            <a:br>
              <a:rPr lang="tr-TR" sz="2000" dirty="0" smtClean="0"/>
            </a:br>
            <a:r>
              <a:rPr lang="tr-TR" sz="2000" dirty="0" smtClean="0"/>
              <a:t>2-subsp. </a:t>
            </a:r>
            <a:r>
              <a:rPr lang="tr-TR" sz="2000" i="1" dirty="0" smtClean="0"/>
              <a:t>iberica</a:t>
            </a:r>
            <a:r>
              <a:rPr lang="tr-TR" sz="2000" dirty="0" smtClean="0"/>
              <a:t> (Steven ex M. Bieb) Krassiln</a:t>
            </a:r>
            <a:br>
              <a:rPr lang="tr-TR" sz="2000" dirty="0" smtClean="0"/>
            </a:br>
            <a:r>
              <a:rPr lang="tr-TR" sz="2000" dirty="0" smtClean="0"/>
              <a:t>3-subsp. </a:t>
            </a:r>
            <a:r>
              <a:rPr lang="tr-TR" sz="2000" i="1" dirty="0" smtClean="0"/>
              <a:t>pinnatiloba</a:t>
            </a:r>
            <a:r>
              <a:rPr lang="tr-TR" sz="2000" dirty="0" smtClean="0"/>
              <a:t> (K. Koch) Menitsky</a:t>
            </a:r>
            <a:endParaRPr lang="tr-TR"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tr-TR" dirty="0"/>
          </a:p>
        </p:txBody>
      </p:sp>
      <p:sp>
        <p:nvSpPr>
          <p:cNvPr id="3" name="Title 2"/>
          <p:cNvSpPr>
            <a:spLocks noGrp="1"/>
          </p:cNvSpPr>
          <p:nvPr>
            <p:ph type="title"/>
          </p:nvPr>
        </p:nvSpPr>
        <p:spPr/>
        <p:txBody>
          <a:bodyPr>
            <a:normAutofit/>
          </a:bodyPr>
          <a:lstStyle/>
          <a:p>
            <a:r>
              <a:rPr lang="tr-TR" sz="2800" i="1" dirty="0" smtClean="0"/>
              <a:t>Quercus hartwissiana</a:t>
            </a:r>
            <a:r>
              <a:rPr lang="tr-TR" sz="2800" dirty="0" smtClean="0"/>
              <a:t> Steven (Istranca Meşesi)</a:t>
            </a:r>
            <a:endParaRPr lang="tr-TR"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tr-TR"/>
          </a:p>
        </p:txBody>
      </p:sp>
      <p:sp>
        <p:nvSpPr>
          <p:cNvPr id="3" name="Title 2"/>
          <p:cNvSpPr>
            <a:spLocks noGrp="1"/>
          </p:cNvSpPr>
          <p:nvPr>
            <p:ph type="title"/>
          </p:nvPr>
        </p:nvSpPr>
        <p:spPr/>
        <p:txBody>
          <a:bodyPr>
            <a:normAutofit/>
          </a:bodyPr>
          <a:lstStyle/>
          <a:p>
            <a:r>
              <a:rPr lang="tr-TR" sz="3100" i="1" dirty="0" smtClean="0"/>
              <a:t>Quercus frainetto</a:t>
            </a:r>
            <a:r>
              <a:rPr lang="tr-TR" sz="3100" dirty="0" smtClean="0"/>
              <a:t> Ten. (Macar Meşesi</a:t>
            </a:r>
            <a:r>
              <a:rPr lang="tr-TR" sz="3100" dirty="0" smtClean="0"/>
              <a:t>)</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tr-TR" dirty="0"/>
          </a:p>
        </p:txBody>
      </p:sp>
      <p:sp>
        <p:nvSpPr>
          <p:cNvPr id="3" name="Title 2"/>
          <p:cNvSpPr>
            <a:spLocks noGrp="1"/>
          </p:cNvSpPr>
          <p:nvPr>
            <p:ph type="title"/>
          </p:nvPr>
        </p:nvSpPr>
        <p:spPr/>
        <p:txBody>
          <a:bodyPr>
            <a:normAutofit/>
          </a:bodyPr>
          <a:lstStyle/>
          <a:p>
            <a:r>
              <a:rPr lang="tr-TR" sz="2400" i="1" dirty="0" smtClean="0"/>
              <a:t>Quercus vulcanica</a:t>
            </a:r>
            <a:r>
              <a:rPr lang="tr-TR" sz="2400" dirty="0" smtClean="0"/>
              <a:t> Boiss. &amp; Heldr. ex Kotschy - (Kasnak Meşesi) (Endemik)</a:t>
            </a:r>
            <a:endParaRPr lang="tr-TR"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tr-TR" dirty="0"/>
          </a:p>
        </p:txBody>
      </p:sp>
      <p:sp>
        <p:nvSpPr>
          <p:cNvPr id="3" name="Title 2"/>
          <p:cNvSpPr>
            <a:spLocks noGrp="1"/>
          </p:cNvSpPr>
          <p:nvPr>
            <p:ph type="title"/>
          </p:nvPr>
        </p:nvSpPr>
        <p:spPr/>
        <p:txBody>
          <a:bodyPr>
            <a:normAutofit/>
          </a:bodyPr>
          <a:lstStyle/>
          <a:p>
            <a:r>
              <a:rPr lang="tr-TR" sz="2800" i="1" dirty="0" smtClean="0"/>
              <a:t>Quercus pontica</a:t>
            </a:r>
            <a:r>
              <a:rPr lang="tr-TR" sz="2800" dirty="0" smtClean="0"/>
              <a:t>  C. Koch (Doğu Karadeniz Meşesi)</a:t>
            </a:r>
            <a:endParaRPr lang="tr-TR" sz="28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71</TotalTime>
  <Words>282</Words>
  <Application>Microsoft Office PowerPoint</Application>
  <PresentationFormat>On-screen Show (4:3)</PresentationFormat>
  <Paragraphs>46</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Concourse</vt:lpstr>
      <vt:lpstr>7. Türkiye’nin Doğal Angiospermae Taksonlarına Ait Örnekler </vt:lpstr>
      <vt:lpstr>Ordo: Fagales  Familya: Fagaceae </vt:lpstr>
      <vt:lpstr>Slide 3</vt:lpstr>
      <vt:lpstr>Quercus robur  L . (Saplı Meşe), 2 alttürü vardır 1- subsp. robur 2- subsp. pedunculiflora (K. Koch) Menitsky</vt:lpstr>
      <vt:lpstr>Quercus petraea L. (Sapsız Meşe), 3 alttürü vardır 1-subsp. petraea 2-subsp. iberica (Steven ex M. Bieb) Krassiln 3-subsp. pinnatiloba (K. Koch) Menitsky</vt:lpstr>
      <vt:lpstr>Quercus hartwissiana Steven (Istranca Meşesi)</vt:lpstr>
      <vt:lpstr>Quercus frainetto Ten. (Macar Meşesi)</vt:lpstr>
      <vt:lpstr>Quercus vulcanica Boiss. &amp; Heldr. ex Kotschy - (Kasnak Meşesi) (Endemik)</vt:lpstr>
      <vt:lpstr>Quercus pontica  C. Koch (Doğu Karadeniz Meşesi)</vt:lpstr>
      <vt:lpstr>Quercus infectoria Oliver (Mazı Meşesi), 2 alttürü vardır. 1- subsp. infectoria 2- subsp. boissieri (Reuter) O. Schvarz</vt:lpstr>
      <vt:lpstr>Quercus pubescens Willd. (Tüylü Meşe)</vt:lpstr>
      <vt:lpstr>Quercus macranthera Fisch &amp; Mey. ex Hohen subsp. syspirensis (C. Koch.) Menitsky - (İspir M. End.) </vt:lpstr>
      <vt:lpstr>Quercus virgiliana Ten. (Yalancı Tüylü Meşe)</vt:lpstr>
      <vt:lpstr>Slide 14</vt:lpstr>
      <vt:lpstr>Quercus libani Oliver (Lübnan Meşesi)</vt:lpstr>
      <vt:lpstr>Quercus trojana P.B. Webb. (Makedonya Meşesi), 2 alttürü vardır 1 – subsp. trojana 2 – subsp. Yaltirikii  Ziel. (Endemik)</vt:lpstr>
      <vt:lpstr>Quercus cerris L. (Saçlı Meşe), 2 alttürü vardır 1– var. cerris 2– var. austriaca (Willd) Loudon</vt:lpstr>
      <vt:lpstr>Quercus brantii  Lindl (Iran Palamut Meşesi, Kara Meşe)</vt:lpstr>
      <vt:lpstr>Quercus ithaburensis Decne subsp. macrolepis (Kotschy) Hedge &amp; Yaltırık (Anadolu Palamut Meşesi) </vt:lpstr>
      <vt:lpstr>Slide 20</vt:lpstr>
      <vt:lpstr>Quercus coccifera L. (Kermes Meşesi)</vt:lpstr>
      <vt:lpstr>Quercus ilex L. (Pırnal Meşesi)</vt:lpstr>
      <vt:lpstr>Quercus aucheri  Jaub. &amp; Spach. (Boz Pırnal) (Endemik)</vt:lpstr>
      <vt:lpstr>Slide 24</vt:lpstr>
      <vt:lpstr>Slide 25</vt:lpstr>
      <vt:lpstr>8. Orman Vejetasyonu I.</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 Türkiye’nin Doğal Angiospermae Taksonlarına Ait Örnekler </dc:title>
  <dc:creator>Fatmagül Geven</dc:creator>
  <cp:lastModifiedBy>Fatmagül Geven</cp:lastModifiedBy>
  <cp:revision>3</cp:revision>
  <dcterms:created xsi:type="dcterms:W3CDTF">2006-08-16T00:00:00Z</dcterms:created>
  <dcterms:modified xsi:type="dcterms:W3CDTF">2018-03-13T21:57:12Z</dcterms:modified>
</cp:coreProperties>
</file>