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5"/>
  </p:notesMasterIdLst>
  <p:sldIdLst>
    <p:sldId id="256" r:id="rId2"/>
    <p:sldId id="288" r:id="rId3"/>
    <p:sldId id="258" r:id="rId4"/>
    <p:sldId id="259" r:id="rId5"/>
    <p:sldId id="260" r:id="rId6"/>
    <p:sldId id="261" r:id="rId7"/>
    <p:sldId id="262" r:id="rId8"/>
    <p:sldId id="263" r:id="rId9"/>
    <p:sldId id="289" r:id="rId10"/>
    <p:sldId id="264" r:id="rId11"/>
    <p:sldId id="265" r:id="rId12"/>
    <p:sldId id="266" r:id="rId13"/>
    <p:sldId id="267" r:id="rId14"/>
    <p:sldId id="268" r:id="rId15"/>
    <p:sldId id="269" r:id="rId16"/>
    <p:sldId id="270" r:id="rId17"/>
    <p:sldId id="271" r:id="rId18"/>
    <p:sldId id="272" r:id="rId19"/>
    <p:sldId id="286" r:id="rId20"/>
    <p:sldId id="287" r:id="rId21"/>
    <p:sldId id="275" r:id="rId22"/>
    <p:sldId id="276" r:id="rId23"/>
    <p:sldId id="277" r:id="rId24"/>
    <p:sldId id="278" r:id="rId25"/>
    <p:sldId id="274" r:id="rId26"/>
    <p:sldId id="279" r:id="rId27"/>
    <p:sldId id="280" r:id="rId28"/>
    <p:sldId id="281" r:id="rId29"/>
    <p:sldId id="282" r:id="rId30"/>
    <p:sldId id="283" r:id="rId31"/>
    <p:sldId id="284" r:id="rId32"/>
    <p:sldId id="285" r:id="rId33"/>
    <p:sldId id="290"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9999FF"/>
    <a:srgbClr val="FF99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p:cViewPr varScale="1">
        <p:scale>
          <a:sx n="109" d="100"/>
          <a:sy n="109" d="100"/>
        </p:scale>
        <p:origin x="17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B4AC9-0A04-45EE-BE6E-B031EB3026CB}"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tr-TR"/>
        </a:p>
      </dgm:t>
    </dgm:pt>
    <dgm:pt modelId="{F2B3A28D-8A03-4B4A-916D-51B30FB833A9}">
      <dgm:prSet/>
      <dgm:spPr/>
      <dgm:t>
        <a:bodyPr/>
        <a:lstStyle/>
        <a:p>
          <a:r>
            <a:rPr lang="tr-TR" b="1" dirty="0">
              <a:solidFill>
                <a:srgbClr val="FFFF00"/>
              </a:solidFill>
            </a:rPr>
            <a:t>Örgütleme (organizasyon), </a:t>
          </a:r>
          <a:r>
            <a:rPr lang="tr-TR" dirty="0">
              <a:solidFill>
                <a:schemeClr val="bg1"/>
              </a:solidFill>
            </a:rPr>
            <a:t>kavram ve olayların anlamlı bütünler haline getirilmesidir. </a:t>
          </a:r>
        </a:p>
      </dgm:t>
    </dgm:pt>
    <dgm:pt modelId="{584CD109-6408-4E8E-B698-77C03051329E}" type="parTrans" cxnId="{068D059D-1376-4F7F-9008-01DF185E3CAB}">
      <dgm:prSet/>
      <dgm:spPr/>
      <dgm:t>
        <a:bodyPr/>
        <a:lstStyle/>
        <a:p>
          <a:endParaRPr lang="tr-TR"/>
        </a:p>
      </dgm:t>
    </dgm:pt>
    <dgm:pt modelId="{A5E8F3A8-418C-4AE6-BE07-E9B0327088BF}" type="sibTrans" cxnId="{068D059D-1376-4F7F-9008-01DF185E3CAB}">
      <dgm:prSet/>
      <dgm:spPr/>
      <dgm:t>
        <a:bodyPr/>
        <a:lstStyle/>
        <a:p>
          <a:endParaRPr lang="tr-TR"/>
        </a:p>
      </dgm:t>
    </dgm:pt>
    <dgm:pt modelId="{239E889D-4A69-400B-B8AA-3B9CB31A4249}">
      <dgm:prSet/>
      <dgm:spPr/>
      <dgm:t>
        <a:bodyPr/>
        <a:lstStyle/>
        <a:p>
          <a:r>
            <a:rPr lang="tr-TR" b="1" dirty="0">
              <a:solidFill>
                <a:srgbClr val="FFFF00"/>
              </a:solidFill>
            </a:rPr>
            <a:t>Uyum sağlama (adaptasyon)</a:t>
          </a:r>
          <a:r>
            <a:rPr lang="tr-TR" dirty="0">
              <a:solidFill>
                <a:srgbClr val="FFFF00"/>
              </a:solidFill>
            </a:rPr>
            <a:t> </a:t>
          </a:r>
          <a:r>
            <a:rPr lang="tr-TR" dirty="0">
              <a:solidFill>
                <a:schemeClr val="bg1"/>
              </a:solidFill>
            </a:rPr>
            <a:t>ise bireyin çevresine uyma şekli olarak tanımlanabilir. </a:t>
          </a:r>
        </a:p>
      </dgm:t>
    </dgm:pt>
    <dgm:pt modelId="{D9B6D8FF-3360-4C1E-99FC-A342F99533E9}" type="parTrans" cxnId="{8F200D4A-54BE-46AC-B33C-9F49D3E0F8C2}">
      <dgm:prSet/>
      <dgm:spPr/>
      <dgm:t>
        <a:bodyPr/>
        <a:lstStyle/>
        <a:p>
          <a:endParaRPr lang="tr-TR"/>
        </a:p>
      </dgm:t>
    </dgm:pt>
    <dgm:pt modelId="{B2A58FEE-8F91-4C97-A8B7-259F9EBC0A69}" type="sibTrans" cxnId="{8F200D4A-54BE-46AC-B33C-9F49D3E0F8C2}">
      <dgm:prSet/>
      <dgm:spPr/>
      <dgm:t>
        <a:bodyPr/>
        <a:lstStyle/>
        <a:p>
          <a:endParaRPr lang="tr-TR"/>
        </a:p>
      </dgm:t>
    </dgm:pt>
    <dgm:pt modelId="{5B0BCF4C-BAC6-4407-BC2A-3CF0A8B92463}" type="pres">
      <dgm:prSet presAssocID="{812B4AC9-0A04-45EE-BE6E-B031EB3026CB}" presName="diagram" presStyleCnt="0">
        <dgm:presLayoutVars>
          <dgm:dir/>
          <dgm:resizeHandles val="exact"/>
        </dgm:presLayoutVars>
      </dgm:prSet>
      <dgm:spPr/>
    </dgm:pt>
    <dgm:pt modelId="{AE5ABC53-EAA1-4922-8788-E26A3B675AE4}" type="pres">
      <dgm:prSet presAssocID="{F2B3A28D-8A03-4B4A-916D-51B30FB833A9}" presName="arrow" presStyleLbl="node1" presStyleIdx="0" presStyleCnt="2" custRadScaleRad="147316" custRadScaleInc="18562">
        <dgm:presLayoutVars>
          <dgm:bulletEnabled val="1"/>
        </dgm:presLayoutVars>
      </dgm:prSet>
      <dgm:spPr/>
    </dgm:pt>
    <dgm:pt modelId="{995BE34D-ADFF-459D-AD26-502EC730FDBC}" type="pres">
      <dgm:prSet presAssocID="{239E889D-4A69-400B-B8AA-3B9CB31A4249}" presName="arrow" presStyleLbl="node1" presStyleIdx="1" presStyleCnt="2">
        <dgm:presLayoutVars>
          <dgm:bulletEnabled val="1"/>
        </dgm:presLayoutVars>
      </dgm:prSet>
      <dgm:spPr/>
    </dgm:pt>
  </dgm:ptLst>
  <dgm:cxnLst>
    <dgm:cxn modelId="{1AE6F81A-526E-46A8-B231-2365C493DE86}" type="presOf" srcId="{F2B3A28D-8A03-4B4A-916D-51B30FB833A9}" destId="{AE5ABC53-EAA1-4922-8788-E26A3B675AE4}" srcOrd="0" destOrd="0" presId="urn:microsoft.com/office/officeart/2005/8/layout/arrow5"/>
    <dgm:cxn modelId="{746EA22C-F112-432E-AA38-A69895681708}" type="presOf" srcId="{812B4AC9-0A04-45EE-BE6E-B031EB3026CB}" destId="{5B0BCF4C-BAC6-4407-BC2A-3CF0A8B92463}" srcOrd="0" destOrd="0" presId="urn:microsoft.com/office/officeart/2005/8/layout/arrow5"/>
    <dgm:cxn modelId="{8F200D4A-54BE-46AC-B33C-9F49D3E0F8C2}" srcId="{812B4AC9-0A04-45EE-BE6E-B031EB3026CB}" destId="{239E889D-4A69-400B-B8AA-3B9CB31A4249}" srcOrd="1" destOrd="0" parTransId="{D9B6D8FF-3360-4C1E-99FC-A342F99533E9}" sibTransId="{B2A58FEE-8F91-4C97-A8B7-259F9EBC0A69}"/>
    <dgm:cxn modelId="{068D059D-1376-4F7F-9008-01DF185E3CAB}" srcId="{812B4AC9-0A04-45EE-BE6E-B031EB3026CB}" destId="{F2B3A28D-8A03-4B4A-916D-51B30FB833A9}" srcOrd="0" destOrd="0" parTransId="{584CD109-6408-4E8E-B698-77C03051329E}" sibTransId="{A5E8F3A8-418C-4AE6-BE07-E9B0327088BF}"/>
    <dgm:cxn modelId="{CE08B3DB-F5F0-42CB-99F1-8677F52A93A3}" type="presOf" srcId="{239E889D-4A69-400B-B8AA-3B9CB31A4249}" destId="{995BE34D-ADFF-459D-AD26-502EC730FDBC}" srcOrd="0" destOrd="0" presId="urn:microsoft.com/office/officeart/2005/8/layout/arrow5"/>
    <dgm:cxn modelId="{470C36E0-CE69-4469-A90A-0F0B805CF551}" type="presParOf" srcId="{5B0BCF4C-BAC6-4407-BC2A-3CF0A8B92463}" destId="{AE5ABC53-EAA1-4922-8788-E26A3B675AE4}" srcOrd="0" destOrd="0" presId="urn:microsoft.com/office/officeart/2005/8/layout/arrow5"/>
    <dgm:cxn modelId="{7F14E8F0-CF06-4B4D-848F-C8A424650B5E}" type="presParOf" srcId="{5B0BCF4C-BAC6-4407-BC2A-3CF0A8B92463}" destId="{995BE34D-ADFF-459D-AD26-502EC730FDB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19954-68FB-449D-BF86-F4C6B2622C2E}"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tr-TR"/>
        </a:p>
      </dgm:t>
    </dgm:pt>
    <dgm:pt modelId="{6A5F7C4D-F806-4B21-82CE-0B38B2005116}">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err="1">
              <a:solidFill>
                <a:srgbClr val="00FF00"/>
              </a:solidFill>
            </a:rPr>
            <a:t>Akamodasyon</a:t>
          </a:r>
          <a:r>
            <a:rPr lang="tr-TR" dirty="0">
              <a:solidFill>
                <a:srgbClr val="00FF00"/>
              </a:solidFill>
            </a:rPr>
            <a:t> (kendini uydurma)</a:t>
          </a:r>
          <a:r>
            <a:rPr lang="tr-TR" dirty="0"/>
            <a:t> </a:t>
          </a:r>
        </a:p>
        <a:p>
          <a:pPr defTabSz="1200150">
            <a:lnSpc>
              <a:spcPct val="90000"/>
            </a:lnSpc>
            <a:spcBef>
              <a:spcPct val="0"/>
            </a:spcBef>
            <a:spcAft>
              <a:spcPct val="35000"/>
            </a:spcAft>
          </a:pPr>
          <a:endParaRPr lang="tr-TR" dirty="0"/>
        </a:p>
      </dgm:t>
    </dgm:pt>
    <dgm:pt modelId="{F0514E9C-19ED-47AA-A979-323F3292B59E}" type="parTrans" cxnId="{1374FCE4-5C82-441A-94A8-3B67387A8CFD}">
      <dgm:prSet/>
      <dgm:spPr/>
      <dgm:t>
        <a:bodyPr/>
        <a:lstStyle/>
        <a:p>
          <a:endParaRPr lang="tr-TR"/>
        </a:p>
      </dgm:t>
    </dgm:pt>
    <dgm:pt modelId="{93495095-7568-46FB-9F61-E5305E458254}" type="sibTrans" cxnId="{1374FCE4-5C82-441A-94A8-3B67387A8CFD}">
      <dgm:prSet/>
      <dgm:spPr/>
      <dgm:t>
        <a:bodyPr/>
        <a:lstStyle/>
        <a:p>
          <a:endParaRPr lang="tr-TR"/>
        </a:p>
      </dgm:t>
    </dgm:pt>
    <dgm:pt modelId="{E902B4D5-220C-4E30-8CDB-71825D565E58}">
      <dgm:prSet/>
      <dgm:spPr/>
      <dgm:t>
        <a:bodyPr/>
        <a:lstStyle/>
        <a:p>
          <a:r>
            <a:rPr lang="tr-TR" dirty="0">
              <a:solidFill>
                <a:srgbClr val="00FF00"/>
              </a:solidFill>
            </a:rPr>
            <a:t>Asimilasyon (özümleme)</a:t>
          </a:r>
          <a:endParaRPr lang="tr-TR" dirty="0"/>
        </a:p>
      </dgm:t>
    </dgm:pt>
    <dgm:pt modelId="{4F674FA2-BD9D-48FE-BC53-7139BCEE24EF}" type="parTrans" cxnId="{0E07E503-BE3A-4443-A9A4-20DDC3FABB61}">
      <dgm:prSet/>
      <dgm:spPr/>
      <dgm:t>
        <a:bodyPr/>
        <a:lstStyle/>
        <a:p>
          <a:endParaRPr lang="tr-TR"/>
        </a:p>
      </dgm:t>
    </dgm:pt>
    <dgm:pt modelId="{037D6E6D-5E6D-4491-9B8A-49C106D69BFE}" type="sibTrans" cxnId="{0E07E503-BE3A-4443-A9A4-20DDC3FABB61}">
      <dgm:prSet/>
      <dgm:spPr/>
      <dgm:t>
        <a:bodyPr/>
        <a:lstStyle/>
        <a:p>
          <a:endParaRPr lang="tr-TR"/>
        </a:p>
      </dgm:t>
    </dgm:pt>
    <dgm:pt modelId="{CA86CE8B-488F-4BC7-ABFD-956300E119AC}" type="pres">
      <dgm:prSet presAssocID="{AA119954-68FB-449D-BF86-F4C6B2622C2E}" presName="cycle" presStyleCnt="0">
        <dgm:presLayoutVars>
          <dgm:dir/>
          <dgm:resizeHandles val="exact"/>
        </dgm:presLayoutVars>
      </dgm:prSet>
      <dgm:spPr/>
    </dgm:pt>
    <dgm:pt modelId="{C9E72191-1917-4E17-8AC2-34F00D54C919}" type="pres">
      <dgm:prSet presAssocID="{E902B4D5-220C-4E30-8CDB-71825D565E58}" presName="arrow" presStyleLbl="node1" presStyleIdx="0" presStyleCnt="2">
        <dgm:presLayoutVars>
          <dgm:bulletEnabled val="1"/>
        </dgm:presLayoutVars>
      </dgm:prSet>
      <dgm:spPr/>
    </dgm:pt>
    <dgm:pt modelId="{51C6EB97-AAE9-48BA-867C-8F92D80DB183}" type="pres">
      <dgm:prSet presAssocID="{6A5F7C4D-F806-4B21-82CE-0B38B2005116}" presName="arrow" presStyleLbl="node1" presStyleIdx="1" presStyleCnt="2">
        <dgm:presLayoutVars>
          <dgm:bulletEnabled val="1"/>
        </dgm:presLayoutVars>
      </dgm:prSet>
      <dgm:spPr/>
    </dgm:pt>
  </dgm:ptLst>
  <dgm:cxnLst>
    <dgm:cxn modelId="{0E07E503-BE3A-4443-A9A4-20DDC3FABB61}" srcId="{AA119954-68FB-449D-BF86-F4C6B2622C2E}" destId="{E902B4D5-220C-4E30-8CDB-71825D565E58}" srcOrd="0" destOrd="0" parTransId="{4F674FA2-BD9D-48FE-BC53-7139BCEE24EF}" sibTransId="{037D6E6D-5E6D-4491-9B8A-49C106D69BFE}"/>
    <dgm:cxn modelId="{9BEC4E6B-1C69-4424-AA7E-E8E4322568FA}" type="presOf" srcId="{AA119954-68FB-449D-BF86-F4C6B2622C2E}" destId="{CA86CE8B-488F-4BC7-ABFD-956300E119AC}" srcOrd="0" destOrd="0" presId="urn:microsoft.com/office/officeart/2005/8/layout/arrow1"/>
    <dgm:cxn modelId="{3098D46D-BB67-471A-929A-F91FBCB17CB4}" type="presOf" srcId="{6A5F7C4D-F806-4B21-82CE-0B38B2005116}" destId="{51C6EB97-AAE9-48BA-867C-8F92D80DB183}" srcOrd="0" destOrd="0" presId="urn:microsoft.com/office/officeart/2005/8/layout/arrow1"/>
    <dgm:cxn modelId="{1374FCE4-5C82-441A-94A8-3B67387A8CFD}" srcId="{AA119954-68FB-449D-BF86-F4C6B2622C2E}" destId="{6A5F7C4D-F806-4B21-82CE-0B38B2005116}" srcOrd="1" destOrd="0" parTransId="{F0514E9C-19ED-47AA-A979-323F3292B59E}" sibTransId="{93495095-7568-46FB-9F61-E5305E458254}"/>
    <dgm:cxn modelId="{9ECE3FF4-8622-478E-B16F-C590081E83C0}" type="presOf" srcId="{E902B4D5-220C-4E30-8CDB-71825D565E58}" destId="{C9E72191-1917-4E17-8AC2-34F00D54C919}" srcOrd="0" destOrd="0" presId="urn:microsoft.com/office/officeart/2005/8/layout/arrow1"/>
    <dgm:cxn modelId="{8B4FB485-9158-40B9-949C-8DEF4118BFF9}" type="presParOf" srcId="{CA86CE8B-488F-4BC7-ABFD-956300E119AC}" destId="{C9E72191-1917-4E17-8AC2-34F00D54C919}" srcOrd="0" destOrd="0" presId="urn:microsoft.com/office/officeart/2005/8/layout/arrow1"/>
    <dgm:cxn modelId="{92243A0D-C4D5-4DA8-BA44-CE78D76D7085}" type="presParOf" srcId="{CA86CE8B-488F-4BC7-ABFD-956300E119AC}" destId="{51C6EB97-AAE9-48BA-867C-8F92D80DB183}"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F3A702-AF3A-4980-A4D2-8EFC2DAD078A}"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tr-TR"/>
        </a:p>
      </dgm:t>
    </dgm:pt>
    <dgm:pt modelId="{7E153294-8197-45B4-AEB4-FA573D0E752B}">
      <dgm:prSet phldrT="[Metin]" custT="1"/>
      <dgm:spPr/>
      <dgm:t>
        <a:bodyPr/>
        <a:lstStyle/>
        <a:p>
          <a:r>
            <a:rPr lang="tr-TR" sz="1600" b="1" dirty="0"/>
            <a:t>Duyu-motor dönem</a:t>
          </a:r>
        </a:p>
      </dgm:t>
    </dgm:pt>
    <dgm:pt modelId="{837C9516-E88B-4926-BAD7-58FF6C820D0E}" type="parTrans" cxnId="{FCE6C218-F368-47E5-8DA9-7C4FB7AC7DC3}">
      <dgm:prSet/>
      <dgm:spPr/>
      <dgm:t>
        <a:bodyPr/>
        <a:lstStyle/>
        <a:p>
          <a:endParaRPr lang="tr-TR"/>
        </a:p>
      </dgm:t>
    </dgm:pt>
    <dgm:pt modelId="{7ED6566E-1F22-49D2-8360-36DE8E72BB43}" type="sibTrans" cxnId="{FCE6C218-F368-47E5-8DA9-7C4FB7AC7DC3}">
      <dgm:prSet/>
      <dgm:spPr/>
      <dgm:t>
        <a:bodyPr/>
        <a:lstStyle/>
        <a:p>
          <a:endParaRPr lang="tr-TR"/>
        </a:p>
      </dgm:t>
    </dgm:pt>
    <dgm:pt modelId="{D175D939-A946-47BD-A5C7-8A95833A23AE}">
      <dgm:prSet phldrT="[Metin]" custT="1"/>
      <dgm:spPr/>
      <dgm:t>
        <a:bodyPr/>
        <a:lstStyle/>
        <a:p>
          <a:r>
            <a:rPr lang="tr-TR" sz="1600" b="1" dirty="0"/>
            <a:t>İşlem öncesi dönem</a:t>
          </a:r>
        </a:p>
      </dgm:t>
    </dgm:pt>
    <dgm:pt modelId="{E960DB35-62B7-479E-B1C0-2D4B5FCEFF35}" type="parTrans" cxnId="{E2069B19-952F-450F-825E-39336A3A40EB}">
      <dgm:prSet/>
      <dgm:spPr/>
      <dgm:t>
        <a:bodyPr/>
        <a:lstStyle/>
        <a:p>
          <a:endParaRPr lang="tr-TR"/>
        </a:p>
      </dgm:t>
    </dgm:pt>
    <dgm:pt modelId="{0AD15896-5A0A-4955-B8F9-36A2283EEE33}" type="sibTrans" cxnId="{E2069B19-952F-450F-825E-39336A3A40EB}">
      <dgm:prSet/>
      <dgm:spPr/>
      <dgm:t>
        <a:bodyPr/>
        <a:lstStyle/>
        <a:p>
          <a:endParaRPr lang="tr-TR"/>
        </a:p>
      </dgm:t>
    </dgm:pt>
    <dgm:pt modelId="{14C1B2A4-D4B2-4F2F-9151-4D569BEBAF55}">
      <dgm:prSet phldrT="[Metin]" custT="1"/>
      <dgm:spPr/>
      <dgm:t>
        <a:bodyPr/>
        <a:lstStyle/>
        <a:p>
          <a:r>
            <a:rPr lang="tr-TR" sz="1600" b="1" dirty="0"/>
            <a:t>Somut İşlemler dönemi</a:t>
          </a:r>
        </a:p>
      </dgm:t>
    </dgm:pt>
    <dgm:pt modelId="{B12A62DE-D61E-45AF-9A16-CBDA3935C420}" type="parTrans" cxnId="{4D3052FF-D417-435A-9253-F58A70FC4F4D}">
      <dgm:prSet/>
      <dgm:spPr/>
      <dgm:t>
        <a:bodyPr/>
        <a:lstStyle/>
        <a:p>
          <a:endParaRPr lang="tr-TR"/>
        </a:p>
      </dgm:t>
    </dgm:pt>
    <dgm:pt modelId="{1F132EB6-B8D2-489B-B72E-1FFB0926BE92}" type="sibTrans" cxnId="{4D3052FF-D417-435A-9253-F58A70FC4F4D}">
      <dgm:prSet/>
      <dgm:spPr/>
      <dgm:t>
        <a:bodyPr/>
        <a:lstStyle/>
        <a:p>
          <a:endParaRPr lang="tr-TR"/>
        </a:p>
      </dgm:t>
    </dgm:pt>
    <dgm:pt modelId="{462F3A51-0D9F-4F73-99CA-621A33792DD7}">
      <dgm:prSet custT="1"/>
      <dgm:spPr/>
      <dgm:t>
        <a:bodyPr/>
        <a:lstStyle/>
        <a:p>
          <a:r>
            <a:rPr lang="tr-TR" sz="1600" b="1" dirty="0"/>
            <a:t>Soyut İşlemler dönemi</a:t>
          </a:r>
        </a:p>
      </dgm:t>
    </dgm:pt>
    <dgm:pt modelId="{2A57DCC2-D845-49F4-878F-C410DB3D9EC4}" type="parTrans" cxnId="{A954946A-965B-4204-A1F4-C888C947E5E6}">
      <dgm:prSet/>
      <dgm:spPr/>
      <dgm:t>
        <a:bodyPr/>
        <a:lstStyle/>
        <a:p>
          <a:endParaRPr lang="tr-TR"/>
        </a:p>
      </dgm:t>
    </dgm:pt>
    <dgm:pt modelId="{5E5CE017-2603-4561-AA78-93E522CEC8D2}" type="sibTrans" cxnId="{A954946A-965B-4204-A1F4-C888C947E5E6}">
      <dgm:prSet/>
      <dgm:spPr/>
      <dgm:t>
        <a:bodyPr/>
        <a:lstStyle/>
        <a:p>
          <a:endParaRPr lang="tr-TR"/>
        </a:p>
      </dgm:t>
    </dgm:pt>
    <dgm:pt modelId="{7691A43F-AED2-4E49-8C77-3347811A7E33}" type="pres">
      <dgm:prSet presAssocID="{76F3A702-AF3A-4980-A4D2-8EFC2DAD078A}" presName="Name0" presStyleCnt="0">
        <dgm:presLayoutVars>
          <dgm:chMax val="7"/>
          <dgm:chPref val="7"/>
          <dgm:dir/>
          <dgm:animLvl val="lvl"/>
        </dgm:presLayoutVars>
      </dgm:prSet>
      <dgm:spPr/>
    </dgm:pt>
    <dgm:pt modelId="{8A3655A5-5617-454F-BB0F-BBDE29FC3160}" type="pres">
      <dgm:prSet presAssocID="{7E153294-8197-45B4-AEB4-FA573D0E752B}" presName="Accent1" presStyleCnt="0"/>
      <dgm:spPr/>
    </dgm:pt>
    <dgm:pt modelId="{BD0CB8A5-88C0-485B-94EA-DB3EFBBC07EF}" type="pres">
      <dgm:prSet presAssocID="{7E153294-8197-45B4-AEB4-FA573D0E752B}" presName="Accent" presStyleLbl="node1" presStyleIdx="0" presStyleCnt="4"/>
      <dgm:spPr/>
    </dgm:pt>
    <dgm:pt modelId="{DABF40EA-2BB8-4AFB-BC56-8F13685815E9}" type="pres">
      <dgm:prSet presAssocID="{7E153294-8197-45B4-AEB4-FA573D0E752B}" presName="Parent1" presStyleLbl="revTx" presStyleIdx="0" presStyleCnt="4">
        <dgm:presLayoutVars>
          <dgm:chMax val="1"/>
          <dgm:chPref val="1"/>
          <dgm:bulletEnabled val="1"/>
        </dgm:presLayoutVars>
      </dgm:prSet>
      <dgm:spPr/>
    </dgm:pt>
    <dgm:pt modelId="{DEF1A458-3481-4B35-8C3C-A15E1E1A7F56}" type="pres">
      <dgm:prSet presAssocID="{D175D939-A946-47BD-A5C7-8A95833A23AE}" presName="Accent2" presStyleCnt="0"/>
      <dgm:spPr/>
    </dgm:pt>
    <dgm:pt modelId="{D574A5A6-105A-476A-8907-ED940262AE0E}" type="pres">
      <dgm:prSet presAssocID="{D175D939-A946-47BD-A5C7-8A95833A23AE}" presName="Accent" presStyleLbl="node1" presStyleIdx="1" presStyleCnt="4"/>
      <dgm:spPr/>
    </dgm:pt>
    <dgm:pt modelId="{6ADE4F22-7DC0-4811-ABCB-9EABD8F2F62E}" type="pres">
      <dgm:prSet presAssocID="{D175D939-A946-47BD-A5C7-8A95833A23AE}" presName="Parent2" presStyleLbl="revTx" presStyleIdx="1" presStyleCnt="4">
        <dgm:presLayoutVars>
          <dgm:chMax val="1"/>
          <dgm:chPref val="1"/>
          <dgm:bulletEnabled val="1"/>
        </dgm:presLayoutVars>
      </dgm:prSet>
      <dgm:spPr/>
    </dgm:pt>
    <dgm:pt modelId="{26A260E7-0ED7-4193-8B98-089B61580638}" type="pres">
      <dgm:prSet presAssocID="{14C1B2A4-D4B2-4F2F-9151-4D569BEBAF55}" presName="Accent3" presStyleCnt="0"/>
      <dgm:spPr/>
    </dgm:pt>
    <dgm:pt modelId="{022600B2-3E56-4E7B-8388-4370A511AE93}" type="pres">
      <dgm:prSet presAssocID="{14C1B2A4-D4B2-4F2F-9151-4D569BEBAF55}" presName="Accent" presStyleLbl="node1" presStyleIdx="2" presStyleCnt="4"/>
      <dgm:spPr/>
    </dgm:pt>
    <dgm:pt modelId="{DED465DC-CDF9-40A8-ACE1-78CBC935AA2D}" type="pres">
      <dgm:prSet presAssocID="{14C1B2A4-D4B2-4F2F-9151-4D569BEBAF55}" presName="Parent3" presStyleLbl="revTx" presStyleIdx="2" presStyleCnt="4">
        <dgm:presLayoutVars>
          <dgm:chMax val="1"/>
          <dgm:chPref val="1"/>
          <dgm:bulletEnabled val="1"/>
        </dgm:presLayoutVars>
      </dgm:prSet>
      <dgm:spPr/>
    </dgm:pt>
    <dgm:pt modelId="{5F006034-FFC0-4AE1-BB70-13677B3780A0}" type="pres">
      <dgm:prSet presAssocID="{462F3A51-0D9F-4F73-99CA-621A33792DD7}" presName="Accent4" presStyleCnt="0"/>
      <dgm:spPr/>
    </dgm:pt>
    <dgm:pt modelId="{F7AA2662-F5FF-4123-A635-452FC802587E}" type="pres">
      <dgm:prSet presAssocID="{462F3A51-0D9F-4F73-99CA-621A33792DD7}" presName="Accent" presStyleLbl="node1" presStyleIdx="3" presStyleCnt="4"/>
      <dgm:spPr/>
    </dgm:pt>
    <dgm:pt modelId="{B529039A-5A8C-45D1-9A41-5566F4CEFF62}" type="pres">
      <dgm:prSet presAssocID="{462F3A51-0D9F-4F73-99CA-621A33792DD7}" presName="Parent4" presStyleLbl="revTx" presStyleIdx="3" presStyleCnt="4" custScaleX="85529">
        <dgm:presLayoutVars>
          <dgm:chMax val="1"/>
          <dgm:chPref val="1"/>
          <dgm:bulletEnabled val="1"/>
        </dgm:presLayoutVars>
      </dgm:prSet>
      <dgm:spPr/>
    </dgm:pt>
  </dgm:ptLst>
  <dgm:cxnLst>
    <dgm:cxn modelId="{BABBC714-C018-4486-A20B-AE163504ECDC}" type="presOf" srcId="{14C1B2A4-D4B2-4F2F-9151-4D569BEBAF55}" destId="{DED465DC-CDF9-40A8-ACE1-78CBC935AA2D}" srcOrd="0" destOrd="0" presId="urn:microsoft.com/office/officeart/2009/layout/CircleArrowProcess"/>
    <dgm:cxn modelId="{B3E2D217-EAA7-47AD-A34E-5140783D3AD8}" type="presOf" srcId="{7E153294-8197-45B4-AEB4-FA573D0E752B}" destId="{DABF40EA-2BB8-4AFB-BC56-8F13685815E9}" srcOrd="0" destOrd="0" presId="urn:microsoft.com/office/officeart/2009/layout/CircleArrowProcess"/>
    <dgm:cxn modelId="{FCE6C218-F368-47E5-8DA9-7C4FB7AC7DC3}" srcId="{76F3A702-AF3A-4980-A4D2-8EFC2DAD078A}" destId="{7E153294-8197-45B4-AEB4-FA573D0E752B}" srcOrd="0" destOrd="0" parTransId="{837C9516-E88B-4926-BAD7-58FF6C820D0E}" sibTransId="{7ED6566E-1F22-49D2-8360-36DE8E72BB43}"/>
    <dgm:cxn modelId="{E2069B19-952F-450F-825E-39336A3A40EB}" srcId="{76F3A702-AF3A-4980-A4D2-8EFC2DAD078A}" destId="{D175D939-A946-47BD-A5C7-8A95833A23AE}" srcOrd="1" destOrd="0" parTransId="{E960DB35-62B7-479E-B1C0-2D4B5FCEFF35}" sibTransId="{0AD15896-5A0A-4955-B8F9-36A2283EEE33}"/>
    <dgm:cxn modelId="{E5A2A23D-952D-499B-B432-974F8B8B58F1}" type="presOf" srcId="{462F3A51-0D9F-4F73-99CA-621A33792DD7}" destId="{B529039A-5A8C-45D1-9A41-5566F4CEFF62}" srcOrd="0" destOrd="0" presId="urn:microsoft.com/office/officeart/2009/layout/CircleArrowProcess"/>
    <dgm:cxn modelId="{A954946A-965B-4204-A1F4-C888C947E5E6}" srcId="{76F3A702-AF3A-4980-A4D2-8EFC2DAD078A}" destId="{462F3A51-0D9F-4F73-99CA-621A33792DD7}" srcOrd="3" destOrd="0" parTransId="{2A57DCC2-D845-49F4-878F-C410DB3D9EC4}" sibTransId="{5E5CE017-2603-4561-AA78-93E522CEC8D2}"/>
    <dgm:cxn modelId="{2FEA9EAC-B798-46BE-85F0-C0581E32E1FF}" type="presOf" srcId="{D175D939-A946-47BD-A5C7-8A95833A23AE}" destId="{6ADE4F22-7DC0-4811-ABCB-9EABD8F2F62E}" srcOrd="0" destOrd="0" presId="urn:microsoft.com/office/officeart/2009/layout/CircleArrowProcess"/>
    <dgm:cxn modelId="{6E8938EF-31D9-490B-B1C2-CE2BD9D507F5}" type="presOf" srcId="{76F3A702-AF3A-4980-A4D2-8EFC2DAD078A}" destId="{7691A43F-AED2-4E49-8C77-3347811A7E33}" srcOrd="0" destOrd="0" presId="urn:microsoft.com/office/officeart/2009/layout/CircleArrowProcess"/>
    <dgm:cxn modelId="{4D3052FF-D417-435A-9253-F58A70FC4F4D}" srcId="{76F3A702-AF3A-4980-A4D2-8EFC2DAD078A}" destId="{14C1B2A4-D4B2-4F2F-9151-4D569BEBAF55}" srcOrd="2" destOrd="0" parTransId="{B12A62DE-D61E-45AF-9A16-CBDA3935C420}" sibTransId="{1F132EB6-B8D2-489B-B72E-1FFB0926BE92}"/>
    <dgm:cxn modelId="{B5170BA9-4910-424B-ADD3-FF51D911C97D}" type="presParOf" srcId="{7691A43F-AED2-4E49-8C77-3347811A7E33}" destId="{8A3655A5-5617-454F-BB0F-BBDE29FC3160}" srcOrd="0" destOrd="0" presId="urn:microsoft.com/office/officeart/2009/layout/CircleArrowProcess"/>
    <dgm:cxn modelId="{2721DF69-44FF-4C7D-B254-3809B8AEADE9}" type="presParOf" srcId="{8A3655A5-5617-454F-BB0F-BBDE29FC3160}" destId="{BD0CB8A5-88C0-485B-94EA-DB3EFBBC07EF}" srcOrd="0" destOrd="0" presId="urn:microsoft.com/office/officeart/2009/layout/CircleArrowProcess"/>
    <dgm:cxn modelId="{9146057B-47B8-4B27-8541-A449F0E147AB}" type="presParOf" srcId="{7691A43F-AED2-4E49-8C77-3347811A7E33}" destId="{DABF40EA-2BB8-4AFB-BC56-8F13685815E9}" srcOrd="1" destOrd="0" presId="urn:microsoft.com/office/officeart/2009/layout/CircleArrowProcess"/>
    <dgm:cxn modelId="{FE9FBAE9-752E-4A6B-8D4B-777AABD4E21B}" type="presParOf" srcId="{7691A43F-AED2-4E49-8C77-3347811A7E33}" destId="{DEF1A458-3481-4B35-8C3C-A15E1E1A7F56}" srcOrd="2" destOrd="0" presId="urn:microsoft.com/office/officeart/2009/layout/CircleArrowProcess"/>
    <dgm:cxn modelId="{DA2EC18F-2E85-4C23-8DA0-262C3B00F550}" type="presParOf" srcId="{DEF1A458-3481-4B35-8C3C-A15E1E1A7F56}" destId="{D574A5A6-105A-476A-8907-ED940262AE0E}" srcOrd="0" destOrd="0" presId="urn:microsoft.com/office/officeart/2009/layout/CircleArrowProcess"/>
    <dgm:cxn modelId="{C0C327D1-597A-4BE4-9056-DB4E5AE057CA}" type="presParOf" srcId="{7691A43F-AED2-4E49-8C77-3347811A7E33}" destId="{6ADE4F22-7DC0-4811-ABCB-9EABD8F2F62E}" srcOrd="3" destOrd="0" presId="urn:microsoft.com/office/officeart/2009/layout/CircleArrowProcess"/>
    <dgm:cxn modelId="{AB83EB3E-ACBD-4806-B44B-D5DF00044DA7}" type="presParOf" srcId="{7691A43F-AED2-4E49-8C77-3347811A7E33}" destId="{26A260E7-0ED7-4193-8B98-089B61580638}" srcOrd="4" destOrd="0" presId="urn:microsoft.com/office/officeart/2009/layout/CircleArrowProcess"/>
    <dgm:cxn modelId="{7ECF4875-8E32-471E-A481-63420D54F075}" type="presParOf" srcId="{26A260E7-0ED7-4193-8B98-089B61580638}" destId="{022600B2-3E56-4E7B-8388-4370A511AE93}" srcOrd="0" destOrd="0" presId="urn:microsoft.com/office/officeart/2009/layout/CircleArrowProcess"/>
    <dgm:cxn modelId="{5BA57CCE-0E6A-4D44-8DF1-4EC38698362F}" type="presParOf" srcId="{7691A43F-AED2-4E49-8C77-3347811A7E33}" destId="{DED465DC-CDF9-40A8-ACE1-78CBC935AA2D}" srcOrd="5" destOrd="0" presId="urn:microsoft.com/office/officeart/2009/layout/CircleArrowProcess"/>
    <dgm:cxn modelId="{08335190-D9B4-48C3-ACB5-3110FEB00778}" type="presParOf" srcId="{7691A43F-AED2-4E49-8C77-3347811A7E33}" destId="{5F006034-FFC0-4AE1-BB70-13677B3780A0}" srcOrd="6" destOrd="0" presId="urn:microsoft.com/office/officeart/2009/layout/CircleArrowProcess"/>
    <dgm:cxn modelId="{926710B2-CC85-47C4-BAD5-33CD4CD4707F}" type="presParOf" srcId="{5F006034-FFC0-4AE1-BB70-13677B3780A0}" destId="{F7AA2662-F5FF-4123-A635-452FC802587E}" srcOrd="0" destOrd="0" presId="urn:microsoft.com/office/officeart/2009/layout/CircleArrowProcess"/>
    <dgm:cxn modelId="{7C6913AC-33A1-43B4-A638-983B5722FC26}" type="presParOf" srcId="{7691A43F-AED2-4E49-8C77-3347811A7E33}" destId="{B529039A-5A8C-45D1-9A41-5566F4CEFF62}"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6420FD-26B3-41F1-A99C-00BB40B1DFE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9FE50F68-835A-47B5-B1B8-A9843378EDA0}">
      <dgm:prSet phldrT="[Metin]"/>
      <dgm:spPr/>
      <dgm:t>
        <a:bodyPr/>
        <a:lstStyle/>
        <a:p>
          <a:r>
            <a:rPr lang="tr-TR" b="1" dirty="0">
              <a:solidFill>
                <a:srgbClr val="FFFF00"/>
              </a:solidFill>
            </a:rPr>
            <a:t>Duyu-Motor Dönem</a:t>
          </a:r>
        </a:p>
        <a:p>
          <a:r>
            <a:rPr lang="tr-TR" b="1" dirty="0">
              <a:solidFill>
                <a:srgbClr val="FFFF00"/>
              </a:solidFill>
            </a:rPr>
            <a:t> (0-2 yaş)</a:t>
          </a:r>
        </a:p>
      </dgm:t>
    </dgm:pt>
    <dgm:pt modelId="{C6D94746-427B-431D-837D-9F6C6A999BE3}" type="parTrans" cxnId="{FFD8F354-3E87-45F0-A865-CB0CC3C65271}">
      <dgm:prSet/>
      <dgm:spPr/>
      <dgm:t>
        <a:bodyPr/>
        <a:lstStyle/>
        <a:p>
          <a:endParaRPr lang="tr-TR"/>
        </a:p>
      </dgm:t>
    </dgm:pt>
    <dgm:pt modelId="{76718676-F5D1-4C0A-9635-54CA405390DF}" type="sibTrans" cxnId="{FFD8F354-3E87-45F0-A865-CB0CC3C65271}">
      <dgm:prSet/>
      <dgm:spPr/>
      <dgm:t>
        <a:bodyPr/>
        <a:lstStyle/>
        <a:p>
          <a:endParaRPr lang="tr-TR"/>
        </a:p>
      </dgm:t>
    </dgm:pt>
    <dgm:pt modelId="{D30BAA6B-5AE6-4EB4-BC04-8F39726C0079}">
      <dgm:prSet custT="1"/>
      <dgm:spPr/>
      <dgm:t>
        <a:bodyPr/>
        <a:lstStyle/>
        <a:p>
          <a:r>
            <a:rPr lang="tr-TR" sz="1800" b="1" dirty="0">
              <a:solidFill>
                <a:schemeClr val="accent2">
                  <a:lumMod val="40000"/>
                  <a:lumOff val="60000"/>
                </a:schemeClr>
              </a:solidFill>
            </a:rPr>
            <a:t>Duyularını ve algılarını koordine etmek için fiziksel hareketlerini ve faaliyetlerini geliştirirler. </a:t>
          </a:r>
        </a:p>
      </dgm:t>
    </dgm:pt>
    <dgm:pt modelId="{94C048E5-1C3B-4022-AB87-15B4D8A0B918}" type="parTrans" cxnId="{143DB6F9-A682-4158-A1F4-8A857574209E}">
      <dgm:prSet/>
      <dgm:spPr/>
      <dgm:t>
        <a:bodyPr/>
        <a:lstStyle/>
        <a:p>
          <a:endParaRPr lang="tr-TR"/>
        </a:p>
      </dgm:t>
    </dgm:pt>
    <dgm:pt modelId="{82714DB6-2C25-4678-B01F-E416704DE9AC}" type="sibTrans" cxnId="{143DB6F9-A682-4158-A1F4-8A857574209E}">
      <dgm:prSet/>
      <dgm:spPr/>
      <dgm:t>
        <a:bodyPr/>
        <a:lstStyle/>
        <a:p>
          <a:endParaRPr lang="tr-TR"/>
        </a:p>
      </dgm:t>
    </dgm:pt>
    <dgm:pt modelId="{99DAACCA-4101-4080-8419-A61EF07C59C6}">
      <dgm:prSet custT="1"/>
      <dgm:spPr/>
      <dgm:t>
        <a:bodyPr/>
        <a:lstStyle/>
        <a:p>
          <a:r>
            <a:rPr lang="tr-TR" sz="1600" b="1" dirty="0"/>
            <a:t>Refleksler aşaması </a:t>
          </a:r>
        </a:p>
        <a:p>
          <a:r>
            <a:rPr lang="tr-TR" sz="1600" b="1" dirty="0"/>
            <a:t>(0–1 ay)</a:t>
          </a:r>
        </a:p>
      </dgm:t>
    </dgm:pt>
    <dgm:pt modelId="{E9D3F79E-DB18-4947-B45C-DCC3A89C94BB}" type="parTrans" cxnId="{947B63AA-4524-462C-81EA-0C6B4CBFB7F9}">
      <dgm:prSet/>
      <dgm:spPr/>
      <dgm:t>
        <a:bodyPr/>
        <a:lstStyle/>
        <a:p>
          <a:endParaRPr lang="tr-TR"/>
        </a:p>
      </dgm:t>
    </dgm:pt>
    <dgm:pt modelId="{59D29583-D590-48C7-AE79-893E38606A0A}" type="sibTrans" cxnId="{947B63AA-4524-462C-81EA-0C6B4CBFB7F9}">
      <dgm:prSet/>
      <dgm:spPr/>
      <dgm:t>
        <a:bodyPr/>
        <a:lstStyle/>
        <a:p>
          <a:endParaRPr lang="tr-TR"/>
        </a:p>
      </dgm:t>
    </dgm:pt>
    <dgm:pt modelId="{32957A53-2F6D-48E2-8D51-2DC5D41F9BDE}">
      <dgm:prSet custT="1"/>
      <dgm:spPr/>
      <dgm:t>
        <a:bodyPr/>
        <a:lstStyle/>
        <a:p>
          <a:r>
            <a:rPr lang="tr-TR" sz="1800" b="1" dirty="0"/>
            <a:t>I. döngüsel tepkiler </a:t>
          </a:r>
        </a:p>
        <a:p>
          <a:r>
            <a:rPr lang="tr-TR" sz="1800" b="1" dirty="0"/>
            <a:t>(1–4 aylar)</a:t>
          </a:r>
          <a:r>
            <a:rPr lang="tr-TR" sz="1300" dirty="0"/>
            <a:t> </a:t>
          </a:r>
        </a:p>
      </dgm:t>
    </dgm:pt>
    <dgm:pt modelId="{772C61A4-E901-4EF1-B5BF-8376FAC57773}" type="parTrans" cxnId="{0CD855AD-0FD6-4A59-AEE5-B42075C9B96E}">
      <dgm:prSet/>
      <dgm:spPr/>
      <dgm:t>
        <a:bodyPr/>
        <a:lstStyle/>
        <a:p>
          <a:endParaRPr lang="tr-TR"/>
        </a:p>
      </dgm:t>
    </dgm:pt>
    <dgm:pt modelId="{BF6A158C-5466-4418-A821-3313ABF2BA98}" type="sibTrans" cxnId="{0CD855AD-0FD6-4A59-AEE5-B42075C9B96E}">
      <dgm:prSet/>
      <dgm:spPr/>
      <dgm:t>
        <a:bodyPr/>
        <a:lstStyle/>
        <a:p>
          <a:endParaRPr lang="tr-TR"/>
        </a:p>
      </dgm:t>
    </dgm:pt>
    <dgm:pt modelId="{AEAB6CAD-1343-4425-B0AA-64AFBF3EB797}">
      <dgm:prSet custT="1"/>
      <dgm:spPr/>
      <dgm:t>
        <a:bodyPr/>
        <a:lstStyle/>
        <a:p>
          <a:r>
            <a:rPr lang="tr-TR" sz="1800" b="1" dirty="0"/>
            <a:t>II. döngüsel tepkiler </a:t>
          </a:r>
        </a:p>
        <a:p>
          <a:r>
            <a:rPr lang="tr-TR" sz="1800" b="1" dirty="0"/>
            <a:t>(4–8 aylar)</a:t>
          </a:r>
          <a:r>
            <a:rPr lang="tr-TR" sz="1800" dirty="0"/>
            <a:t> </a:t>
          </a:r>
        </a:p>
      </dgm:t>
    </dgm:pt>
    <dgm:pt modelId="{BF122E3B-2798-486A-B976-E0E9E779FF70}" type="parTrans" cxnId="{A43672C6-AB5A-46AC-A459-1C41F49A686D}">
      <dgm:prSet/>
      <dgm:spPr/>
      <dgm:t>
        <a:bodyPr/>
        <a:lstStyle/>
        <a:p>
          <a:endParaRPr lang="tr-TR"/>
        </a:p>
      </dgm:t>
    </dgm:pt>
    <dgm:pt modelId="{63DE16E5-66FE-40B6-8BA7-BA9372432D89}" type="sibTrans" cxnId="{A43672C6-AB5A-46AC-A459-1C41F49A686D}">
      <dgm:prSet/>
      <dgm:spPr/>
      <dgm:t>
        <a:bodyPr/>
        <a:lstStyle/>
        <a:p>
          <a:endParaRPr lang="tr-TR"/>
        </a:p>
      </dgm:t>
    </dgm:pt>
    <dgm:pt modelId="{A87960C0-6997-4E0F-9010-D73AFA2E1783}">
      <dgm:prSet custT="1"/>
      <dgm:spPr/>
      <dgm:t>
        <a:bodyPr/>
        <a:lstStyle/>
        <a:p>
          <a:r>
            <a:rPr lang="tr-TR" sz="1600" b="1" dirty="0"/>
            <a:t>II. döngüsel tepkilerin koordinasyonu ve amaca yönelik davranışlar</a:t>
          </a:r>
        </a:p>
        <a:p>
          <a:r>
            <a:rPr lang="tr-TR" sz="1600" b="1" dirty="0"/>
            <a:t>(8–12 aylar)</a:t>
          </a:r>
          <a:r>
            <a:rPr lang="tr-TR" sz="1600" dirty="0"/>
            <a:t> </a:t>
          </a:r>
          <a:endParaRPr lang="tr-TR" sz="1600" b="1" dirty="0"/>
        </a:p>
      </dgm:t>
    </dgm:pt>
    <dgm:pt modelId="{7BA95DED-1D11-4A2E-8EDF-9506B9D198A4}" type="parTrans" cxnId="{80DAA053-B61A-4DF2-92F6-6E849651E21B}">
      <dgm:prSet/>
      <dgm:spPr/>
      <dgm:t>
        <a:bodyPr/>
        <a:lstStyle/>
        <a:p>
          <a:endParaRPr lang="tr-TR"/>
        </a:p>
      </dgm:t>
    </dgm:pt>
    <dgm:pt modelId="{1380D974-C9CE-4BDC-BE8E-1369C91F9A67}" type="sibTrans" cxnId="{80DAA053-B61A-4DF2-92F6-6E849651E21B}">
      <dgm:prSet/>
      <dgm:spPr/>
      <dgm:t>
        <a:bodyPr/>
        <a:lstStyle/>
        <a:p>
          <a:endParaRPr lang="tr-TR"/>
        </a:p>
      </dgm:t>
    </dgm:pt>
    <dgm:pt modelId="{DDA0F72D-78B3-40E5-96A8-9864A4B8FBB2}">
      <dgm:prSet custT="1"/>
      <dgm:spPr/>
      <dgm:t>
        <a:bodyPr/>
        <a:lstStyle/>
        <a:p>
          <a:r>
            <a:rPr lang="tr-TR" sz="1600" b="1" dirty="0"/>
            <a:t>III. döngüsel tepkiler, yenilik, merak aşaması </a:t>
          </a:r>
        </a:p>
        <a:p>
          <a:r>
            <a:rPr lang="tr-TR" sz="1600" b="1" dirty="0"/>
            <a:t>(12–18 aylar)</a:t>
          </a:r>
          <a:r>
            <a:rPr lang="tr-TR" sz="1600" dirty="0"/>
            <a:t> </a:t>
          </a:r>
        </a:p>
      </dgm:t>
    </dgm:pt>
    <dgm:pt modelId="{5B2C64B5-36F9-4A11-A7E6-A6A60BE5C127}" type="parTrans" cxnId="{C4DC64F1-0146-4950-8C4A-409955881F44}">
      <dgm:prSet/>
      <dgm:spPr/>
      <dgm:t>
        <a:bodyPr/>
        <a:lstStyle/>
        <a:p>
          <a:endParaRPr lang="tr-TR"/>
        </a:p>
      </dgm:t>
    </dgm:pt>
    <dgm:pt modelId="{30744986-30CB-4A2F-A65E-DA521A5DD1F6}" type="sibTrans" cxnId="{C4DC64F1-0146-4950-8C4A-409955881F44}">
      <dgm:prSet/>
      <dgm:spPr/>
      <dgm:t>
        <a:bodyPr/>
        <a:lstStyle/>
        <a:p>
          <a:endParaRPr lang="tr-TR"/>
        </a:p>
      </dgm:t>
    </dgm:pt>
    <dgm:pt modelId="{DB9C2DFE-3345-4A4E-9BC4-C50B375F9D49}">
      <dgm:prSet custT="1"/>
      <dgm:spPr/>
      <dgm:t>
        <a:bodyPr/>
        <a:lstStyle/>
        <a:p>
          <a:r>
            <a:rPr lang="tr-TR" sz="1600" b="1" dirty="0"/>
            <a:t>Zihinsel kombinasyonlar ve problem çözme aşaması (18–24 aylar)</a:t>
          </a:r>
          <a:r>
            <a:rPr lang="tr-TR" sz="1600" dirty="0"/>
            <a:t> </a:t>
          </a:r>
        </a:p>
      </dgm:t>
    </dgm:pt>
    <dgm:pt modelId="{8002B9EE-89CC-4477-A3A1-B3471E597687}" type="parTrans" cxnId="{4129F8D9-89A3-426D-A053-130F00D4DD7E}">
      <dgm:prSet/>
      <dgm:spPr/>
      <dgm:t>
        <a:bodyPr/>
        <a:lstStyle/>
        <a:p>
          <a:endParaRPr lang="tr-TR"/>
        </a:p>
      </dgm:t>
    </dgm:pt>
    <dgm:pt modelId="{6699D85A-D0E4-4EBD-A7FB-EBB70B2914EA}" type="sibTrans" cxnId="{4129F8D9-89A3-426D-A053-130F00D4DD7E}">
      <dgm:prSet/>
      <dgm:spPr/>
      <dgm:t>
        <a:bodyPr/>
        <a:lstStyle/>
        <a:p>
          <a:endParaRPr lang="tr-TR"/>
        </a:p>
      </dgm:t>
    </dgm:pt>
    <dgm:pt modelId="{F09BAB17-47FD-4F8E-B122-66F5F05C8CC4}" type="pres">
      <dgm:prSet presAssocID="{FE6420FD-26B3-41F1-A99C-00BB40B1DFEB}" presName="cycle" presStyleCnt="0">
        <dgm:presLayoutVars>
          <dgm:chMax val="1"/>
          <dgm:dir/>
          <dgm:animLvl val="ctr"/>
          <dgm:resizeHandles val="exact"/>
        </dgm:presLayoutVars>
      </dgm:prSet>
      <dgm:spPr/>
    </dgm:pt>
    <dgm:pt modelId="{E1914E6F-1AE7-48C9-898C-DC4D0FE617D3}" type="pres">
      <dgm:prSet presAssocID="{9FE50F68-835A-47B5-B1B8-A9843378EDA0}" presName="centerShape" presStyleLbl="node0" presStyleIdx="0" presStyleCnt="1" custScaleX="114212"/>
      <dgm:spPr/>
    </dgm:pt>
    <dgm:pt modelId="{CBF36251-B2DD-4167-8791-A17DCF2590C9}" type="pres">
      <dgm:prSet presAssocID="{94C048E5-1C3B-4022-AB87-15B4D8A0B918}" presName="Name9" presStyleLbl="parChTrans1D2" presStyleIdx="0" presStyleCnt="7"/>
      <dgm:spPr/>
    </dgm:pt>
    <dgm:pt modelId="{74000DDA-182B-4F35-97AD-8A03156CC9A0}" type="pres">
      <dgm:prSet presAssocID="{94C048E5-1C3B-4022-AB87-15B4D8A0B918}" presName="connTx" presStyleLbl="parChTrans1D2" presStyleIdx="0" presStyleCnt="7"/>
      <dgm:spPr/>
    </dgm:pt>
    <dgm:pt modelId="{E93109C5-09B4-4987-B046-7E616222DE88}" type="pres">
      <dgm:prSet presAssocID="{D30BAA6B-5AE6-4EB4-BC04-8F39726C0079}" presName="node" presStyleLbl="node1" presStyleIdx="0" presStyleCnt="7" custScaleX="163023" custScaleY="100010" custRadScaleRad="124177" custRadScaleInc="-2659">
        <dgm:presLayoutVars>
          <dgm:bulletEnabled val="1"/>
        </dgm:presLayoutVars>
      </dgm:prSet>
      <dgm:spPr/>
    </dgm:pt>
    <dgm:pt modelId="{8B5A4242-E743-4062-ADDD-39430B7935F1}" type="pres">
      <dgm:prSet presAssocID="{E9D3F79E-DB18-4947-B45C-DCC3A89C94BB}" presName="Name9" presStyleLbl="parChTrans1D2" presStyleIdx="1" presStyleCnt="7"/>
      <dgm:spPr/>
    </dgm:pt>
    <dgm:pt modelId="{CB8601D0-B8A0-4939-A4AF-609C2696F7EF}" type="pres">
      <dgm:prSet presAssocID="{E9D3F79E-DB18-4947-B45C-DCC3A89C94BB}" presName="connTx" presStyleLbl="parChTrans1D2" presStyleIdx="1" presStyleCnt="7"/>
      <dgm:spPr/>
    </dgm:pt>
    <dgm:pt modelId="{2E8035B3-BFE0-4277-B3D9-4A96F69DF928}" type="pres">
      <dgm:prSet presAssocID="{99DAACCA-4101-4080-8419-A61EF07C59C6}" presName="node" presStyleLbl="node1" presStyleIdx="1" presStyleCnt="7">
        <dgm:presLayoutVars>
          <dgm:bulletEnabled val="1"/>
        </dgm:presLayoutVars>
      </dgm:prSet>
      <dgm:spPr/>
    </dgm:pt>
    <dgm:pt modelId="{781229CE-CFD5-4149-AA62-5F9E4D4B457D}" type="pres">
      <dgm:prSet presAssocID="{772C61A4-E901-4EF1-B5BF-8376FAC57773}" presName="Name9" presStyleLbl="parChTrans1D2" presStyleIdx="2" presStyleCnt="7"/>
      <dgm:spPr/>
    </dgm:pt>
    <dgm:pt modelId="{F38FDAB4-F554-4E46-B939-708406A2A2C3}" type="pres">
      <dgm:prSet presAssocID="{772C61A4-E901-4EF1-B5BF-8376FAC57773}" presName="connTx" presStyleLbl="parChTrans1D2" presStyleIdx="2" presStyleCnt="7"/>
      <dgm:spPr/>
    </dgm:pt>
    <dgm:pt modelId="{B9751371-D48A-4B9C-B938-855163D8F65C}" type="pres">
      <dgm:prSet presAssocID="{32957A53-2F6D-48E2-8D51-2DC5D41F9BDE}" presName="node" presStyleLbl="node1" presStyleIdx="2" presStyleCnt="7">
        <dgm:presLayoutVars>
          <dgm:bulletEnabled val="1"/>
        </dgm:presLayoutVars>
      </dgm:prSet>
      <dgm:spPr/>
    </dgm:pt>
    <dgm:pt modelId="{D8D59B7E-001A-4BEC-A5B8-C1AC40EEE15B}" type="pres">
      <dgm:prSet presAssocID="{BF122E3B-2798-486A-B976-E0E9E779FF70}" presName="Name9" presStyleLbl="parChTrans1D2" presStyleIdx="3" presStyleCnt="7"/>
      <dgm:spPr/>
    </dgm:pt>
    <dgm:pt modelId="{A8291541-4FFF-49E5-9302-64C56290497D}" type="pres">
      <dgm:prSet presAssocID="{BF122E3B-2798-486A-B976-E0E9E779FF70}" presName="connTx" presStyleLbl="parChTrans1D2" presStyleIdx="3" presStyleCnt="7"/>
      <dgm:spPr/>
    </dgm:pt>
    <dgm:pt modelId="{5D94527D-E37D-4F0A-AC25-C1E57437B1EF}" type="pres">
      <dgm:prSet presAssocID="{AEAB6CAD-1343-4425-B0AA-64AFBF3EB797}" presName="node" presStyleLbl="node1" presStyleIdx="3" presStyleCnt="7">
        <dgm:presLayoutVars>
          <dgm:bulletEnabled val="1"/>
        </dgm:presLayoutVars>
      </dgm:prSet>
      <dgm:spPr/>
    </dgm:pt>
    <dgm:pt modelId="{F259E74A-1725-4BAA-BB89-46A47FF6AA41}" type="pres">
      <dgm:prSet presAssocID="{7BA95DED-1D11-4A2E-8EDF-9506B9D198A4}" presName="Name9" presStyleLbl="parChTrans1D2" presStyleIdx="4" presStyleCnt="7"/>
      <dgm:spPr/>
    </dgm:pt>
    <dgm:pt modelId="{E8E7396D-CA0C-4CAA-8FEA-E4C553C5EADE}" type="pres">
      <dgm:prSet presAssocID="{7BA95DED-1D11-4A2E-8EDF-9506B9D198A4}" presName="connTx" presStyleLbl="parChTrans1D2" presStyleIdx="4" presStyleCnt="7"/>
      <dgm:spPr/>
    </dgm:pt>
    <dgm:pt modelId="{A4520AF9-ED76-4456-A8B4-EBB1A658CF89}" type="pres">
      <dgm:prSet presAssocID="{A87960C0-6997-4E0F-9010-D73AFA2E1783}" presName="node" presStyleLbl="node1" presStyleIdx="4" presStyleCnt="7" custScaleX="114499">
        <dgm:presLayoutVars>
          <dgm:bulletEnabled val="1"/>
        </dgm:presLayoutVars>
      </dgm:prSet>
      <dgm:spPr/>
    </dgm:pt>
    <dgm:pt modelId="{8388893B-DD5F-4F8C-8BCC-5375C97E1248}" type="pres">
      <dgm:prSet presAssocID="{5B2C64B5-36F9-4A11-A7E6-A6A60BE5C127}" presName="Name9" presStyleLbl="parChTrans1D2" presStyleIdx="5" presStyleCnt="7"/>
      <dgm:spPr/>
    </dgm:pt>
    <dgm:pt modelId="{B88758CB-F00F-4A7D-8EF6-3519D301EA3C}" type="pres">
      <dgm:prSet presAssocID="{5B2C64B5-36F9-4A11-A7E6-A6A60BE5C127}" presName="connTx" presStyleLbl="parChTrans1D2" presStyleIdx="5" presStyleCnt="7"/>
      <dgm:spPr/>
    </dgm:pt>
    <dgm:pt modelId="{5E7AB3A3-1C86-415A-8936-3248D93E29AB}" type="pres">
      <dgm:prSet presAssocID="{DDA0F72D-78B3-40E5-96A8-9864A4B8FBB2}" presName="node" presStyleLbl="node1" presStyleIdx="5" presStyleCnt="7">
        <dgm:presLayoutVars>
          <dgm:bulletEnabled val="1"/>
        </dgm:presLayoutVars>
      </dgm:prSet>
      <dgm:spPr/>
    </dgm:pt>
    <dgm:pt modelId="{D3FCB8F9-B2D1-4379-B891-CC5A7B1FCA7E}" type="pres">
      <dgm:prSet presAssocID="{8002B9EE-89CC-4477-A3A1-B3471E597687}" presName="Name9" presStyleLbl="parChTrans1D2" presStyleIdx="6" presStyleCnt="7"/>
      <dgm:spPr/>
    </dgm:pt>
    <dgm:pt modelId="{A8430A4E-D57C-4DF4-9431-B15196667625}" type="pres">
      <dgm:prSet presAssocID="{8002B9EE-89CC-4477-A3A1-B3471E597687}" presName="connTx" presStyleLbl="parChTrans1D2" presStyleIdx="6" presStyleCnt="7"/>
      <dgm:spPr/>
    </dgm:pt>
    <dgm:pt modelId="{1842378E-2079-4D73-89A3-60749368C4EE}" type="pres">
      <dgm:prSet presAssocID="{DB9C2DFE-3345-4A4E-9BC4-C50B375F9D49}" presName="node" presStyleLbl="node1" presStyleIdx="6" presStyleCnt="7" custScaleX="124267">
        <dgm:presLayoutVars>
          <dgm:bulletEnabled val="1"/>
        </dgm:presLayoutVars>
      </dgm:prSet>
      <dgm:spPr/>
    </dgm:pt>
  </dgm:ptLst>
  <dgm:cxnLst>
    <dgm:cxn modelId="{FF0E2704-DDFD-46F6-86C4-B8FC97C3EB63}" type="presOf" srcId="{7BA95DED-1D11-4A2E-8EDF-9506B9D198A4}" destId="{F259E74A-1725-4BAA-BB89-46A47FF6AA41}" srcOrd="0" destOrd="0" presId="urn:microsoft.com/office/officeart/2005/8/layout/radial1"/>
    <dgm:cxn modelId="{1723CA0C-8750-4619-BA70-69573AF56822}" type="presOf" srcId="{772C61A4-E901-4EF1-B5BF-8376FAC57773}" destId="{F38FDAB4-F554-4E46-B939-708406A2A2C3}" srcOrd="1" destOrd="0" presId="urn:microsoft.com/office/officeart/2005/8/layout/radial1"/>
    <dgm:cxn modelId="{D4799B22-490B-4E53-9A71-5F27FA184847}" type="presOf" srcId="{8002B9EE-89CC-4477-A3A1-B3471E597687}" destId="{A8430A4E-D57C-4DF4-9431-B15196667625}" srcOrd="1" destOrd="0" presId="urn:microsoft.com/office/officeart/2005/8/layout/radial1"/>
    <dgm:cxn modelId="{0EF65E2F-4D08-4A98-A34A-DB597AD44664}" type="presOf" srcId="{FE6420FD-26B3-41F1-A99C-00BB40B1DFEB}" destId="{F09BAB17-47FD-4F8E-B122-66F5F05C8CC4}" srcOrd="0" destOrd="0" presId="urn:microsoft.com/office/officeart/2005/8/layout/radial1"/>
    <dgm:cxn modelId="{4633BE36-52AD-475D-AE35-8EEA8F702F03}" type="presOf" srcId="{772C61A4-E901-4EF1-B5BF-8376FAC57773}" destId="{781229CE-CFD5-4149-AA62-5F9E4D4B457D}" srcOrd="0" destOrd="0" presId="urn:microsoft.com/office/officeart/2005/8/layout/radial1"/>
    <dgm:cxn modelId="{74AD8F3E-5ED5-4D58-86D1-D5FE42809379}" type="presOf" srcId="{8002B9EE-89CC-4477-A3A1-B3471E597687}" destId="{D3FCB8F9-B2D1-4379-B891-CC5A7B1FCA7E}" srcOrd="0" destOrd="0" presId="urn:microsoft.com/office/officeart/2005/8/layout/radial1"/>
    <dgm:cxn modelId="{43A52E4E-92F4-49AA-8795-1FFD4B82CFF8}" type="presOf" srcId="{DDA0F72D-78B3-40E5-96A8-9864A4B8FBB2}" destId="{5E7AB3A3-1C86-415A-8936-3248D93E29AB}" srcOrd="0" destOrd="0" presId="urn:microsoft.com/office/officeart/2005/8/layout/radial1"/>
    <dgm:cxn modelId="{91977E52-EAB8-47E3-8BB4-58D44DB14A7A}" type="presOf" srcId="{A87960C0-6997-4E0F-9010-D73AFA2E1783}" destId="{A4520AF9-ED76-4456-A8B4-EBB1A658CF89}" srcOrd="0" destOrd="0" presId="urn:microsoft.com/office/officeart/2005/8/layout/radial1"/>
    <dgm:cxn modelId="{80DAA053-B61A-4DF2-92F6-6E849651E21B}" srcId="{9FE50F68-835A-47B5-B1B8-A9843378EDA0}" destId="{A87960C0-6997-4E0F-9010-D73AFA2E1783}" srcOrd="4" destOrd="0" parTransId="{7BA95DED-1D11-4A2E-8EDF-9506B9D198A4}" sibTransId="{1380D974-C9CE-4BDC-BE8E-1369C91F9A67}"/>
    <dgm:cxn modelId="{FFD8F354-3E87-45F0-A865-CB0CC3C65271}" srcId="{FE6420FD-26B3-41F1-A99C-00BB40B1DFEB}" destId="{9FE50F68-835A-47B5-B1B8-A9843378EDA0}" srcOrd="0" destOrd="0" parTransId="{C6D94746-427B-431D-837D-9F6C6A999BE3}" sibTransId="{76718676-F5D1-4C0A-9635-54CA405390DF}"/>
    <dgm:cxn modelId="{4C10C558-2EDB-4342-8D6E-CF768CFEE72C}" type="presOf" srcId="{BF122E3B-2798-486A-B976-E0E9E779FF70}" destId="{A8291541-4FFF-49E5-9302-64C56290497D}" srcOrd="1" destOrd="0" presId="urn:microsoft.com/office/officeart/2005/8/layout/radial1"/>
    <dgm:cxn modelId="{5D61A25E-918B-40A8-B01B-FE9688A6DEAC}" type="presOf" srcId="{DB9C2DFE-3345-4A4E-9BC4-C50B375F9D49}" destId="{1842378E-2079-4D73-89A3-60749368C4EE}" srcOrd="0" destOrd="0" presId="urn:microsoft.com/office/officeart/2005/8/layout/radial1"/>
    <dgm:cxn modelId="{FBC61968-43A7-4B65-B178-8A19872B4F3B}" type="presOf" srcId="{9FE50F68-835A-47B5-B1B8-A9843378EDA0}" destId="{E1914E6F-1AE7-48C9-898C-DC4D0FE617D3}" srcOrd="0" destOrd="0" presId="urn:microsoft.com/office/officeart/2005/8/layout/radial1"/>
    <dgm:cxn modelId="{C3695375-2968-4307-B2F1-2C54D3123431}" type="presOf" srcId="{99DAACCA-4101-4080-8419-A61EF07C59C6}" destId="{2E8035B3-BFE0-4277-B3D9-4A96F69DF928}" srcOrd="0" destOrd="0" presId="urn:microsoft.com/office/officeart/2005/8/layout/radial1"/>
    <dgm:cxn modelId="{59CC0377-9603-4EFB-A552-30D9FBA1BB96}" type="presOf" srcId="{E9D3F79E-DB18-4947-B45C-DCC3A89C94BB}" destId="{CB8601D0-B8A0-4939-A4AF-609C2696F7EF}" srcOrd="1" destOrd="0" presId="urn:microsoft.com/office/officeart/2005/8/layout/radial1"/>
    <dgm:cxn modelId="{4B933A8E-6FD5-4C52-A541-901683E95E3D}" type="presOf" srcId="{5B2C64B5-36F9-4A11-A7E6-A6A60BE5C127}" destId="{B88758CB-F00F-4A7D-8EF6-3519D301EA3C}" srcOrd="1" destOrd="0" presId="urn:microsoft.com/office/officeart/2005/8/layout/radial1"/>
    <dgm:cxn modelId="{E2BDAB90-1279-4436-8534-DFF79C89ECD7}" type="presOf" srcId="{7BA95DED-1D11-4A2E-8EDF-9506B9D198A4}" destId="{E8E7396D-CA0C-4CAA-8FEA-E4C553C5EADE}" srcOrd="1" destOrd="0" presId="urn:microsoft.com/office/officeart/2005/8/layout/radial1"/>
    <dgm:cxn modelId="{54E92792-8130-47B5-A036-BFC3DEBC57B2}" type="presOf" srcId="{5B2C64B5-36F9-4A11-A7E6-A6A60BE5C127}" destId="{8388893B-DD5F-4F8C-8BCC-5375C97E1248}" srcOrd="0" destOrd="0" presId="urn:microsoft.com/office/officeart/2005/8/layout/radial1"/>
    <dgm:cxn modelId="{05FB5395-67FE-4932-9851-2CA2E10F256C}" type="presOf" srcId="{E9D3F79E-DB18-4947-B45C-DCC3A89C94BB}" destId="{8B5A4242-E743-4062-ADDD-39430B7935F1}" srcOrd="0" destOrd="0" presId="urn:microsoft.com/office/officeart/2005/8/layout/radial1"/>
    <dgm:cxn modelId="{947B63AA-4524-462C-81EA-0C6B4CBFB7F9}" srcId="{9FE50F68-835A-47B5-B1B8-A9843378EDA0}" destId="{99DAACCA-4101-4080-8419-A61EF07C59C6}" srcOrd="1" destOrd="0" parTransId="{E9D3F79E-DB18-4947-B45C-DCC3A89C94BB}" sibTransId="{59D29583-D590-48C7-AE79-893E38606A0A}"/>
    <dgm:cxn modelId="{0CD855AD-0FD6-4A59-AEE5-B42075C9B96E}" srcId="{9FE50F68-835A-47B5-B1B8-A9843378EDA0}" destId="{32957A53-2F6D-48E2-8D51-2DC5D41F9BDE}" srcOrd="2" destOrd="0" parTransId="{772C61A4-E901-4EF1-B5BF-8376FAC57773}" sibTransId="{BF6A158C-5466-4418-A821-3313ABF2BA98}"/>
    <dgm:cxn modelId="{A43672C6-AB5A-46AC-A459-1C41F49A686D}" srcId="{9FE50F68-835A-47B5-B1B8-A9843378EDA0}" destId="{AEAB6CAD-1343-4425-B0AA-64AFBF3EB797}" srcOrd="3" destOrd="0" parTransId="{BF122E3B-2798-486A-B976-E0E9E779FF70}" sibTransId="{63DE16E5-66FE-40B6-8BA7-BA9372432D89}"/>
    <dgm:cxn modelId="{99A697D1-9E04-4E5F-BAC3-24B1AE9EEE2B}" type="presOf" srcId="{94C048E5-1C3B-4022-AB87-15B4D8A0B918}" destId="{CBF36251-B2DD-4167-8791-A17DCF2590C9}" srcOrd="0" destOrd="0" presId="urn:microsoft.com/office/officeart/2005/8/layout/radial1"/>
    <dgm:cxn modelId="{8E37C0D5-A7BD-4C8C-8BFD-2FEF49B0A490}" type="presOf" srcId="{32957A53-2F6D-48E2-8D51-2DC5D41F9BDE}" destId="{B9751371-D48A-4B9C-B938-855163D8F65C}" srcOrd="0" destOrd="0" presId="urn:microsoft.com/office/officeart/2005/8/layout/radial1"/>
    <dgm:cxn modelId="{4129F8D9-89A3-426D-A053-130F00D4DD7E}" srcId="{9FE50F68-835A-47B5-B1B8-A9843378EDA0}" destId="{DB9C2DFE-3345-4A4E-9BC4-C50B375F9D49}" srcOrd="6" destOrd="0" parTransId="{8002B9EE-89CC-4477-A3A1-B3471E597687}" sibTransId="{6699D85A-D0E4-4EBD-A7FB-EBB70B2914EA}"/>
    <dgm:cxn modelId="{B3C2F4DB-5EBA-4434-A973-9462598E867A}" type="presOf" srcId="{D30BAA6B-5AE6-4EB4-BC04-8F39726C0079}" destId="{E93109C5-09B4-4987-B046-7E616222DE88}" srcOrd="0" destOrd="0" presId="urn:microsoft.com/office/officeart/2005/8/layout/radial1"/>
    <dgm:cxn modelId="{28304BE9-3300-4590-AEF3-D237B8D02E58}" type="presOf" srcId="{94C048E5-1C3B-4022-AB87-15B4D8A0B918}" destId="{74000DDA-182B-4F35-97AD-8A03156CC9A0}" srcOrd="1" destOrd="0" presId="urn:microsoft.com/office/officeart/2005/8/layout/radial1"/>
    <dgm:cxn modelId="{2EA253EB-657C-4BB6-8827-3CAFFFC80019}" type="presOf" srcId="{AEAB6CAD-1343-4425-B0AA-64AFBF3EB797}" destId="{5D94527D-E37D-4F0A-AC25-C1E57437B1EF}" srcOrd="0" destOrd="0" presId="urn:microsoft.com/office/officeart/2005/8/layout/radial1"/>
    <dgm:cxn modelId="{C4DC64F1-0146-4950-8C4A-409955881F44}" srcId="{9FE50F68-835A-47B5-B1B8-A9843378EDA0}" destId="{DDA0F72D-78B3-40E5-96A8-9864A4B8FBB2}" srcOrd="5" destOrd="0" parTransId="{5B2C64B5-36F9-4A11-A7E6-A6A60BE5C127}" sibTransId="{30744986-30CB-4A2F-A65E-DA521A5DD1F6}"/>
    <dgm:cxn modelId="{CFD4C7F2-40C5-4EBC-94CC-FEA6AB2A0643}" type="presOf" srcId="{BF122E3B-2798-486A-B976-E0E9E779FF70}" destId="{D8D59B7E-001A-4BEC-A5B8-C1AC40EEE15B}" srcOrd="0" destOrd="0" presId="urn:microsoft.com/office/officeart/2005/8/layout/radial1"/>
    <dgm:cxn modelId="{143DB6F9-A682-4158-A1F4-8A857574209E}" srcId="{9FE50F68-835A-47B5-B1B8-A9843378EDA0}" destId="{D30BAA6B-5AE6-4EB4-BC04-8F39726C0079}" srcOrd="0" destOrd="0" parTransId="{94C048E5-1C3B-4022-AB87-15B4D8A0B918}" sibTransId="{82714DB6-2C25-4678-B01F-E416704DE9AC}"/>
    <dgm:cxn modelId="{B38D86D7-F2EB-4DC6-ABC0-87CD942D29B6}" type="presParOf" srcId="{F09BAB17-47FD-4F8E-B122-66F5F05C8CC4}" destId="{E1914E6F-1AE7-48C9-898C-DC4D0FE617D3}" srcOrd="0" destOrd="0" presId="urn:microsoft.com/office/officeart/2005/8/layout/radial1"/>
    <dgm:cxn modelId="{B0C18A52-826D-40E9-8B98-DA26F862279D}" type="presParOf" srcId="{F09BAB17-47FD-4F8E-B122-66F5F05C8CC4}" destId="{CBF36251-B2DD-4167-8791-A17DCF2590C9}" srcOrd="1" destOrd="0" presId="urn:microsoft.com/office/officeart/2005/8/layout/radial1"/>
    <dgm:cxn modelId="{7029CB45-8BAD-48F6-B0A8-171B45D34EC5}" type="presParOf" srcId="{CBF36251-B2DD-4167-8791-A17DCF2590C9}" destId="{74000DDA-182B-4F35-97AD-8A03156CC9A0}" srcOrd="0" destOrd="0" presId="urn:microsoft.com/office/officeart/2005/8/layout/radial1"/>
    <dgm:cxn modelId="{01894AAE-FA77-41D5-B8C5-E9B0C4C5A0D8}" type="presParOf" srcId="{F09BAB17-47FD-4F8E-B122-66F5F05C8CC4}" destId="{E93109C5-09B4-4987-B046-7E616222DE88}" srcOrd="2" destOrd="0" presId="urn:microsoft.com/office/officeart/2005/8/layout/radial1"/>
    <dgm:cxn modelId="{D5EBD2C1-ADE2-439E-B0F0-C2DE6A74E8E2}" type="presParOf" srcId="{F09BAB17-47FD-4F8E-B122-66F5F05C8CC4}" destId="{8B5A4242-E743-4062-ADDD-39430B7935F1}" srcOrd="3" destOrd="0" presId="urn:microsoft.com/office/officeart/2005/8/layout/radial1"/>
    <dgm:cxn modelId="{5DE46B57-A125-4669-A3CC-2028F9B577D0}" type="presParOf" srcId="{8B5A4242-E743-4062-ADDD-39430B7935F1}" destId="{CB8601D0-B8A0-4939-A4AF-609C2696F7EF}" srcOrd="0" destOrd="0" presId="urn:microsoft.com/office/officeart/2005/8/layout/radial1"/>
    <dgm:cxn modelId="{CB541CA0-3D88-48E3-BE73-84B0BCD2FAE1}" type="presParOf" srcId="{F09BAB17-47FD-4F8E-B122-66F5F05C8CC4}" destId="{2E8035B3-BFE0-4277-B3D9-4A96F69DF928}" srcOrd="4" destOrd="0" presId="urn:microsoft.com/office/officeart/2005/8/layout/radial1"/>
    <dgm:cxn modelId="{68F0B9F1-BFDA-4210-90BA-D0B7A4A45510}" type="presParOf" srcId="{F09BAB17-47FD-4F8E-B122-66F5F05C8CC4}" destId="{781229CE-CFD5-4149-AA62-5F9E4D4B457D}" srcOrd="5" destOrd="0" presId="urn:microsoft.com/office/officeart/2005/8/layout/radial1"/>
    <dgm:cxn modelId="{589AE398-4268-4CE4-925E-BD9B8FAFB691}" type="presParOf" srcId="{781229CE-CFD5-4149-AA62-5F9E4D4B457D}" destId="{F38FDAB4-F554-4E46-B939-708406A2A2C3}" srcOrd="0" destOrd="0" presId="urn:microsoft.com/office/officeart/2005/8/layout/radial1"/>
    <dgm:cxn modelId="{1F600068-BBA0-42C5-AA1A-4B54C08A98EF}" type="presParOf" srcId="{F09BAB17-47FD-4F8E-B122-66F5F05C8CC4}" destId="{B9751371-D48A-4B9C-B938-855163D8F65C}" srcOrd="6" destOrd="0" presId="urn:microsoft.com/office/officeart/2005/8/layout/radial1"/>
    <dgm:cxn modelId="{8B838E26-CB0C-4E5B-B2F9-7F4300808ED3}" type="presParOf" srcId="{F09BAB17-47FD-4F8E-B122-66F5F05C8CC4}" destId="{D8D59B7E-001A-4BEC-A5B8-C1AC40EEE15B}" srcOrd="7" destOrd="0" presId="urn:microsoft.com/office/officeart/2005/8/layout/radial1"/>
    <dgm:cxn modelId="{6A6DF30D-2D48-401C-BB29-F52FD1850DE6}" type="presParOf" srcId="{D8D59B7E-001A-4BEC-A5B8-C1AC40EEE15B}" destId="{A8291541-4FFF-49E5-9302-64C56290497D}" srcOrd="0" destOrd="0" presId="urn:microsoft.com/office/officeart/2005/8/layout/radial1"/>
    <dgm:cxn modelId="{FD953C0E-34CC-42C7-8A21-A2BF1127EE0D}" type="presParOf" srcId="{F09BAB17-47FD-4F8E-B122-66F5F05C8CC4}" destId="{5D94527D-E37D-4F0A-AC25-C1E57437B1EF}" srcOrd="8" destOrd="0" presId="urn:microsoft.com/office/officeart/2005/8/layout/radial1"/>
    <dgm:cxn modelId="{174E3506-DA7B-4C69-878E-9874484CF01F}" type="presParOf" srcId="{F09BAB17-47FD-4F8E-B122-66F5F05C8CC4}" destId="{F259E74A-1725-4BAA-BB89-46A47FF6AA41}" srcOrd="9" destOrd="0" presId="urn:microsoft.com/office/officeart/2005/8/layout/radial1"/>
    <dgm:cxn modelId="{E880B69D-9767-4CD9-A650-B28D39DDE31C}" type="presParOf" srcId="{F259E74A-1725-4BAA-BB89-46A47FF6AA41}" destId="{E8E7396D-CA0C-4CAA-8FEA-E4C553C5EADE}" srcOrd="0" destOrd="0" presId="urn:microsoft.com/office/officeart/2005/8/layout/radial1"/>
    <dgm:cxn modelId="{66AF3BC3-742C-4342-AD4D-C0804C5E43D5}" type="presParOf" srcId="{F09BAB17-47FD-4F8E-B122-66F5F05C8CC4}" destId="{A4520AF9-ED76-4456-A8B4-EBB1A658CF89}" srcOrd="10" destOrd="0" presId="urn:microsoft.com/office/officeart/2005/8/layout/radial1"/>
    <dgm:cxn modelId="{735C83EA-7BF2-4533-B5D1-BC024BD4B5C1}" type="presParOf" srcId="{F09BAB17-47FD-4F8E-B122-66F5F05C8CC4}" destId="{8388893B-DD5F-4F8C-8BCC-5375C97E1248}" srcOrd="11" destOrd="0" presId="urn:microsoft.com/office/officeart/2005/8/layout/radial1"/>
    <dgm:cxn modelId="{6D9AE82A-A187-4B70-9431-179748F47FCE}" type="presParOf" srcId="{8388893B-DD5F-4F8C-8BCC-5375C97E1248}" destId="{B88758CB-F00F-4A7D-8EF6-3519D301EA3C}" srcOrd="0" destOrd="0" presId="urn:microsoft.com/office/officeart/2005/8/layout/radial1"/>
    <dgm:cxn modelId="{CCB85345-5AF6-4B76-A443-217BAC4D95D1}" type="presParOf" srcId="{F09BAB17-47FD-4F8E-B122-66F5F05C8CC4}" destId="{5E7AB3A3-1C86-415A-8936-3248D93E29AB}" srcOrd="12" destOrd="0" presId="urn:microsoft.com/office/officeart/2005/8/layout/radial1"/>
    <dgm:cxn modelId="{4860479C-1B02-45FD-B048-8486F4BA1E21}" type="presParOf" srcId="{F09BAB17-47FD-4F8E-B122-66F5F05C8CC4}" destId="{D3FCB8F9-B2D1-4379-B891-CC5A7B1FCA7E}" srcOrd="13" destOrd="0" presId="urn:microsoft.com/office/officeart/2005/8/layout/radial1"/>
    <dgm:cxn modelId="{5FB610B2-AB00-41AE-A73A-0F8378600974}" type="presParOf" srcId="{D3FCB8F9-B2D1-4379-B891-CC5A7B1FCA7E}" destId="{A8430A4E-D57C-4DF4-9431-B15196667625}" srcOrd="0" destOrd="0" presId="urn:microsoft.com/office/officeart/2005/8/layout/radial1"/>
    <dgm:cxn modelId="{1020CDDA-8D52-481C-AACC-E62F06BA9B4D}" type="presParOf" srcId="{F09BAB17-47FD-4F8E-B122-66F5F05C8CC4}" destId="{1842378E-2079-4D73-89A3-60749368C4EE}"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FC558A-357F-49E3-A2B4-0BBCFA4E934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r-TR"/>
        </a:p>
      </dgm:t>
    </dgm:pt>
    <dgm:pt modelId="{6DBC157A-9984-496C-8C5B-3EF92FF5E77D}">
      <dgm:prSet phldrT="[Metin]"/>
      <dgm:spPr>
        <a:solidFill>
          <a:srgbClr val="99CCFF"/>
        </a:solidFill>
      </dgm:spPr>
      <dgm:t>
        <a:bodyPr/>
        <a:lstStyle/>
        <a:p>
          <a:r>
            <a:rPr lang="tr-TR" b="1" dirty="0">
              <a:solidFill>
                <a:srgbClr val="FF0000"/>
              </a:solidFill>
            </a:rPr>
            <a:t>Operasyonlar Öncesi Sembolik Fonksiyon </a:t>
          </a:r>
        </a:p>
        <a:p>
          <a:r>
            <a:rPr lang="tr-TR" b="1" dirty="0">
              <a:solidFill>
                <a:srgbClr val="FF0000"/>
              </a:solidFill>
            </a:rPr>
            <a:t>(2-4 yaş)</a:t>
          </a:r>
        </a:p>
      </dgm:t>
    </dgm:pt>
    <dgm:pt modelId="{24504B62-02EB-422D-AD17-0FA2AAD4A225}" type="parTrans" cxnId="{FBD30CAE-5B5A-4FF2-BB3E-0DE9A07FEFE3}">
      <dgm:prSet/>
      <dgm:spPr/>
      <dgm:t>
        <a:bodyPr/>
        <a:lstStyle/>
        <a:p>
          <a:endParaRPr lang="tr-TR"/>
        </a:p>
      </dgm:t>
    </dgm:pt>
    <dgm:pt modelId="{9CA1175E-7CC7-4FC9-B476-2B940FCB5E9B}" type="sibTrans" cxnId="{FBD30CAE-5B5A-4FF2-BB3E-0DE9A07FEFE3}">
      <dgm:prSet/>
      <dgm:spPr/>
      <dgm:t>
        <a:bodyPr/>
        <a:lstStyle/>
        <a:p>
          <a:endParaRPr lang="tr-TR"/>
        </a:p>
      </dgm:t>
    </dgm:pt>
    <dgm:pt modelId="{82440D74-62CC-4F4F-9AA1-1E8C4940C90D}">
      <dgm:prSet phldrT="[Metin]"/>
      <dgm:spPr>
        <a:solidFill>
          <a:schemeClr val="accent2">
            <a:lumMod val="20000"/>
            <a:lumOff val="80000"/>
            <a:alpha val="90000"/>
          </a:schemeClr>
        </a:solidFill>
      </dgm:spPr>
      <dgm:t>
        <a:bodyPr/>
        <a:lstStyle/>
        <a:p>
          <a:r>
            <a:rPr lang="tr-TR" dirty="0"/>
            <a:t>Semboller yardımıyla çocuk, yakın çevresiyle ve olaylarla ilgilenir. İfade etme yeteneği gelişmektedir. Sembolik oyunlar oynar. </a:t>
          </a:r>
        </a:p>
      </dgm:t>
    </dgm:pt>
    <dgm:pt modelId="{78F95820-59BD-4D05-9799-FA74D5457F94}" type="parTrans" cxnId="{BB36A989-61D2-4B4E-9D0F-6BD3FC4A6065}">
      <dgm:prSet/>
      <dgm:spPr/>
      <dgm:t>
        <a:bodyPr/>
        <a:lstStyle/>
        <a:p>
          <a:endParaRPr lang="tr-TR"/>
        </a:p>
      </dgm:t>
    </dgm:pt>
    <dgm:pt modelId="{B8EC9B08-05C9-43E7-823C-EE5B63E4C7A8}" type="sibTrans" cxnId="{BB36A989-61D2-4B4E-9D0F-6BD3FC4A6065}">
      <dgm:prSet/>
      <dgm:spPr/>
      <dgm:t>
        <a:bodyPr/>
        <a:lstStyle/>
        <a:p>
          <a:endParaRPr lang="tr-TR"/>
        </a:p>
      </dgm:t>
    </dgm:pt>
    <dgm:pt modelId="{C547B6FD-745E-43E0-995E-D8B4A7AB9ADD}">
      <dgm:prSet phldrT="[Metin]"/>
      <dgm:spPr>
        <a:solidFill>
          <a:schemeClr val="accent2">
            <a:lumMod val="20000"/>
            <a:lumOff val="80000"/>
            <a:alpha val="90000"/>
          </a:schemeClr>
        </a:solidFill>
      </dgm:spPr>
      <dgm:t>
        <a:bodyPr/>
        <a:lstStyle/>
        <a:p>
          <a:r>
            <a:rPr lang="tr-TR" dirty="0">
              <a:solidFill>
                <a:schemeClr val="tx1"/>
              </a:solidFill>
            </a:rPr>
            <a:t>E</a:t>
          </a:r>
          <a:r>
            <a:rPr lang="tr-TR" u="sng" dirty="0">
              <a:solidFill>
                <a:schemeClr val="tx1"/>
              </a:solidFill>
            </a:rPr>
            <a:t>gosantrik düşünce </a:t>
          </a:r>
          <a:r>
            <a:rPr lang="tr-TR" dirty="0">
              <a:solidFill>
                <a:schemeClr val="tx1"/>
              </a:solidFill>
            </a:rPr>
            <a:t>hâkimdir. </a:t>
          </a:r>
        </a:p>
      </dgm:t>
    </dgm:pt>
    <dgm:pt modelId="{FA19F26B-30FC-437C-B5EF-5E66C37F259B}" type="parTrans" cxnId="{170C329C-CFEA-4006-93EA-398FF27B0308}">
      <dgm:prSet/>
      <dgm:spPr/>
      <dgm:t>
        <a:bodyPr/>
        <a:lstStyle/>
        <a:p>
          <a:endParaRPr lang="tr-TR"/>
        </a:p>
      </dgm:t>
    </dgm:pt>
    <dgm:pt modelId="{01ACAACB-28DB-4FAB-8D52-C26390C6ED93}" type="sibTrans" cxnId="{170C329C-CFEA-4006-93EA-398FF27B0308}">
      <dgm:prSet/>
      <dgm:spPr/>
      <dgm:t>
        <a:bodyPr/>
        <a:lstStyle/>
        <a:p>
          <a:endParaRPr lang="tr-TR"/>
        </a:p>
      </dgm:t>
    </dgm:pt>
    <dgm:pt modelId="{A4600118-297B-4D57-96DE-9F0ADDF83F49}">
      <dgm:prSet phldrT="[Metin]"/>
      <dgm:spPr>
        <a:solidFill>
          <a:srgbClr val="99CCFF"/>
        </a:solidFill>
      </dgm:spPr>
      <dgm:t>
        <a:bodyPr/>
        <a:lstStyle/>
        <a:p>
          <a:r>
            <a:rPr lang="tr-TR" b="1" dirty="0">
              <a:solidFill>
                <a:srgbClr val="FF0000"/>
              </a:solidFill>
            </a:rPr>
            <a:t>Sezici Düşünce </a:t>
          </a:r>
        </a:p>
        <a:p>
          <a:r>
            <a:rPr lang="tr-TR" b="1" dirty="0">
              <a:solidFill>
                <a:srgbClr val="FF0000"/>
              </a:solidFill>
            </a:rPr>
            <a:t>(4-7 yaş)</a:t>
          </a:r>
        </a:p>
      </dgm:t>
    </dgm:pt>
    <dgm:pt modelId="{2D8C4964-9F25-4F48-8FBF-CD6391C6D1E0}" type="parTrans" cxnId="{45A928B9-543D-4AF5-A03F-697161D6A6D5}">
      <dgm:prSet/>
      <dgm:spPr/>
      <dgm:t>
        <a:bodyPr/>
        <a:lstStyle/>
        <a:p>
          <a:endParaRPr lang="tr-TR"/>
        </a:p>
      </dgm:t>
    </dgm:pt>
    <dgm:pt modelId="{3E7BA1B3-A80D-4B7A-8FA7-B05FADD01FA5}" type="sibTrans" cxnId="{45A928B9-543D-4AF5-A03F-697161D6A6D5}">
      <dgm:prSet/>
      <dgm:spPr/>
      <dgm:t>
        <a:bodyPr/>
        <a:lstStyle/>
        <a:p>
          <a:endParaRPr lang="tr-TR"/>
        </a:p>
      </dgm:t>
    </dgm:pt>
    <dgm:pt modelId="{ECB2B109-9658-4976-88E6-25350A993093}">
      <dgm:prSet phldrT="[Metin]"/>
      <dgm:spPr>
        <a:solidFill>
          <a:schemeClr val="accent2">
            <a:lumMod val="20000"/>
            <a:lumOff val="80000"/>
            <a:alpha val="90000"/>
          </a:schemeClr>
        </a:solidFill>
      </dgm:spPr>
      <dgm:t>
        <a:bodyPr/>
        <a:lstStyle/>
        <a:p>
          <a:r>
            <a:rPr lang="tr-TR" dirty="0"/>
            <a:t>Sezgili düşünce, mantıksal ilişkilerin yavaş yavaş birbirine bağlanması ve kavram oluşturma yeteneğinin artması bu aşamayı karakterize eder. Bununla beraber düşünce hala ilkeldir </a:t>
          </a:r>
        </a:p>
      </dgm:t>
    </dgm:pt>
    <dgm:pt modelId="{CAA4E935-A258-429D-B512-AF9FB3767594}" type="parTrans" cxnId="{EB06E691-391E-4FD5-AA37-9B78D9DFDB6E}">
      <dgm:prSet/>
      <dgm:spPr/>
      <dgm:t>
        <a:bodyPr/>
        <a:lstStyle/>
        <a:p>
          <a:endParaRPr lang="tr-TR"/>
        </a:p>
      </dgm:t>
    </dgm:pt>
    <dgm:pt modelId="{0F969A2C-128E-408B-B5C7-2AFDA95CADAF}" type="sibTrans" cxnId="{EB06E691-391E-4FD5-AA37-9B78D9DFDB6E}">
      <dgm:prSet/>
      <dgm:spPr/>
      <dgm:t>
        <a:bodyPr/>
        <a:lstStyle/>
        <a:p>
          <a:endParaRPr lang="tr-TR"/>
        </a:p>
      </dgm:t>
    </dgm:pt>
    <dgm:pt modelId="{6D995106-3448-4821-994B-4D1410356FC4}">
      <dgm:prSet phldrT="[Metin]"/>
      <dgm:spPr>
        <a:solidFill>
          <a:schemeClr val="accent2">
            <a:lumMod val="20000"/>
            <a:lumOff val="80000"/>
            <a:alpha val="90000"/>
          </a:schemeClr>
        </a:solidFill>
      </dgm:spPr>
      <dgm:t>
        <a:bodyPr/>
        <a:lstStyle/>
        <a:p>
          <a:r>
            <a:rPr lang="tr-TR" dirty="0"/>
            <a:t>Merkezileşme vardır. Korunum ve </a:t>
          </a:r>
          <a:r>
            <a:rPr lang="tr-TR" dirty="0" err="1"/>
            <a:t>Dönüşebilirlik</a:t>
          </a:r>
          <a:r>
            <a:rPr lang="tr-TR" dirty="0"/>
            <a:t> görülmez.</a:t>
          </a:r>
        </a:p>
      </dgm:t>
    </dgm:pt>
    <dgm:pt modelId="{6164D677-A1D1-402A-A8BB-EDC6186092C9}" type="parTrans" cxnId="{9C7F7340-5E7B-4713-B4BC-C0CBA3B13157}">
      <dgm:prSet/>
      <dgm:spPr/>
      <dgm:t>
        <a:bodyPr/>
        <a:lstStyle/>
        <a:p>
          <a:endParaRPr lang="tr-TR"/>
        </a:p>
      </dgm:t>
    </dgm:pt>
    <dgm:pt modelId="{46920A93-57A1-477B-A340-1A51E3091977}" type="sibTrans" cxnId="{9C7F7340-5E7B-4713-B4BC-C0CBA3B13157}">
      <dgm:prSet/>
      <dgm:spPr/>
      <dgm:t>
        <a:bodyPr/>
        <a:lstStyle/>
        <a:p>
          <a:endParaRPr lang="tr-TR"/>
        </a:p>
      </dgm:t>
    </dgm:pt>
    <dgm:pt modelId="{AE46F202-5D3B-4F83-AD59-F627D5DEF627}">
      <dgm:prSet phldrT="[Metin]"/>
      <dgm:spPr>
        <a:solidFill>
          <a:schemeClr val="accent2">
            <a:lumMod val="20000"/>
            <a:lumOff val="80000"/>
            <a:alpha val="90000"/>
          </a:schemeClr>
        </a:solidFill>
      </dgm:spPr>
      <dgm:t>
        <a:bodyPr/>
        <a:lstStyle/>
        <a:p>
          <a:r>
            <a:rPr lang="tr-TR" u="sng" dirty="0"/>
            <a:t>Animizm</a:t>
          </a:r>
          <a:r>
            <a:rPr lang="tr-TR" dirty="0"/>
            <a:t>, çocuğun cansız nesnelerin canlı niteliklere sahip olduğunu düşünmesidir.</a:t>
          </a:r>
          <a:endParaRPr lang="tr-TR" dirty="0">
            <a:solidFill>
              <a:schemeClr val="tx1"/>
            </a:solidFill>
          </a:endParaRPr>
        </a:p>
      </dgm:t>
    </dgm:pt>
    <dgm:pt modelId="{3FDF8ABC-6D37-4708-9D4E-60CB177EA0AC}" type="parTrans" cxnId="{A1B6F50B-A48C-492B-BFA1-290575BED9F8}">
      <dgm:prSet/>
      <dgm:spPr/>
      <dgm:t>
        <a:bodyPr/>
        <a:lstStyle/>
        <a:p>
          <a:endParaRPr lang="tr-TR"/>
        </a:p>
      </dgm:t>
    </dgm:pt>
    <dgm:pt modelId="{D4496BDF-5821-4765-852F-AC03F045BFD2}" type="sibTrans" cxnId="{A1B6F50B-A48C-492B-BFA1-290575BED9F8}">
      <dgm:prSet/>
      <dgm:spPr/>
      <dgm:t>
        <a:bodyPr/>
        <a:lstStyle/>
        <a:p>
          <a:endParaRPr lang="tr-TR"/>
        </a:p>
      </dgm:t>
    </dgm:pt>
    <dgm:pt modelId="{22BAA6EE-6C37-4019-95C1-C504CB6910EA}" type="pres">
      <dgm:prSet presAssocID="{62FC558A-357F-49E3-A2B4-0BBCFA4E9341}" presName="Name0" presStyleCnt="0">
        <dgm:presLayoutVars>
          <dgm:dir/>
          <dgm:animLvl val="lvl"/>
          <dgm:resizeHandles/>
        </dgm:presLayoutVars>
      </dgm:prSet>
      <dgm:spPr/>
    </dgm:pt>
    <dgm:pt modelId="{E9AF9E65-673A-497D-B3AA-249844CCF1BD}" type="pres">
      <dgm:prSet presAssocID="{6DBC157A-9984-496C-8C5B-3EF92FF5E77D}" presName="linNode" presStyleCnt="0"/>
      <dgm:spPr/>
    </dgm:pt>
    <dgm:pt modelId="{1D0E3F86-1D6E-4687-9ED9-4EB1AB4A458E}" type="pres">
      <dgm:prSet presAssocID="{6DBC157A-9984-496C-8C5B-3EF92FF5E77D}" presName="parentShp" presStyleLbl="node1" presStyleIdx="0" presStyleCnt="2">
        <dgm:presLayoutVars>
          <dgm:bulletEnabled val="1"/>
        </dgm:presLayoutVars>
      </dgm:prSet>
      <dgm:spPr/>
    </dgm:pt>
    <dgm:pt modelId="{7D07E551-8762-4BB7-A48E-265FDEEA73DE}" type="pres">
      <dgm:prSet presAssocID="{6DBC157A-9984-496C-8C5B-3EF92FF5E77D}" presName="childShp" presStyleLbl="bgAccFollowNode1" presStyleIdx="0" presStyleCnt="2">
        <dgm:presLayoutVars>
          <dgm:bulletEnabled val="1"/>
        </dgm:presLayoutVars>
      </dgm:prSet>
      <dgm:spPr/>
    </dgm:pt>
    <dgm:pt modelId="{676EEEA0-E14E-48EF-B781-DFB771AFFCD0}" type="pres">
      <dgm:prSet presAssocID="{9CA1175E-7CC7-4FC9-B476-2B940FCB5E9B}" presName="spacing" presStyleCnt="0"/>
      <dgm:spPr/>
    </dgm:pt>
    <dgm:pt modelId="{9A3199BC-DCD6-4CF6-9D92-6F04B5377F8E}" type="pres">
      <dgm:prSet presAssocID="{A4600118-297B-4D57-96DE-9F0ADDF83F49}" presName="linNode" presStyleCnt="0"/>
      <dgm:spPr/>
    </dgm:pt>
    <dgm:pt modelId="{AFB0AD0D-86B1-4C49-8600-EB8180BD90A0}" type="pres">
      <dgm:prSet presAssocID="{A4600118-297B-4D57-96DE-9F0ADDF83F49}" presName="parentShp" presStyleLbl="node1" presStyleIdx="1" presStyleCnt="2">
        <dgm:presLayoutVars>
          <dgm:bulletEnabled val="1"/>
        </dgm:presLayoutVars>
      </dgm:prSet>
      <dgm:spPr/>
    </dgm:pt>
    <dgm:pt modelId="{FA998306-C4E7-4363-B862-51D36E99A6B5}" type="pres">
      <dgm:prSet presAssocID="{A4600118-297B-4D57-96DE-9F0ADDF83F49}" presName="childShp" presStyleLbl="bgAccFollowNode1" presStyleIdx="1" presStyleCnt="2">
        <dgm:presLayoutVars>
          <dgm:bulletEnabled val="1"/>
        </dgm:presLayoutVars>
      </dgm:prSet>
      <dgm:spPr/>
    </dgm:pt>
  </dgm:ptLst>
  <dgm:cxnLst>
    <dgm:cxn modelId="{A1B6F50B-A48C-492B-BFA1-290575BED9F8}" srcId="{6DBC157A-9984-496C-8C5B-3EF92FF5E77D}" destId="{AE46F202-5D3B-4F83-AD59-F627D5DEF627}" srcOrd="2" destOrd="0" parTransId="{3FDF8ABC-6D37-4708-9D4E-60CB177EA0AC}" sibTransId="{D4496BDF-5821-4765-852F-AC03F045BFD2}"/>
    <dgm:cxn modelId="{9768253C-3C65-41BB-A3D5-D6F46AFC1A8E}" type="presOf" srcId="{62FC558A-357F-49E3-A2B4-0BBCFA4E9341}" destId="{22BAA6EE-6C37-4019-95C1-C504CB6910EA}" srcOrd="0" destOrd="0" presId="urn:microsoft.com/office/officeart/2005/8/layout/vList6"/>
    <dgm:cxn modelId="{9C7F7340-5E7B-4713-B4BC-C0CBA3B13157}" srcId="{A4600118-297B-4D57-96DE-9F0ADDF83F49}" destId="{6D995106-3448-4821-994B-4D1410356FC4}" srcOrd="1" destOrd="0" parTransId="{6164D677-A1D1-402A-A8BB-EDC6186092C9}" sibTransId="{46920A93-57A1-477B-A340-1A51E3091977}"/>
    <dgm:cxn modelId="{6949D85A-D02A-461D-AFCB-B3CBF91B637D}" type="presOf" srcId="{ECB2B109-9658-4976-88E6-25350A993093}" destId="{FA998306-C4E7-4363-B862-51D36E99A6B5}" srcOrd="0" destOrd="0" presId="urn:microsoft.com/office/officeart/2005/8/layout/vList6"/>
    <dgm:cxn modelId="{6436EF69-2B01-49FF-9D25-A7CF93540651}" type="presOf" srcId="{C547B6FD-745E-43E0-995E-D8B4A7AB9ADD}" destId="{7D07E551-8762-4BB7-A48E-265FDEEA73DE}" srcOrd="0" destOrd="1" presId="urn:microsoft.com/office/officeart/2005/8/layout/vList6"/>
    <dgm:cxn modelId="{BB36A989-61D2-4B4E-9D0F-6BD3FC4A6065}" srcId="{6DBC157A-9984-496C-8C5B-3EF92FF5E77D}" destId="{82440D74-62CC-4F4F-9AA1-1E8C4940C90D}" srcOrd="0" destOrd="0" parTransId="{78F95820-59BD-4D05-9799-FA74D5457F94}" sibTransId="{B8EC9B08-05C9-43E7-823C-EE5B63E4C7A8}"/>
    <dgm:cxn modelId="{D9BBBA8B-E90A-41BC-B9F2-E840C200B42F}" type="presOf" srcId="{82440D74-62CC-4F4F-9AA1-1E8C4940C90D}" destId="{7D07E551-8762-4BB7-A48E-265FDEEA73DE}" srcOrd="0" destOrd="0" presId="urn:microsoft.com/office/officeart/2005/8/layout/vList6"/>
    <dgm:cxn modelId="{EB06E691-391E-4FD5-AA37-9B78D9DFDB6E}" srcId="{A4600118-297B-4D57-96DE-9F0ADDF83F49}" destId="{ECB2B109-9658-4976-88E6-25350A993093}" srcOrd="0" destOrd="0" parTransId="{CAA4E935-A258-429D-B512-AF9FB3767594}" sibTransId="{0F969A2C-128E-408B-B5C7-2AFDA95CADAF}"/>
    <dgm:cxn modelId="{170C329C-CFEA-4006-93EA-398FF27B0308}" srcId="{6DBC157A-9984-496C-8C5B-3EF92FF5E77D}" destId="{C547B6FD-745E-43E0-995E-D8B4A7AB9ADD}" srcOrd="1" destOrd="0" parTransId="{FA19F26B-30FC-437C-B5EF-5E66C37F259B}" sibTransId="{01ACAACB-28DB-4FAB-8D52-C26390C6ED93}"/>
    <dgm:cxn modelId="{1A04099D-4796-46FD-8531-9190A08BB987}" type="presOf" srcId="{AE46F202-5D3B-4F83-AD59-F627D5DEF627}" destId="{7D07E551-8762-4BB7-A48E-265FDEEA73DE}" srcOrd="0" destOrd="2" presId="urn:microsoft.com/office/officeart/2005/8/layout/vList6"/>
    <dgm:cxn modelId="{1AE9D1A0-721B-452D-945B-24202B872CE9}" type="presOf" srcId="{A4600118-297B-4D57-96DE-9F0ADDF83F49}" destId="{AFB0AD0D-86B1-4C49-8600-EB8180BD90A0}" srcOrd="0" destOrd="0" presId="urn:microsoft.com/office/officeart/2005/8/layout/vList6"/>
    <dgm:cxn modelId="{FBD30CAE-5B5A-4FF2-BB3E-0DE9A07FEFE3}" srcId="{62FC558A-357F-49E3-A2B4-0BBCFA4E9341}" destId="{6DBC157A-9984-496C-8C5B-3EF92FF5E77D}" srcOrd="0" destOrd="0" parTransId="{24504B62-02EB-422D-AD17-0FA2AAD4A225}" sibTransId="{9CA1175E-7CC7-4FC9-B476-2B940FCB5E9B}"/>
    <dgm:cxn modelId="{1B1FB1AE-20CE-4B85-84E1-1B51B0DCFB6F}" type="presOf" srcId="{6D995106-3448-4821-994B-4D1410356FC4}" destId="{FA998306-C4E7-4363-B862-51D36E99A6B5}" srcOrd="0" destOrd="1" presId="urn:microsoft.com/office/officeart/2005/8/layout/vList6"/>
    <dgm:cxn modelId="{45A928B9-543D-4AF5-A03F-697161D6A6D5}" srcId="{62FC558A-357F-49E3-A2B4-0BBCFA4E9341}" destId="{A4600118-297B-4D57-96DE-9F0ADDF83F49}" srcOrd="1" destOrd="0" parTransId="{2D8C4964-9F25-4F48-8FBF-CD6391C6D1E0}" sibTransId="{3E7BA1B3-A80D-4B7A-8FA7-B05FADD01FA5}"/>
    <dgm:cxn modelId="{ED44BCDE-D300-4A62-9C50-D9653C6CCF5D}" type="presOf" srcId="{6DBC157A-9984-496C-8C5B-3EF92FF5E77D}" destId="{1D0E3F86-1D6E-4687-9ED9-4EB1AB4A458E}" srcOrd="0" destOrd="0" presId="urn:microsoft.com/office/officeart/2005/8/layout/vList6"/>
    <dgm:cxn modelId="{D8361790-863C-41CE-83B6-E5C783AEFA5A}" type="presParOf" srcId="{22BAA6EE-6C37-4019-95C1-C504CB6910EA}" destId="{E9AF9E65-673A-497D-B3AA-249844CCF1BD}" srcOrd="0" destOrd="0" presId="urn:microsoft.com/office/officeart/2005/8/layout/vList6"/>
    <dgm:cxn modelId="{8C6BE1AB-B1B4-46B8-9935-F505BE158830}" type="presParOf" srcId="{E9AF9E65-673A-497D-B3AA-249844CCF1BD}" destId="{1D0E3F86-1D6E-4687-9ED9-4EB1AB4A458E}" srcOrd="0" destOrd="0" presId="urn:microsoft.com/office/officeart/2005/8/layout/vList6"/>
    <dgm:cxn modelId="{B1DB491F-D278-4D49-A47F-86C3E028AC33}" type="presParOf" srcId="{E9AF9E65-673A-497D-B3AA-249844CCF1BD}" destId="{7D07E551-8762-4BB7-A48E-265FDEEA73DE}" srcOrd="1" destOrd="0" presId="urn:microsoft.com/office/officeart/2005/8/layout/vList6"/>
    <dgm:cxn modelId="{2752BED8-2DE5-4134-9421-8EFF8D486789}" type="presParOf" srcId="{22BAA6EE-6C37-4019-95C1-C504CB6910EA}" destId="{676EEEA0-E14E-48EF-B781-DFB771AFFCD0}" srcOrd="1" destOrd="0" presId="urn:microsoft.com/office/officeart/2005/8/layout/vList6"/>
    <dgm:cxn modelId="{458123A9-100E-4D91-B5F2-B8569FBC2C99}" type="presParOf" srcId="{22BAA6EE-6C37-4019-95C1-C504CB6910EA}" destId="{9A3199BC-DCD6-4CF6-9D92-6F04B5377F8E}" srcOrd="2" destOrd="0" presId="urn:microsoft.com/office/officeart/2005/8/layout/vList6"/>
    <dgm:cxn modelId="{DC5D2E79-7AAF-4B3A-B241-729760DCF291}" type="presParOf" srcId="{9A3199BC-DCD6-4CF6-9D92-6F04B5377F8E}" destId="{AFB0AD0D-86B1-4C49-8600-EB8180BD90A0}" srcOrd="0" destOrd="0" presId="urn:microsoft.com/office/officeart/2005/8/layout/vList6"/>
    <dgm:cxn modelId="{D6162DDF-A879-4361-B95D-D409C427433A}" type="presParOf" srcId="{9A3199BC-DCD6-4CF6-9D92-6F04B5377F8E}" destId="{FA998306-C4E7-4363-B862-51D36E99A6B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DA0449-005A-4987-A5F0-FC781F008262}" type="doc">
      <dgm:prSet loTypeId="urn:microsoft.com/office/officeart/2005/8/layout/chevron1" loCatId="process" qsTypeId="urn:microsoft.com/office/officeart/2005/8/quickstyle/simple1" qsCatId="simple" csTypeId="urn:microsoft.com/office/officeart/2005/8/colors/accent1_2" csCatId="accent1" phldr="1"/>
      <dgm:spPr/>
    </dgm:pt>
    <dgm:pt modelId="{74784CCB-ADC3-4E35-94E3-770508649AFB}">
      <dgm:prSet phldrT="[Metin]"/>
      <dgm:spPr>
        <a:solidFill>
          <a:schemeClr val="accent3">
            <a:lumMod val="20000"/>
            <a:lumOff val="80000"/>
          </a:schemeClr>
        </a:solidFill>
        <a:effectLst>
          <a:innerShdw blurRad="63500" dist="50800" dir="10800000">
            <a:prstClr val="black">
              <a:alpha val="50000"/>
            </a:prstClr>
          </a:innerShdw>
        </a:effectLst>
      </dgm:spPr>
      <dgm:t>
        <a:bodyPr/>
        <a:lstStyle/>
        <a:p>
          <a:r>
            <a:rPr lang="tr-TR" b="1" dirty="0">
              <a:solidFill>
                <a:srgbClr val="0070C0"/>
              </a:solidFill>
            </a:rPr>
            <a:t>Miktar </a:t>
          </a:r>
        </a:p>
        <a:p>
          <a:r>
            <a:rPr lang="tr-TR" b="1" dirty="0">
              <a:solidFill>
                <a:srgbClr val="0070C0"/>
              </a:solidFill>
            </a:rPr>
            <a:t>(7 yaş)</a:t>
          </a:r>
        </a:p>
      </dgm:t>
    </dgm:pt>
    <dgm:pt modelId="{A56AC9A5-D717-4772-80B1-76D1552A6602}" type="parTrans" cxnId="{CBB3220A-A5C6-49D3-9D20-8534B2C7A10E}">
      <dgm:prSet/>
      <dgm:spPr/>
      <dgm:t>
        <a:bodyPr/>
        <a:lstStyle/>
        <a:p>
          <a:endParaRPr lang="tr-TR"/>
        </a:p>
      </dgm:t>
    </dgm:pt>
    <dgm:pt modelId="{3D32C997-CF3B-4317-89BF-75CB6C2A9243}" type="sibTrans" cxnId="{CBB3220A-A5C6-49D3-9D20-8534B2C7A10E}">
      <dgm:prSet/>
      <dgm:spPr/>
      <dgm:t>
        <a:bodyPr/>
        <a:lstStyle/>
        <a:p>
          <a:endParaRPr lang="tr-TR"/>
        </a:p>
      </dgm:t>
    </dgm:pt>
    <dgm:pt modelId="{5822E62E-76EE-4EAB-900E-EAB73267FDB7}">
      <dgm:prSet phldrT="[Metin]"/>
      <dgm:spPr>
        <a:solidFill>
          <a:schemeClr val="accent3">
            <a:lumMod val="40000"/>
            <a:lumOff val="60000"/>
          </a:schemeClr>
        </a:solidFill>
        <a:effectLst>
          <a:outerShdw blurRad="50800" dist="38100" dir="18900000" algn="bl" rotWithShape="0">
            <a:prstClr val="black">
              <a:alpha val="40000"/>
            </a:prstClr>
          </a:outerShdw>
        </a:effectLst>
      </dgm:spPr>
      <dgm:t>
        <a:bodyPr/>
        <a:lstStyle/>
        <a:p>
          <a:r>
            <a:rPr lang="tr-TR" b="1" dirty="0">
              <a:solidFill>
                <a:srgbClr val="0070C0"/>
              </a:solidFill>
            </a:rPr>
            <a:t>Ağırlık </a:t>
          </a:r>
        </a:p>
        <a:p>
          <a:r>
            <a:rPr lang="tr-TR" b="1" dirty="0">
              <a:solidFill>
                <a:srgbClr val="0070C0"/>
              </a:solidFill>
            </a:rPr>
            <a:t>(9-10 yaş)</a:t>
          </a:r>
        </a:p>
      </dgm:t>
    </dgm:pt>
    <dgm:pt modelId="{85530188-D12D-41FD-B84C-B2B8EE5A1916}" type="parTrans" cxnId="{65DE7B90-D13C-4E14-9EB7-4C57BC6411F5}">
      <dgm:prSet/>
      <dgm:spPr/>
      <dgm:t>
        <a:bodyPr/>
        <a:lstStyle/>
        <a:p>
          <a:endParaRPr lang="tr-TR"/>
        </a:p>
      </dgm:t>
    </dgm:pt>
    <dgm:pt modelId="{33F9953E-24E7-4551-B69A-EC1F66EF9A0F}" type="sibTrans" cxnId="{65DE7B90-D13C-4E14-9EB7-4C57BC6411F5}">
      <dgm:prSet/>
      <dgm:spPr/>
      <dgm:t>
        <a:bodyPr/>
        <a:lstStyle/>
        <a:p>
          <a:endParaRPr lang="tr-TR"/>
        </a:p>
      </dgm:t>
    </dgm:pt>
    <dgm:pt modelId="{2040D695-B5A9-4418-BAAF-7DBA8D97B055}">
      <dgm:prSet phldrT="[Metin]"/>
      <dgm:spPr>
        <a:solidFill>
          <a:schemeClr val="accent3">
            <a:lumMod val="60000"/>
            <a:lumOff val="40000"/>
          </a:schemeClr>
        </a:solidFill>
      </dgm:spPr>
      <dgm:t>
        <a:bodyPr/>
        <a:lstStyle/>
        <a:p>
          <a:r>
            <a:rPr lang="tr-TR" b="1" dirty="0">
              <a:solidFill>
                <a:srgbClr val="0070C0"/>
              </a:solidFill>
            </a:rPr>
            <a:t>Hacim (12 yaş)</a:t>
          </a:r>
        </a:p>
      </dgm:t>
    </dgm:pt>
    <dgm:pt modelId="{515E2CF1-3A70-474E-B71F-FC2680F94CFF}" type="parTrans" cxnId="{C4D0D82F-F07F-4875-8A02-F2170B9B184B}">
      <dgm:prSet/>
      <dgm:spPr/>
      <dgm:t>
        <a:bodyPr/>
        <a:lstStyle/>
        <a:p>
          <a:endParaRPr lang="tr-TR"/>
        </a:p>
      </dgm:t>
    </dgm:pt>
    <dgm:pt modelId="{43977D42-FF67-4746-B0D6-BFD009B7B21D}" type="sibTrans" cxnId="{C4D0D82F-F07F-4875-8A02-F2170B9B184B}">
      <dgm:prSet/>
      <dgm:spPr/>
      <dgm:t>
        <a:bodyPr/>
        <a:lstStyle/>
        <a:p>
          <a:endParaRPr lang="tr-TR"/>
        </a:p>
      </dgm:t>
    </dgm:pt>
    <dgm:pt modelId="{41E94B8C-EE8C-449A-B636-E9CF41C1BA00}" type="pres">
      <dgm:prSet presAssocID="{EDDA0449-005A-4987-A5F0-FC781F008262}" presName="Name0" presStyleCnt="0">
        <dgm:presLayoutVars>
          <dgm:dir/>
          <dgm:animLvl val="lvl"/>
          <dgm:resizeHandles val="exact"/>
        </dgm:presLayoutVars>
      </dgm:prSet>
      <dgm:spPr/>
    </dgm:pt>
    <dgm:pt modelId="{1EB240E0-AF75-415F-8444-51850F3F2766}" type="pres">
      <dgm:prSet presAssocID="{74784CCB-ADC3-4E35-94E3-770508649AFB}" presName="parTxOnly" presStyleLbl="node1" presStyleIdx="0" presStyleCnt="3">
        <dgm:presLayoutVars>
          <dgm:chMax val="0"/>
          <dgm:chPref val="0"/>
          <dgm:bulletEnabled val="1"/>
        </dgm:presLayoutVars>
      </dgm:prSet>
      <dgm:spPr/>
    </dgm:pt>
    <dgm:pt modelId="{790C3F89-F2B5-4CD2-825E-BBCCA739688B}" type="pres">
      <dgm:prSet presAssocID="{3D32C997-CF3B-4317-89BF-75CB6C2A9243}" presName="parTxOnlySpace" presStyleCnt="0"/>
      <dgm:spPr/>
    </dgm:pt>
    <dgm:pt modelId="{05BBB398-F16F-4812-B71A-59A72B96526E}" type="pres">
      <dgm:prSet presAssocID="{5822E62E-76EE-4EAB-900E-EAB73267FDB7}" presName="parTxOnly" presStyleLbl="node1" presStyleIdx="1" presStyleCnt="3">
        <dgm:presLayoutVars>
          <dgm:chMax val="0"/>
          <dgm:chPref val="0"/>
          <dgm:bulletEnabled val="1"/>
        </dgm:presLayoutVars>
      </dgm:prSet>
      <dgm:spPr/>
    </dgm:pt>
    <dgm:pt modelId="{E71F6458-5F28-4F3E-A6BE-775CB5F2DEAF}" type="pres">
      <dgm:prSet presAssocID="{33F9953E-24E7-4551-B69A-EC1F66EF9A0F}" presName="parTxOnlySpace" presStyleCnt="0"/>
      <dgm:spPr/>
    </dgm:pt>
    <dgm:pt modelId="{5EFC9DC3-6E4F-4318-B450-42A7A73015AF}" type="pres">
      <dgm:prSet presAssocID="{2040D695-B5A9-4418-BAAF-7DBA8D97B055}" presName="parTxOnly" presStyleLbl="node1" presStyleIdx="2" presStyleCnt="3">
        <dgm:presLayoutVars>
          <dgm:chMax val="0"/>
          <dgm:chPref val="0"/>
          <dgm:bulletEnabled val="1"/>
        </dgm:presLayoutVars>
      </dgm:prSet>
      <dgm:spPr/>
    </dgm:pt>
  </dgm:ptLst>
  <dgm:cxnLst>
    <dgm:cxn modelId="{CBB3220A-A5C6-49D3-9D20-8534B2C7A10E}" srcId="{EDDA0449-005A-4987-A5F0-FC781F008262}" destId="{74784CCB-ADC3-4E35-94E3-770508649AFB}" srcOrd="0" destOrd="0" parTransId="{A56AC9A5-D717-4772-80B1-76D1552A6602}" sibTransId="{3D32C997-CF3B-4317-89BF-75CB6C2A9243}"/>
    <dgm:cxn modelId="{5E23A219-59D0-495F-ADBF-88D75544B7A8}" type="presOf" srcId="{5822E62E-76EE-4EAB-900E-EAB73267FDB7}" destId="{05BBB398-F16F-4812-B71A-59A72B96526E}" srcOrd="0" destOrd="0" presId="urn:microsoft.com/office/officeart/2005/8/layout/chevron1"/>
    <dgm:cxn modelId="{2B346529-4ED7-46A0-9470-ED41463FCA7F}" type="presOf" srcId="{2040D695-B5A9-4418-BAAF-7DBA8D97B055}" destId="{5EFC9DC3-6E4F-4318-B450-42A7A73015AF}" srcOrd="0" destOrd="0" presId="urn:microsoft.com/office/officeart/2005/8/layout/chevron1"/>
    <dgm:cxn modelId="{C4D0D82F-F07F-4875-8A02-F2170B9B184B}" srcId="{EDDA0449-005A-4987-A5F0-FC781F008262}" destId="{2040D695-B5A9-4418-BAAF-7DBA8D97B055}" srcOrd="2" destOrd="0" parTransId="{515E2CF1-3A70-474E-B71F-FC2680F94CFF}" sibTransId="{43977D42-FF67-4746-B0D6-BFD009B7B21D}"/>
    <dgm:cxn modelId="{65DE7B90-D13C-4E14-9EB7-4C57BC6411F5}" srcId="{EDDA0449-005A-4987-A5F0-FC781F008262}" destId="{5822E62E-76EE-4EAB-900E-EAB73267FDB7}" srcOrd="1" destOrd="0" parTransId="{85530188-D12D-41FD-B84C-B2B8EE5A1916}" sibTransId="{33F9953E-24E7-4551-B69A-EC1F66EF9A0F}"/>
    <dgm:cxn modelId="{E02768C1-283D-47A3-8E74-FD1E08C601E7}" type="presOf" srcId="{EDDA0449-005A-4987-A5F0-FC781F008262}" destId="{41E94B8C-EE8C-449A-B636-E9CF41C1BA00}" srcOrd="0" destOrd="0" presId="urn:microsoft.com/office/officeart/2005/8/layout/chevron1"/>
    <dgm:cxn modelId="{727D4AFE-9BE8-420B-A221-32B4FC85BEDE}" type="presOf" srcId="{74784CCB-ADC3-4E35-94E3-770508649AFB}" destId="{1EB240E0-AF75-415F-8444-51850F3F2766}" srcOrd="0" destOrd="0" presId="urn:microsoft.com/office/officeart/2005/8/layout/chevron1"/>
    <dgm:cxn modelId="{33C9BC81-EEA5-4692-BD61-19C4B7449999}" type="presParOf" srcId="{41E94B8C-EE8C-449A-B636-E9CF41C1BA00}" destId="{1EB240E0-AF75-415F-8444-51850F3F2766}" srcOrd="0" destOrd="0" presId="urn:microsoft.com/office/officeart/2005/8/layout/chevron1"/>
    <dgm:cxn modelId="{325E2BF9-D603-4C79-B008-24BAE98B218A}" type="presParOf" srcId="{41E94B8C-EE8C-449A-B636-E9CF41C1BA00}" destId="{790C3F89-F2B5-4CD2-825E-BBCCA739688B}" srcOrd="1" destOrd="0" presId="urn:microsoft.com/office/officeart/2005/8/layout/chevron1"/>
    <dgm:cxn modelId="{B61D4AC2-F876-44C1-A5FA-4C1F72191C31}" type="presParOf" srcId="{41E94B8C-EE8C-449A-B636-E9CF41C1BA00}" destId="{05BBB398-F16F-4812-B71A-59A72B96526E}" srcOrd="2" destOrd="0" presId="urn:microsoft.com/office/officeart/2005/8/layout/chevron1"/>
    <dgm:cxn modelId="{4C270FA5-AEFB-4C28-9987-2E1662398680}" type="presParOf" srcId="{41E94B8C-EE8C-449A-B636-E9CF41C1BA00}" destId="{E71F6458-5F28-4F3E-A6BE-775CB5F2DEAF}" srcOrd="3" destOrd="0" presId="urn:microsoft.com/office/officeart/2005/8/layout/chevron1"/>
    <dgm:cxn modelId="{3D40F0C5-1BF3-4ACD-9BDC-042F381B8A83}" type="presParOf" srcId="{41E94B8C-EE8C-449A-B636-E9CF41C1BA00}" destId="{5EFC9DC3-6E4F-4318-B450-42A7A73015A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ABC53-EAA1-4922-8788-E26A3B675AE4}">
      <dsp:nvSpPr>
        <dsp:cNvPr id="0" name=""/>
        <dsp:cNvSpPr/>
      </dsp:nvSpPr>
      <dsp:spPr>
        <a:xfrm rot="16200000">
          <a:off x="0" y="0"/>
          <a:ext cx="4004249" cy="400424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tr-TR" sz="2500" b="1" kern="1200" dirty="0">
              <a:solidFill>
                <a:srgbClr val="FFFF00"/>
              </a:solidFill>
            </a:rPr>
            <a:t>Örgütleme (organizasyon), </a:t>
          </a:r>
          <a:r>
            <a:rPr lang="tr-TR" sz="2500" kern="1200" dirty="0">
              <a:solidFill>
                <a:schemeClr val="bg1"/>
              </a:solidFill>
            </a:rPr>
            <a:t>kavram ve olayların anlamlı bütünler haline getirilmesidir. </a:t>
          </a:r>
        </a:p>
      </dsp:txBody>
      <dsp:txXfrm rot="5400000">
        <a:off x="0" y="1001062"/>
        <a:ext cx="3303505" cy="2002125"/>
      </dsp:txXfrm>
    </dsp:sp>
    <dsp:sp modelId="{995BE34D-ADFF-459D-AD26-502EC730FDBC}">
      <dsp:nvSpPr>
        <dsp:cNvPr id="0" name=""/>
        <dsp:cNvSpPr/>
      </dsp:nvSpPr>
      <dsp:spPr>
        <a:xfrm rot="5400000">
          <a:off x="4203803" y="29875"/>
          <a:ext cx="4004249" cy="400424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tr-TR" sz="2500" b="1" kern="1200" dirty="0">
              <a:solidFill>
                <a:srgbClr val="FFFF00"/>
              </a:solidFill>
            </a:rPr>
            <a:t>Uyum sağlama (adaptasyon)</a:t>
          </a:r>
          <a:r>
            <a:rPr lang="tr-TR" sz="2500" kern="1200" dirty="0">
              <a:solidFill>
                <a:srgbClr val="FFFF00"/>
              </a:solidFill>
            </a:rPr>
            <a:t> </a:t>
          </a:r>
          <a:r>
            <a:rPr lang="tr-TR" sz="2500" kern="1200" dirty="0">
              <a:solidFill>
                <a:schemeClr val="bg1"/>
              </a:solidFill>
            </a:rPr>
            <a:t>ise bireyin çevresine uyma şekli olarak tanımlanabilir. </a:t>
          </a:r>
        </a:p>
      </dsp:txBody>
      <dsp:txXfrm rot="-5400000">
        <a:off x="4904547" y="1030937"/>
        <a:ext cx="3303505" cy="2002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72191-1917-4E17-8AC2-34F00D54C919}">
      <dsp:nvSpPr>
        <dsp:cNvPr id="0" name=""/>
        <dsp:cNvSpPr/>
      </dsp:nvSpPr>
      <dsp:spPr>
        <a:xfrm rot="16200000">
          <a:off x="223" y="1328"/>
          <a:ext cx="3577155" cy="357715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tr-TR" sz="2600" kern="1200" dirty="0">
              <a:solidFill>
                <a:srgbClr val="00FF00"/>
              </a:solidFill>
            </a:rPr>
            <a:t>Asimilasyon (özümleme)</a:t>
          </a:r>
          <a:endParaRPr lang="tr-TR" sz="2600" kern="1200" dirty="0"/>
        </a:p>
      </dsp:txBody>
      <dsp:txXfrm rot="5400000">
        <a:off x="626225" y="895617"/>
        <a:ext cx="2951153" cy="1788577"/>
      </dsp:txXfrm>
    </dsp:sp>
    <dsp:sp modelId="{51C6EB97-AAE9-48BA-867C-8F92D80DB183}">
      <dsp:nvSpPr>
        <dsp:cNvPr id="0" name=""/>
        <dsp:cNvSpPr/>
      </dsp:nvSpPr>
      <dsp:spPr>
        <a:xfrm rot="5400000">
          <a:off x="3944196" y="1328"/>
          <a:ext cx="3577155" cy="3577155"/>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600" kern="1200" dirty="0" err="1">
              <a:solidFill>
                <a:srgbClr val="00FF00"/>
              </a:solidFill>
            </a:rPr>
            <a:t>Akamodasyon</a:t>
          </a:r>
          <a:r>
            <a:rPr lang="tr-TR" sz="2600" kern="1200" dirty="0">
              <a:solidFill>
                <a:srgbClr val="00FF00"/>
              </a:solidFill>
            </a:rPr>
            <a:t> (kendini uydurma)</a:t>
          </a:r>
          <a:r>
            <a:rPr lang="tr-TR" sz="2600" kern="1200" dirty="0"/>
            <a:t> </a:t>
          </a:r>
        </a:p>
        <a:p>
          <a:pPr lvl="0" algn="ctr" defTabSz="1200150">
            <a:lnSpc>
              <a:spcPct val="90000"/>
            </a:lnSpc>
            <a:spcBef>
              <a:spcPct val="0"/>
            </a:spcBef>
            <a:spcAft>
              <a:spcPct val="35000"/>
            </a:spcAft>
            <a:buNone/>
          </a:pPr>
          <a:endParaRPr lang="tr-TR" sz="2600" kern="1200" dirty="0"/>
        </a:p>
      </dsp:txBody>
      <dsp:txXfrm rot="-5400000">
        <a:off x="3944196" y="895617"/>
        <a:ext cx="2951153" cy="1788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CB8A5-88C0-485B-94EA-DB3EFBBC07EF}">
      <dsp:nvSpPr>
        <dsp:cNvPr id="0" name=""/>
        <dsp:cNvSpPr/>
      </dsp:nvSpPr>
      <dsp:spPr>
        <a:xfrm>
          <a:off x="3565551" y="0"/>
          <a:ext cx="2090661" cy="209087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F40EA-2BB8-4AFB-BC56-8F13685815E9}">
      <dsp:nvSpPr>
        <dsp:cNvPr id="0" name=""/>
        <dsp:cNvSpPr/>
      </dsp:nvSpPr>
      <dsp:spPr>
        <a:xfrm>
          <a:off x="4027136" y="756840"/>
          <a:ext cx="1166707" cy="5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Duyu-motor dönem</a:t>
          </a:r>
        </a:p>
      </dsp:txBody>
      <dsp:txXfrm>
        <a:off x="4027136" y="756840"/>
        <a:ext cx="1166707" cy="583293"/>
      </dsp:txXfrm>
    </dsp:sp>
    <dsp:sp modelId="{D574A5A6-105A-476A-8907-ED940262AE0E}">
      <dsp:nvSpPr>
        <dsp:cNvPr id="0" name=""/>
        <dsp:cNvSpPr/>
      </dsp:nvSpPr>
      <dsp:spPr>
        <a:xfrm>
          <a:off x="2984746" y="1201518"/>
          <a:ext cx="2090661" cy="209087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E4F22-7DC0-4811-ABCB-9EABD8F2F62E}">
      <dsp:nvSpPr>
        <dsp:cNvPr id="0" name=""/>
        <dsp:cNvSpPr/>
      </dsp:nvSpPr>
      <dsp:spPr>
        <a:xfrm>
          <a:off x="3443978" y="1960576"/>
          <a:ext cx="1166707" cy="5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İşlem öncesi dönem</a:t>
          </a:r>
        </a:p>
      </dsp:txBody>
      <dsp:txXfrm>
        <a:off x="3443978" y="1960576"/>
        <a:ext cx="1166707" cy="583293"/>
      </dsp:txXfrm>
    </dsp:sp>
    <dsp:sp modelId="{022600B2-3E56-4E7B-8388-4370A511AE93}">
      <dsp:nvSpPr>
        <dsp:cNvPr id="0" name=""/>
        <dsp:cNvSpPr/>
      </dsp:nvSpPr>
      <dsp:spPr>
        <a:xfrm>
          <a:off x="3565551" y="2407472"/>
          <a:ext cx="2090661" cy="209087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465DC-CDF9-40A8-ACE1-78CBC935AA2D}">
      <dsp:nvSpPr>
        <dsp:cNvPr id="0" name=""/>
        <dsp:cNvSpPr/>
      </dsp:nvSpPr>
      <dsp:spPr>
        <a:xfrm>
          <a:off x="4027136" y="3164312"/>
          <a:ext cx="1166707" cy="5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Somut İşlemler dönemi</a:t>
          </a:r>
        </a:p>
      </dsp:txBody>
      <dsp:txXfrm>
        <a:off x="4027136" y="3164312"/>
        <a:ext cx="1166707" cy="583293"/>
      </dsp:txXfrm>
    </dsp:sp>
    <dsp:sp modelId="{F7AA2662-F5FF-4123-A635-452FC802587E}">
      <dsp:nvSpPr>
        <dsp:cNvPr id="0" name=""/>
        <dsp:cNvSpPr/>
      </dsp:nvSpPr>
      <dsp:spPr>
        <a:xfrm>
          <a:off x="3133771" y="3747605"/>
          <a:ext cx="1796141" cy="1797010"/>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9039A-5A8C-45D1-9A41-5566F4CEFF62}">
      <dsp:nvSpPr>
        <dsp:cNvPr id="0" name=""/>
        <dsp:cNvSpPr/>
      </dsp:nvSpPr>
      <dsp:spPr>
        <a:xfrm>
          <a:off x="3528395" y="4368048"/>
          <a:ext cx="997873" cy="583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Soyut İşlemler dönemi</a:t>
          </a:r>
        </a:p>
      </dsp:txBody>
      <dsp:txXfrm>
        <a:off x="3528395" y="4368048"/>
        <a:ext cx="997873" cy="5832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14E6F-1AE7-48C9-898C-DC4D0FE617D3}">
      <dsp:nvSpPr>
        <dsp:cNvPr id="0" name=""/>
        <dsp:cNvSpPr/>
      </dsp:nvSpPr>
      <dsp:spPr>
        <a:xfrm>
          <a:off x="3563884" y="2677567"/>
          <a:ext cx="2016230" cy="1765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tr-TR" sz="2100" b="1" kern="1200" dirty="0">
              <a:solidFill>
                <a:srgbClr val="FFFF00"/>
              </a:solidFill>
            </a:rPr>
            <a:t>Duyu-Motor Dönem</a:t>
          </a:r>
        </a:p>
        <a:p>
          <a:pPr marL="0" lvl="0" indent="0" algn="ctr" defTabSz="933450">
            <a:lnSpc>
              <a:spcPct val="90000"/>
            </a:lnSpc>
            <a:spcBef>
              <a:spcPct val="0"/>
            </a:spcBef>
            <a:spcAft>
              <a:spcPct val="35000"/>
            </a:spcAft>
            <a:buNone/>
          </a:pPr>
          <a:r>
            <a:rPr lang="tr-TR" sz="2100" b="1" kern="1200" dirty="0">
              <a:solidFill>
                <a:srgbClr val="FFFF00"/>
              </a:solidFill>
            </a:rPr>
            <a:t> (0-2 yaş)</a:t>
          </a:r>
        </a:p>
      </dsp:txBody>
      <dsp:txXfrm>
        <a:off x="3859154" y="2936095"/>
        <a:ext cx="1425690" cy="1248283"/>
      </dsp:txXfrm>
    </dsp:sp>
    <dsp:sp modelId="{CBF36251-B2DD-4167-8791-A17DCF2590C9}">
      <dsp:nvSpPr>
        <dsp:cNvPr id="0" name=""/>
        <dsp:cNvSpPr/>
      </dsp:nvSpPr>
      <dsp:spPr>
        <a:xfrm rot="16149594">
          <a:off x="4096241" y="2204184"/>
          <a:ext cx="912257" cy="34750"/>
        </a:xfrm>
        <a:custGeom>
          <a:avLst/>
          <a:gdLst/>
          <a:ahLst/>
          <a:cxnLst/>
          <a:rect l="0" t="0" r="0" b="0"/>
          <a:pathLst>
            <a:path>
              <a:moveTo>
                <a:pt x="0" y="17375"/>
              </a:moveTo>
              <a:lnTo>
                <a:pt x="912257" y="17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4529563" y="2198753"/>
        <a:ext cx="45612" cy="45612"/>
      </dsp:txXfrm>
    </dsp:sp>
    <dsp:sp modelId="{E93109C5-09B4-4987-B046-7E616222DE88}">
      <dsp:nvSpPr>
        <dsp:cNvPr id="0" name=""/>
        <dsp:cNvSpPr/>
      </dsp:nvSpPr>
      <dsp:spPr>
        <a:xfrm>
          <a:off x="3093783" y="0"/>
          <a:ext cx="2877910" cy="17655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accent2">
                  <a:lumMod val="40000"/>
                  <a:lumOff val="60000"/>
                </a:schemeClr>
              </a:solidFill>
            </a:rPr>
            <a:t>Duyularını ve algılarını koordine etmek için fiziksel hareketlerini ve faaliyetlerini geliştirirler. </a:t>
          </a:r>
        </a:p>
      </dsp:txBody>
      <dsp:txXfrm>
        <a:off x="3515243" y="258554"/>
        <a:ext cx="2034990" cy="1248408"/>
      </dsp:txXfrm>
    </dsp:sp>
    <dsp:sp modelId="{8B5A4242-E743-4062-ADDD-39430B7935F1}">
      <dsp:nvSpPr>
        <dsp:cNvPr id="0" name=""/>
        <dsp:cNvSpPr/>
      </dsp:nvSpPr>
      <dsp:spPr>
        <a:xfrm rot="19285714">
          <a:off x="5228558" y="2694871"/>
          <a:ext cx="813575" cy="34750"/>
        </a:xfrm>
        <a:custGeom>
          <a:avLst/>
          <a:gdLst/>
          <a:ahLst/>
          <a:cxnLst/>
          <a:rect l="0" t="0" r="0" b="0"/>
          <a:pathLst>
            <a:path>
              <a:moveTo>
                <a:pt x="0" y="17375"/>
              </a:moveTo>
              <a:lnTo>
                <a:pt x="813575" y="17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615006" y="2691907"/>
        <a:ext cx="40678" cy="40678"/>
      </dsp:txXfrm>
    </dsp:sp>
    <dsp:sp modelId="{2E8035B3-BFE0-4277-B3D9-4A96F69DF928}">
      <dsp:nvSpPr>
        <dsp:cNvPr id="0" name=""/>
        <dsp:cNvSpPr/>
      </dsp:nvSpPr>
      <dsp:spPr>
        <a:xfrm>
          <a:off x="5760814" y="1025613"/>
          <a:ext cx="1765339" cy="1765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Refleksler aşaması </a:t>
          </a:r>
        </a:p>
        <a:p>
          <a:pPr marL="0" lvl="0" indent="0" algn="ctr" defTabSz="711200">
            <a:lnSpc>
              <a:spcPct val="90000"/>
            </a:lnSpc>
            <a:spcBef>
              <a:spcPct val="0"/>
            </a:spcBef>
            <a:spcAft>
              <a:spcPct val="35000"/>
            </a:spcAft>
            <a:buNone/>
          </a:pPr>
          <a:r>
            <a:rPr lang="tr-TR" sz="1600" b="1" kern="1200" dirty="0"/>
            <a:t>(0–1 ay)</a:t>
          </a:r>
        </a:p>
      </dsp:txBody>
      <dsp:txXfrm>
        <a:off x="6019342" y="1284141"/>
        <a:ext cx="1248283" cy="1248283"/>
      </dsp:txXfrm>
    </dsp:sp>
    <dsp:sp modelId="{781229CE-CFD5-4149-AA62-5F9E4D4B457D}">
      <dsp:nvSpPr>
        <dsp:cNvPr id="0" name=""/>
        <dsp:cNvSpPr/>
      </dsp:nvSpPr>
      <dsp:spPr>
        <a:xfrm rot="771429">
          <a:off x="5537908" y="3850770"/>
          <a:ext cx="766256" cy="34750"/>
        </a:xfrm>
        <a:custGeom>
          <a:avLst/>
          <a:gdLst/>
          <a:ahLst/>
          <a:cxnLst/>
          <a:rect l="0" t="0" r="0" b="0"/>
          <a:pathLst>
            <a:path>
              <a:moveTo>
                <a:pt x="0" y="17375"/>
              </a:moveTo>
              <a:lnTo>
                <a:pt x="766256" y="17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901880" y="3848989"/>
        <a:ext cx="38312" cy="38312"/>
      </dsp:txXfrm>
    </dsp:sp>
    <dsp:sp modelId="{B9751371-D48A-4B9C-B938-855163D8F65C}">
      <dsp:nvSpPr>
        <dsp:cNvPr id="0" name=""/>
        <dsp:cNvSpPr/>
      </dsp:nvSpPr>
      <dsp:spPr>
        <a:xfrm>
          <a:off x="6272428" y="3267142"/>
          <a:ext cx="1765339" cy="1765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t>I. döngüsel tepkiler </a:t>
          </a:r>
        </a:p>
        <a:p>
          <a:pPr marL="0" lvl="0" indent="0" algn="ctr" defTabSz="800100">
            <a:lnSpc>
              <a:spcPct val="90000"/>
            </a:lnSpc>
            <a:spcBef>
              <a:spcPct val="0"/>
            </a:spcBef>
            <a:spcAft>
              <a:spcPct val="35000"/>
            </a:spcAft>
            <a:buNone/>
          </a:pPr>
          <a:r>
            <a:rPr lang="tr-TR" sz="1800" b="1" kern="1200" dirty="0"/>
            <a:t>(1–4 aylar)</a:t>
          </a:r>
          <a:r>
            <a:rPr lang="tr-TR" sz="1300" kern="1200" dirty="0"/>
            <a:t> </a:t>
          </a:r>
        </a:p>
      </dsp:txBody>
      <dsp:txXfrm>
        <a:off x="6530956" y="3525670"/>
        <a:ext cx="1248283" cy="1248283"/>
      </dsp:txXfrm>
    </dsp:sp>
    <dsp:sp modelId="{D8D59B7E-001A-4BEC-A5B8-C1AC40EEE15B}">
      <dsp:nvSpPr>
        <dsp:cNvPr id="0" name=""/>
        <dsp:cNvSpPr/>
      </dsp:nvSpPr>
      <dsp:spPr>
        <a:xfrm rot="3857143">
          <a:off x="4719076" y="4745466"/>
          <a:ext cx="864134" cy="34750"/>
        </a:xfrm>
        <a:custGeom>
          <a:avLst/>
          <a:gdLst/>
          <a:ahLst/>
          <a:cxnLst/>
          <a:rect l="0" t="0" r="0" b="0"/>
          <a:pathLst>
            <a:path>
              <a:moveTo>
                <a:pt x="0" y="17375"/>
              </a:moveTo>
              <a:lnTo>
                <a:pt x="864134" y="17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129540" y="4741238"/>
        <a:ext cx="43206" cy="43206"/>
      </dsp:txXfrm>
    </dsp:sp>
    <dsp:sp modelId="{5D94527D-E37D-4F0A-AC25-C1E57437B1EF}">
      <dsp:nvSpPr>
        <dsp:cNvPr id="0" name=""/>
        <dsp:cNvSpPr/>
      </dsp:nvSpPr>
      <dsp:spPr>
        <a:xfrm>
          <a:off x="4838917" y="5064709"/>
          <a:ext cx="1765339" cy="1765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t>II. döngüsel tepkiler </a:t>
          </a:r>
        </a:p>
        <a:p>
          <a:pPr marL="0" lvl="0" indent="0" algn="ctr" defTabSz="800100">
            <a:lnSpc>
              <a:spcPct val="90000"/>
            </a:lnSpc>
            <a:spcBef>
              <a:spcPct val="0"/>
            </a:spcBef>
            <a:spcAft>
              <a:spcPct val="35000"/>
            </a:spcAft>
            <a:buNone/>
          </a:pPr>
          <a:r>
            <a:rPr lang="tr-TR" sz="1800" b="1" kern="1200" dirty="0"/>
            <a:t>(4–8 aylar)</a:t>
          </a:r>
          <a:r>
            <a:rPr lang="tr-TR" sz="1800" kern="1200" dirty="0"/>
            <a:t> </a:t>
          </a:r>
        </a:p>
      </dsp:txBody>
      <dsp:txXfrm>
        <a:off x="5097445" y="5323237"/>
        <a:ext cx="1248283" cy="1248283"/>
      </dsp:txXfrm>
    </dsp:sp>
    <dsp:sp modelId="{F259E74A-1725-4BAA-BB89-46A47FF6AA41}">
      <dsp:nvSpPr>
        <dsp:cNvPr id="0" name=""/>
        <dsp:cNvSpPr/>
      </dsp:nvSpPr>
      <dsp:spPr>
        <a:xfrm rot="6942857">
          <a:off x="3575411" y="4736278"/>
          <a:ext cx="843738" cy="34750"/>
        </a:xfrm>
        <a:custGeom>
          <a:avLst/>
          <a:gdLst/>
          <a:ahLst/>
          <a:cxnLst/>
          <a:rect l="0" t="0" r="0" b="0"/>
          <a:pathLst>
            <a:path>
              <a:moveTo>
                <a:pt x="0" y="17375"/>
              </a:moveTo>
              <a:lnTo>
                <a:pt x="843738" y="17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3976187" y="4732560"/>
        <a:ext cx="42186" cy="42186"/>
      </dsp:txXfrm>
    </dsp:sp>
    <dsp:sp modelId="{A4520AF9-ED76-4456-A8B4-EBB1A658CF89}">
      <dsp:nvSpPr>
        <dsp:cNvPr id="0" name=""/>
        <dsp:cNvSpPr/>
      </dsp:nvSpPr>
      <dsp:spPr>
        <a:xfrm>
          <a:off x="2411764" y="5064709"/>
          <a:ext cx="2021296" cy="1765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II. döngüsel tepkilerin koordinasyonu ve amaca yönelik davranışlar</a:t>
          </a:r>
        </a:p>
        <a:p>
          <a:pPr marL="0" lvl="0" indent="0" algn="ctr" defTabSz="711200">
            <a:lnSpc>
              <a:spcPct val="90000"/>
            </a:lnSpc>
            <a:spcBef>
              <a:spcPct val="0"/>
            </a:spcBef>
            <a:spcAft>
              <a:spcPct val="35000"/>
            </a:spcAft>
            <a:buNone/>
          </a:pPr>
          <a:r>
            <a:rPr lang="tr-TR" sz="1600" b="1" kern="1200" dirty="0"/>
            <a:t>(8–12 aylar)</a:t>
          </a:r>
          <a:r>
            <a:rPr lang="tr-TR" sz="1600" kern="1200" dirty="0"/>
            <a:t> </a:t>
          </a:r>
          <a:endParaRPr lang="tr-TR" sz="1600" b="1" kern="1200" dirty="0"/>
        </a:p>
      </dsp:txBody>
      <dsp:txXfrm>
        <a:off x="2707776" y="5323237"/>
        <a:ext cx="1429272" cy="1248283"/>
      </dsp:txXfrm>
    </dsp:sp>
    <dsp:sp modelId="{8388893B-DD5F-4F8C-8BCC-5375C97E1248}">
      <dsp:nvSpPr>
        <dsp:cNvPr id="0" name=""/>
        <dsp:cNvSpPr/>
      </dsp:nvSpPr>
      <dsp:spPr>
        <a:xfrm rot="10028571">
          <a:off x="2839835" y="3850770"/>
          <a:ext cx="766256" cy="34750"/>
        </a:xfrm>
        <a:custGeom>
          <a:avLst/>
          <a:gdLst/>
          <a:ahLst/>
          <a:cxnLst/>
          <a:rect l="0" t="0" r="0" b="0"/>
          <a:pathLst>
            <a:path>
              <a:moveTo>
                <a:pt x="0" y="17375"/>
              </a:moveTo>
              <a:lnTo>
                <a:pt x="766256" y="17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3203806" y="3848989"/>
        <a:ext cx="38312" cy="38312"/>
      </dsp:txXfrm>
    </dsp:sp>
    <dsp:sp modelId="{5E7AB3A3-1C86-415A-8936-3248D93E29AB}">
      <dsp:nvSpPr>
        <dsp:cNvPr id="0" name=""/>
        <dsp:cNvSpPr/>
      </dsp:nvSpPr>
      <dsp:spPr>
        <a:xfrm>
          <a:off x="1106231" y="3267142"/>
          <a:ext cx="1765339" cy="1765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III. döngüsel tepkiler, yenilik, merak aşaması </a:t>
          </a:r>
        </a:p>
        <a:p>
          <a:pPr marL="0" lvl="0" indent="0" algn="ctr" defTabSz="711200">
            <a:lnSpc>
              <a:spcPct val="90000"/>
            </a:lnSpc>
            <a:spcBef>
              <a:spcPct val="0"/>
            </a:spcBef>
            <a:spcAft>
              <a:spcPct val="35000"/>
            </a:spcAft>
            <a:buNone/>
          </a:pPr>
          <a:r>
            <a:rPr lang="tr-TR" sz="1600" b="1" kern="1200" dirty="0"/>
            <a:t>(12–18 aylar)</a:t>
          </a:r>
          <a:r>
            <a:rPr lang="tr-TR" sz="1600" kern="1200" dirty="0"/>
            <a:t> </a:t>
          </a:r>
        </a:p>
      </dsp:txBody>
      <dsp:txXfrm>
        <a:off x="1364759" y="3525670"/>
        <a:ext cx="1248283" cy="1248283"/>
      </dsp:txXfrm>
    </dsp:sp>
    <dsp:sp modelId="{D3FCB8F9-B2D1-4379-B891-CC5A7B1FCA7E}">
      <dsp:nvSpPr>
        <dsp:cNvPr id="0" name=""/>
        <dsp:cNvSpPr/>
      </dsp:nvSpPr>
      <dsp:spPr>
        <a:xfrm rot="13114286">
          <a:off x="3203287" y="2730360"/>
          <a:ext cx="699736" cy="34750"/>
        </a:xfrm>
        <a:custGeom>
          <a:avLst/>
          <a:gdLst/>
          <a:ahLst/>
          <a:cxnLst/>
          <a:rect l="0" t="0" r="0" b="0"/>
          <a:pathLst>
            <a:path>
              <a:moveTo>
                <a:pt x="0" y="17375"/>
              </a:moveTo>
              <a:lnTo>
                <a:pt x="699736" y="173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3535662" y="2730242"/>
        <a:ext cx="34986" cy="34986"/>
      </dsp:txXfrm>
    </dsp:sp>
    <dsp:sp modelId="{1842378E-2079-4D73-89A3-60749368C4EE}">
      <dsp:nvSpPr>
        <dsp:cNvPr id="0" name=""/>
        <dsp:cNvSpPr/>
      </dsp:nvSpPr>
      <dsp:spPr>
        <a:xfrm>
          <a:off x="1403648" y="1025613"/>
          <a:ext cx="2193734" cy="1765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t>Zihinsel kombinasyonlar ve problem çözme aşaması (18–24 aylar)</a:t>
          </a:r>
          <a:r>
            <a:rPr lang="tr-TR" sz="1600" kern="1200" dirty="0"/>
            <a:t> </a:t>
          </a:r>
        </a:p>
      </dsp:txBody>
      <dsp:txXfrm>
        <a:off x="1724913" y="1284141"/>
        <a:ext cx="1551204" cy="12482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7E551-8762-4BB7-A48E-265FDEEA73DE}">
      <dsp:nvSpPr>
        <dsp:cNvPr id="0" name=""/>
        <dsp:cNvSpPr/>
      </dsp:nvSpPr>
      <dsp:spPr>
        <a:xfrm>
          <a:off x="3513990" y="472"/>
          <a:ext cx="5270985" cy="1841380"/>
        </a:xfrm>
        <a:prstGeom prst="rightArrow">
          <a:avLst>
            <a:gd name="adj1" fmla="val 75000"/>
            <a:gd name="adj2" fmla="val 50000"/>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Semboller yardımıyla çocuk, yakın çevresiyle ve olaylarla ilgilenir. İfade etme yeteneği gelişmektedir. Sembolik oyunlar oynar. </a:t>
          </a:r>
        </a:p>
        <a:p>
          <a:pPr marL="171450" lvl="1" indent="-171450" algn="l" defTabSz="711200">
            <a:lnSpc>
              <a:spcPct val="90000"/>
            </a:lnSpc>
            <a:spcBef>
              <a:spcPct val="0"/>
            </a:spcBef>
            <a:spcAft>
              <a:spcPct val="15000"/>
            </a:spcAft>
            <a:buChar char="•"/>
          </a:pPr>
          <a:r>
            <a:rPr lang="tr-TR" sz="1600" kern="1200" dirty="0">
              <a:solidFill>
                <a:schemeClr val="tx1"/>
              </a:solidFill>
            </a:rPr>
            <a:t>E</a:t>
          </a:r>
          <a:r>
            <a:rPr lang="tr-TR" sz="1600" u="sng" kern="1200" dirty="0">
              <a:solidFill>
                <a:schemeClr val="tx1"/>
              </a:solidFill>
            </a:rPr>
            <a:t>gosantrik düşünce </a:t>
          </a:r>
          <a:r>
            <a:rPr lang="tr-TR" sz="1600" kern="1200" dirty="0">
              <a:solidFill>
                <a:schemeClr val="tx1"/>
              </a:solidFill>
            </a:rPr>
            <a:t>hâkimdir. </a:t>
          </a:r>
        </a:p>
        <a:p>
          <a:pPr marL="171450" lvl="1" indent="-171450" algn="l" defTabSz="711200">
            <a:lnSpc>
              <a:spcPct val="90000"/>
            </a:lnSpc>
            <a:spcBef>
              <a:spcPct val="0"/>
            </a:spcBef>
            <a:spcAft>
              <a:spcPct val="15000"/>
            </a:spcAft>
            <a:buChar char="•"/>
          </a:pPr>
          <a:r>
            <a:rPr lang="tr-TR" sz="1600" u="sng" kern="1200" dirty="0"/>
            <a:t>Animizm</a:t>
          </a:r>
          <a:r>
            <a:rPr lang="tr-TR" sz="1600" kern="1200" dirty="0"/>
            <a:t>, çocuğun cansız nesnelerin canlı niteliklere sahip olduğunu düşünmesidir.</a:t>
          </a:r>
          <a:endParaRPr lang="tr-TR" sz="1600" kern="1200" dirty="0">
            <a:solidFill>
              <a:schemeClr val="tx1"/>
            </a:solidFill>
          </a:endParaRPr>
        </a:p>
      </dsp:txBody>
      <dsp:txXfrm>
        <a:off x="3513990" y="472"/>
        <a:ext cx="5270985" cy="1841380"/>
      </dsp:txXfrm>
    </dsp:sp>
    <dsp:sp modelId="{1D0E3F86-1D6E-4687-9ED9-4EB1AB4A458E}">
      <dsp:nvSpPr>
        <dsp:cNvPr id="0" name=""/>
        <dsp:cNvSpPr/>
      </dsp:nvSpPr>
      <dsp:spPr>
        <a:xfrm>
          <a:off x="0" y="472"/>
          <a:ext cx="3513990" cy="184138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rgbClr val="FF0000"/>
              </a:solidFill>
            </a:rPr>
            <a:t>Operasyonlar Öncesi Sembolik Fonksiyon </a:t>
          </a:r>
        </a:p>
        <a:p>
          <a:pPr marL="0" lvl="0" indent="0" algn="ctr" defTabSz="1244600">
            <a:lnSpc>
              <a:spcPct val="90000"/>
            </a:lnSpc>
            <a:spcBef>
              <a:spcPct val="0"/>
            </a:spcBef>
            <a:spcAft>
              <a:spcPct val="35000"/>
            </a:spcAft>
            <a:buNone/>
          </a:pPr>
          <a:r>
            <a:rPr lang="tr-TR" sz="2800" b="1" kern="1200" dirty="0">
              <a:solidFill>
                <a:srgbClr val="FF0000"/>
              </a:solidFill>
            </a:rPr>
            <a:t>(2-4 yaş)</a:t>
          </a:r>
        </a:p>
      </dsp:txBody>
      <dsp:txXfrm>
        <a:off x="0" y="472"/>
        <a:ext cx="3513990" cy="1841380"/>
      </dsp:txXfrm>
    </dsp:sp>
    <dsp:sp modelId="{FA998306-C4E7-4363-B862-51D36E99A6B5}">
      <dsp:nvSpPr>
        <dsp:cNvPr id="0" name=""/>
        <dsp:cNvSpPr/>
      </dsp:nvSpPr>
      <dsp:spPr>
        <a:xfrm>
          <a:off x="3513990" y="2025991"/>
          <a:ext cx="5270985" cy="1841380"/>
        </a:xfrm>
        <a:prstGeom prst="rightArrow">
          <a:avLst>
            <a:gd name="adj1" fmla="val 75000"/>
            <a:gd name="adj2" fmla="val 50000"/>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Sezgili düşünce, mantıksal ilişkilerin yavaş yavaş birbirine bağlanması ve kavram oluşturma yeteneğinin artması bu aşamayı karakterize eder. Bununla beraber düşünce hala ilkeldir </a:t>
          </a:r>
        </a:p>
        <a:p>
          <a:pPr marL="171450" lvl="1" indent="-171450" algn="l" defTabSz="711200">
            <a:lnSpc>
              <a:spcPct val="90000"/>
            </a:lnSpc>
            <a:spcBef>
              <a:spcPct val="0"/>
            </a:spcBef>
            <a:spcAft>
              <a:spcPct val="15000"/>
            </a:spcAft>
            <a:buChar char="•"/>
          </a:pPr>
          <a:r>
            <a:rPr lang="tr-TR" sz="1600" kern="1200" dirty="0"/>
            <a:t>Merkezileşme vardır. Korunum ve </a:t>
          </a:r>
          <a:r>
            <a:rPr lang="tr-TR" sz="1600" kern="1200" dirty="0" err="1"/>
            <a:t>Dönüşebilirlik</a:t>
          </a:r>
          <a:r>
            <a:rPr lang="tr-TR" sz="1600" kern="1200" dirty="0"/>
            <a:t> görülmez.</a:t>
          </a:r>
        </a:p>
      </dsp:txBody>
      <dsp:txXfrm>
        <a:off x="3513990" y="2025991"/>
        <a:ext cx="5270985" cy="1841380"/>
      </dsp:txXfrm>
    </dsp:sp>
    <dsp:sp modelId="{AFB0AD0D-86B1-4C49-8600-EB8180BD90A0}">
      <dsp:nvSpPr>
        <dsp:cNvPr id="0" name=""/>
        <dsp:cNvSpPr/>
      </dsp:nvSpPr>
      <dsp:spPr>
        <a:xfrm>
          <a:off x="0" y="2025991"/>
          <a:ext cx="3513990" cy="1841380"/>
        </a:xfrm>
        <a:prstGeom prst="roundRect">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rgbClr val="FF0000"/>
              </a:solidFill>
            </a:rPr>
            <a:t>Sezici Düşünce </a:t>
          </a:r>
        </a:p>
        <a:p>
          <a:pPr marL="0" lvl="0" indent="0" algn="ctr" defTabSz="1244600">
            <a:lnSpc>
              <a:spcPct val="90000"/>
            </a:lnSpc>
            <a:spcBef>
              <a:spcPct val="0"/>
            </a:spcBef>
            <a:spcAft>
              <a:spcPct val="35000"/>
            </a:spcAft>
            <a:buNone/>
          </a:pPr>
          <a:r>
            <a:rPr lang="tr-TR" sz="2800" b="1" kern="1200" dirty="0">
              <a:solidFill>
                <a:srgbClr val="FF0000"/>
              </a:solidFill>
            </a:rPr>
            <a:t>(4-7 yaş)</a:t>
          </a:r>
        </a:p>
      </dsp:txBody>
      <dsp:txXfrm>
        <a:off x="0" y="2025991"/>
        <a:ext cx="3513990" cy="1841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240E0-AF75-415F-8444-51850F3F2766}">
      <dsp:nvSpPr>
        <dsp:cNvPr id="0" name=""/>
        <dsp:cNvSpPr/>
      </dsp:nvSpPr>
      <dsp:spPr>
        <a:xfrm>
          <a:off x="2203" y="1252965"/>
          <a:ext cx="2684702" cy="1073881"/>
        </a:xfrm>
        <a:prstGeom prst="chevr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a:innerShdw blurRad="63500" dist="50800" dir="108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tr-TR" sz="2700" b="1" kern="1200" dirty="0">
              <a:solidFill>
                <a:srgbClr val="0070C0"/>
              </a:solidFill>
            </a:rPr>
            <a:t>Miktar </a:t>
          </a:r>
        </a:p>
        <a:p>
          <a:pPr marL="0" lvl="0" indent="0" algn="ctr" defTabSz="1200150">
            <a:lnSpc>
              <a:spcPct val="90000"/>
            </a:lnSpc>
            <a:spcBef>
              <a:spcPct val="0"/>
            </a:spcBef>
            <a:spcAft>
              <a:spcPct val="35000"/>
            </a:spcAft>
            <a:buNone/>
          </a:pPr>
          <a:r>
            <a:rPr lang="tr-TR" sz="2700" b="1" kern="1200" dirty="0">
              <a:solidFill>
                <a:srgbClr val="0070C0"/>
              </a:solidFill>
            </a:rPr>
            <a:t>(7 yaş)</a:t>
          </a:r>
        </a:p>
      </dsp:txBody>
      <dsp:txXfrm>
        <a:off x="539144" y="1252965"/>
        <a:ext cx="1610821" cy="1073881"/>
      </dsp:txXfrm>
    </dsp:sp>
    <dsp:sp modelId="{05BBB398-F16F-4812-B71A-59A72B96526E}">
      <dsp:nvSpPr>
        <dsp:cNvPr id="0" name=""/>
        <dsp:cNvSpPr/>
      </dsp:nvSpPr>
      <dsp:spPr>
        <a:xfrm>
          <a:off x="2418436" y="1252965"/>
          <a:ext cx="2684702" cy="1073881"/>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tr-TR" sz="2700" b="1" kern="1200" dirty="0">
              <a:solidFill>
                <a:srgbClr val="0070C0"/>
              </a:solidFill>
            </a:rPr>
            <a:t>Ağırlık </a:t>
          </a:r>
        </a:p>
        <a:p>
          <a:pPr marL="0" lvl="0" indent="0" algn="ctr" defTabSz="1200150">
            <a:lnSpc>
              <a:spcPct val="90000"/>
            </a:lnSpc>
            <a:spcBef>
              <a:spcPct val="0"/>
            </a:spcBef>
            <a:spcAft>
              <a:spcPct val="35000"/>
            </a:spcAft>
            <a:buNone/>
          </a:pPr>
          <a:r>
            <a:rPr lang="tr-TR" sz="2700" b="1" kern="1200" dirty="0">
              <a:solidFill>
                <a:srgbClr val="0070C0"/>
              </a:solidFill>
            </a:rPr>
            <a:t>(9-10 yaş)</a:t>
          </a:r>
        </a:p>
      </dsp:txBody>
      <dsp:txXfrm>
        <a:off x="2955377" y="1252965"/>
        <a:ext cx="1610821" cy="1073881"/>
      </dsp:txXfrm>
    </dsp:sp>
    <dsp:sp modelId="{5EFC9DC3-6E4F-4318-B450-42A7A73015AF}">
      <dsp:nvSpPr>
        <dsp:cNvPr id="0" name=""/>
        <dsp:cNvSpPr/>
      </dsp:nvSpPr>
      <dsp:spPr>
        <a:xfrm>
          <a:off x="4834668" y="1252965"/>
          <a:ext cx="2684702" cy="1073881"/>
        </a:xfrm>
        <a:prstGeom prst="chevron">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tr-TR" sz="2700" b="1" kern="1200" dirty="0">
              <a:solidFill>
                <a:srgbClr val="0070C0"/>
              </a:solidFill>
            </a:rPr>
            <a:t>Hacim (12 yaş)</a:t>
          </a:r>
        </a:p>
      </dsp:txBody>
      <dsp:txXfrm>
        <a:off x="5371609" y="1252965"/>
        <a:ext cx="1610821" cy="107388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4FDE7F-5E37-408D-BB59-4F32A819E930}" type="datetimeFigureOut">
              <a:rPr lang="tr-TR" smtClean="0"/>
              <a:pPr/>
              <a:t>6.05.2020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C7430-1972-4270-9CB7-785E6A381698}" type="slidenum">
              <a:rPr lang="tr-TR" smtClean="0"/>
              <a:pPr/>
              <a:t>‹#›</a:t>
            </a:fld>
            <a:endParaRPr lang="tr-TR"/>
          </a:p>
        </p:txBody>
      </p:sp>
    </p:spTree>
    <p:extLst>
      <p:ext uri="{BB962C8B-B14F-4D97-AF65-F5344CB8AC3E}">
        <p14:creationId xmlns:p14="http://schemas.microsoft.com/office/powerpoint/2010/main" val="2797195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3DC7430-1972-4270-9CB7-785E6A381698}"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327BACCC-116B-46DB-BDAD-7661B344B183}" type="datetime1">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EE5D62B-B85C-4D85-890A-08F760418271}" type="datetime1">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68F81CA-057C-4BDE-8671-86FD7517C9DD}" type="datetime1">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4067AFC-B1B4-4A96-B9C7-C29D0034A847}" type="datetime1">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a:t>Asıl metin stillerini düzenlemek için tıklatın</a:t>
            </a:r>
          </a:p>
        </p:txBody>
      </p:sp>
      <p:sp>
        <p:nvSpPr>
          <p:cNvPr id="4" name="Date Placeholder 3"/>
          <p:cNvSpPr>
            <a:spLocks noGrp="1"/>
          </p:cNvSpPr>
          <p:nvPr>
            <p:ph type="dt" sz="half" idx="10"/>
          </p:nvPr>
        </p:nvSpPr>
        <p:spPr/>
        <p:txBody>
          <a:bodyPr/>
          <a:lstStyle/>
          <a:p>
            <a:fld id="{D15C55C1-43D6-4ECC-AF17-14A86B4A61AC}" type="datetime1">
              <a:rPr lang="tr-TR" smtClean="0"/>
              <a:pPr/>
              <a:t>6.05.2020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78ED886-B0EB-4741-A215-3ECE9D5DC2B4}" type="datetime1">
              <a:rPr lang="tr-TR" smtClean="0"/>
              <a:pPr/>
              <a:t>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254F85B-FA56-4631-81B0-3AE83B3F9730}" type="datetime1">
              <a:rPr lang="tr-TR" smtClean="0"/>
              <a:pPr/>
              <a:t>6.05.2020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36A6EF0D-BE49-43B6-92C3-1CC52A3EE31C}" type="datetime1">
              <a:rPr lang="tr-TR" smtClean="0"/>
              <a:pPr/>
              <a:t>6.05.2020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E01BF-7504-4E6C-814A-A6286FE883F2}" type="datetime1">
              <a:rPr lang="tr-TR" smtClean="0"/>
              <a:pPr/>
              <a:t>6.05.2020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a:t>Asıl metin stillerini düzenlemek için tıklatın</a:t>
            </a:r>
          </a:p>
        </p:txBody>
      </p:sp>
      <p:sp>
        <p:nvSpPr>
          <p:cNvPr id="5" name="Date Placeholder 4"/>
          <p:cNvSpPr>
            <a:spLocks noGrp="1"/>
          </p:cNvSpPr>
          <p:nvPr>
            <p:ph type="dt" sz="half" idx="10"/>
          </p:nvPr>
        </p:nvSpPr>
        <p:spPr/>
        <p:txBody>
          <a:bodyPr/>
          <a:lstStyle/>
          <a:p>
            <a:fld id="{BDEDEB7D-8437-4781-B3BE-E6A47B40380C}" type="datetime1">
              <a:rPr lang="tr-TR" smtClean="0"/>
              <a:pPr/>
              <a:t>6.05.2020</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09FFBA55-5584-4142-8294-ABEB936C8632}" type="datetime1">
              <a:rPr lang="tr-TR" smtClean="0"/>
              <a:pPr/>
              <a:t>6.05.2020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954C2C6-41CD-4B97-AE2D-7A91D10EE059}" type="datetime1">
              <a:rPr lang="tr-TR" smtClean="0"/>
              <a:pPr/>
              <a:t>6.05.2020</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a:solidFill>
                  <a:schemeClr val="accent2">
                    <a:lumMod val="75000"/>
                  </a:schemeClr>
                </a:solidFill>
              </a:rPr>
              <a:t>PİAGET’NİN BİLİŞSEL GELİŞİM DÖNEMLERİ</a:t>
            </a:r>
          </a:p>
        </p:txBody>
      </p:sp>
      <p:sp>
        <p:nvSpPr>
          <p:cNvPr id="3" name="Alt Başlık 2"/>
          <p:cNvSpPr>
            <a:spLocks noGrp="1"/>
          </p:cNvSpPr>
          <p:nvPr>
            <p:ph type="subTitle" idx="1"/>
          </p:nvPr>
        </p:nvSpPr>
        <p:spPr/>
        <p:txBody>
          <a:bodyPr>
            <a:normAutofit/>
          </a:bodyPr>
          <a:lstStyle/>
          <a:p>
            <a:r>
              <a:rPr lang="tr-TR" sz="1800" b="1" dirty="0">
                <a:solidFill>
                  <a:srgbClr val="0070C0"/>
                </a:solidFill>
              </a:rPr>
              <a:t>Dr. Gökçe Karaman BENLİ</a:t>
            </a:r>
          </a:p>
        </p:txBody>
      </p:sp>
    </p:spTree>
    <p:extLst>
      <p:ext uri="{BB962C8B-B14F-4D97-AF65-F5344CB8AC3E}">
        <p14:creationId xmlns:p14="http://schemas.microsoft.com/office/powerpoint/2010/main" val="298926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830992"/>
          </a:xfrm>
        </p:spPr>
        <p:txBody>
          <a:bodyPr>
            <a:normAutofit fontScale="90000"/>
          </a:bodyPr>
          <a:lstStyle/>
          <a:p>
            <a:br>
              <a:rPr lang="tr-TR" b="1" dirty="0">
                <a:solidFill>
                  <a:srgbClr val="00FF00"/>
                </a:solidFill>
              </a:rPr>
            </a:br>
            <a:r>
              <a:rPr lang="tr-TR" b="1" dirty="0">
                <a:solidFill>
                  <a:srgbClr val="0070C0"/>
                </a:solidFill>
              </a:rPr>
              <a:t>İlk alışkanlıklar ve I. döngüsel tepkiler aşaması (1–4 aylar)</a:t>
            </a:r>
            <a:r>
              <a:rPr lang="tr-TR" dirty="0">
                <a:solidFill>
                  <a:srgbClr val="0070C0"/>
                </a:solidFill>
              </a:rPr>
              <a:t> </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323528" y="1600200"/>
            <a:ext cx="8640960" cy="4525963"/>
          </a:xfrm>
        </p:spPr>
        <p:txBody>
          <a:bodyPr>
            <a:normAutofit/>
          </a:bodyPr>
          <a:lstStyle/>
          <a:p>
            <a:pPr marL="0" indent="0">
              <a:lnSpc>
                <a:spcPct val="80000"/>
              </a:lnSpc>
              <a:buFont typeface="Arial" pitchFamily="34" charset="0"/>
              <a:buChar char="•"/>
              <a:defRPr/>
            </a:pPr>
            <a:r>
              <a:rPr lang="tr-TR" sz="3200" dirty="0"/>
              <a:t>İlk alışkanlıkların kazanılması, bebeğin birçok davranışı isteyerek ortaya çıkarması, uzatması ve tekrarlaması ile olur. Bunlardan ilki parmak emmedir. Bu faaliyet tesadüfen bir kere meydana geldi mi bebek onu tekrar etmekten hoşlanır. </a:t>
            </a:r>
          </a:p>
          <a:p>
            <a:pPr marL="0" indent="0">
              <a:lnSpc>
                <a:spcPct val="80000"/>
              </a:lnSpc>
              <a:buFont typeface="Arial" pitchFamily="34" charset="0"/>
              <a:buChar char="•"/>
              <a:defRPr/>
            </a:pPr>
            <a:endParaRPr lang="tr-TR" sz="3200" dirty="0"/>
          </a:p>
          <a:p>
            <a:pPr marL="0" indent="0">
              <a:lnSpc>
                <a:spcPct val="80000"/>
              </a:lnSpc>
              <a:buFont typeface="Arial" pitchFamily="34" charset="0"/>
              <a:buChar char="•"/>
              <a:defRPr/>
            </a:pPr>
            <a:r>
              <a:rPr lang="tr-TR" sz="3200" dirty="0"/>
              <a:t>Bu tepkinin meydana gelişi ilk alışkanlıkların kazanılmasını belirtir. Bu ilk alışkanlıklar bebeğin kendi vücudunu ve biyolojik temelleri ilgilendiren davranışları kapsar. </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10</a:t>
            </a:fld>
            <a:endParaRPr lang="tr-TR"/>
          </a:p>
        </p:txBody>
      </p:sp>
    </p:spTree>
    <p:extLst>
      <p:ext uri="{BB962C8B-B14F-4D97-AF65-F5344CB8AC3E}">
        <p14:creationId xmlns:p14="http://schemas.microsoft.com/office/powerpoint/2010/main" val="211948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686976"/>
          </a:xfrm>
        </p:spPr>
        <p:txBody>
          <a:bodyPr>
            <a:normAutofit fontScale="90000"/>
          </a:bodyPr>
          <a:lstStyle/>
          <a:p>
            <a:br>
              <a:rPr lang="tr-TR" b="1" dirty="0">
                <a:solidFill>
                  <a:srgbClr val="00FF00"/>
                </a:solidFill>
              </a:rPr>
            </a:br>
            <a:r>
              <a:rPr lang="tr-TR" b="1" dirty="0">
                <a:solidFill>
                  <a:srgbClr val="0070C0"/>
                </a:solidFill>
              </a:rPr>
              <a:t>İlk alışkanlıklar ve I. döngüsel tepkiler aşaması (1–4 aylar)</a:t>
            </a:r>
            <a:r>
              <a:rPr lang="tr-TR" dirty="0">
                <a:solidFill>
                  <a:srgbClr val="0070C0"/>
                </a:solidFill>
              </a:rPr>
              <a:t> </a:t>
            </a:r>
            <a:br>
              <a:rPr lang="tr-TR" dirty="0"/>
            </a:br>
            <a:endParaRPr lang="tr-TR" dirty="0"/>
          </a:p>
        </p:txBody>
      </p:sp>
      <p:sp>
        <p:nvSpPr>
          <p:cNvPr id="3" name="İçerik Yer Tutucusu 2"/>
          <p:cNvSpPr>
            <a:spLocks noGrp="1"/>
          </p:cNvSpPr>
          <p:nvPr>
            <p:ph idx="1"/>
          </p:nvPr>
        </p:nvSpPr>
        <p:spPr>
          <a:xfrm>
            <a:off x="323528" y="1196752"/>
            <a:ext cx="8568952" cy="3579849"/>
          </a:xfrm>
        </p:spPr>
        <p:txBody>
          <a:bodyPr>
            <a:noAutofit/>
          </a:bodyPr>
          <a:lstStyle/>
          <a:p>
            <a:pPr>
              <a:buFont typeface="Arial" pitchFamily="34" charset="0"/>
              <a:buChar char="•"/>
            </a:pPr>
            <a:r>
              <a:rPr lang="tr-TR" sz="3200" dirty="0"/>
              <a:t>   Bu dönemde bebek görsel alanı içine giren nesneleri gözlemeye, işittiği sese bakmaya başlar. </a:t>
            </a:r>
          </a:p>
          <a:p>
            <a:pPr>
              <a:buFont typeface="Arial" pitchFamily="34" charset="0"/>
              <a:buChar char="•"/>
            </a:pPr>
            <a:r>
              <a:rPr lang="tr-TR" sz="3200" dirty="0"/>
              <a:t>Görme alanı içinde hareket eden eline bakar.</a:t>
            </a:r>
          </a:p>
          <a:p>
            <a:pPr>
              <a:buFont typeface="Arial" pitchFamily="34" charset="0"/>
              <a:buChar char="•"/>
            </a:pPr>
            <a:r>
              <a:rPr lang="tr-TR" sz="3200" dirty="0"/>
              <a:t>Elini bedeninin bir uzantısı olan ve hareket eden bir nesne olarak görür. </a:t>
            </a:r>
          </a:p>
          <a:p>
            <a:pPr>
              <a:buFont typeface="Arial" pitchFamily="34" charset="0"/>
              <a:buChar char="•"/>
            </a:pPr>
            <a:r>
              <a:rPr lang="tr-TR" sz="3200" dirty="0"/>
              <a:t>Elini çeşitli şekillerde oynatır ve bu hareketler bebeğin dikkatini çeker. </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p14="http://schemas.microsoft.com/office/powerpoint/2010/main" val="345837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686976"/>
          </a:xfrm>
        </p:spPr>
        <p:txBody>
          <a:bodyPr>
            <a:normAutofit fontScale="90000"/>
          </a:bodyPr>
          <a:lstStyle/>
          <a:p>
            <a:br>
              <a:rPr lang="tr-TR" b="1" dirty="0">
                <a:solidFill>
                  <a:srgbClr val="00FF00"/>
                </a:solidFill>
              </a:rPr>
            </a:br>
            <a:r>
              <a:rPr lang="tr-TR" b="1" dirty="0">
                <a:solidFill>
                  <a:srgbClr val="0070C0"/>
                </a:solidFill>
              </a:rPr>
              <a:t>II. döngüsel tepkiler aşaması </a:t>
            </a:r>
            <a:br>
              <a:rPr lang="tr-TR" b="1" dirty="0">
                <a:solidFill>
                  <a:srgbClr val="0070C0"/>
                </a:solidFill>
              </a:rPr>
            </a:br>
            <a:r>
              <a:rPr lang="tr-TR" b="1" dirty="0">
                <a:solidFill>
                  <a:srgbClr val="0070C0"/>
                </a:solidFill>
              </a:rPr>
              <a:t>(4–8 aylar) </a:t>
            </a:r>
            <a:br>
              <a:rPr lang="tr-TR" b="1"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179512" y="1268760"/>
            <a:ext cx="8640960" cy="3579849"/>
          </a:xfrm>
        </p:spPr>
        <p:txBody>
          <a:bodyPr>
            <a:noAutofit/>
          </a:bodyPr>
          <a:lstStyle/>
          <a:p>
            <a:pPr>
              <a:lnSpc>
                <a:spcPct val="80000"/>
              </a:lnSpc>
              <a:defRPr/>
            </a:pPr>
            <a:r>
              <a:rPr lang="tr-TR" sz="2800" dirty="0"/>
              <a:t>       Bu dönemde davranış amaca yöneliktir. 4.5 aylık bir bebek, gördüğü nesneyi yakalar ve onunla çeşitli durumlarda oynar. Bu davranış meydana gelince </a:t>
            </a:r>
            <a:r>
              <a:rPr lang="tr-TR" sz="2800" dirty="0">
                <a:solidFill>
                  <a:schemeClr val="accent2"/>
                </a:solidFill>
              </a:rPr>
              <a:t>amaç ile aracın farklılaştığı </a:t>
            </a:r>
            <a:r>
              <a:rPr lang="tr-TR" sz="2800" dirty="0"/>
              <a:t>görülür. </a:t>
            </a:r>
          </a:p>
          <a:p>
            <a:pPr>
              <a:lnSpc>
                <a:spcPct val="80000"/>
              </a:lnSpc>
              <a:buNone/>
              <a:defRPr/>
            </a:pPr>
            <a:endParaRPr lang="tr-TR" sz="2800" dirty="0"/>
          </a:p>
          <a:p>
            <a:pPr>
              <a:lnSpc>
                <a:spcPct val="80000"/>
              </a:lnSpc>
              <a:defRPr/>
            </a:pPr>
            <a:r>
              <a:rPr lang="tr-TR" sz="2800" dirty="0"/>
              <a:t>       Bebek nesne üzerinde rastlantıya bağlı bir etki meydana getirince yaptığı hareketi tekrar görmek için tekrarlar. Yine burada da ilginç sonuçlar doğuran davranışın tekrarlandığı görülür. Bunlar </a:t>
            </a:r>
            <a:r>
              <a:rPr lang="tr-TR" sz="2800" u="sng" dirty="0">
                <a:solidFill>
                  <a:srgbClr val="0000FF"/>
                </a:solidFill>
              </a:rPr>
              <a:t>ikinci döngüsel tepkilerdir</a:t>
            </a:r>
            <a:r>
              <a:rPr lang="tr-TR" sz="2800" u="sng" dirty="0"/>
              <a:t>.</a:t>
            </a:r>
            <a:endParaRPr lang="tr-TR" sz="28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31561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686976"/>
          </a:xfrm>
        </p:spPr>
        <p:txBody>
          <a:bodyPr>
            <a:normAutofit fontScale="90000"/>
          </a:bodyPr>
          <a:lstStyle/>
          <a:p>
            <a:br>
              <a:rPr lang="tr-TR" b="1" dirty="0">
                <a:solidFill>
                  <a:srgbClr val="00FF00"/>
                </a:solidFill>
              </a:rPr>
            </a:br>
            <a:r>
              <a:rPr lang="tr-TR" b="1" dirty="0">
                <a:solidFill>
                  <a:srgbClr val="0070C0"/>
                </a:solidFill>
              </a:rPr>
              <a:t>II. döngüsel tepkiler aşaması </a:t>
            </a:r>
            <a:br>
              <a:rPr lang="tr-TR" b="1" dirty="0">
                <a:solidFill>
                  <a:srgbClr val="0070C0"/>
                </a:solidFill>
              </a:rPr>
            </a:br>
            <a:r>
              <a:rPr lang="tr-TR" b="1" dirty="0">
                <a:solidFill>
                  <a:srgbClr val="0070C0"/>
                </a:solidFill>
              </a:rPr>
              <a:t>(4–8 aylar) </a:t>
            </a:r>
            <a:br>
              <a:rPr lang="tr-TR" b="1"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357158" y="1357298"/>
            <a:ext cx="8496944" cy="3579849"/>
          </a:xfrm>
        </p:spPr>
        <p:txBody>
          <a:bodyPr>
            <a:noAutofit/>
          </a:bodyPr>
          <a:lstStyle/>
          <a:p>
            <a:r>
              <a:rPr lang="tr-TR" sz="2400" dirty="0"/>
              <a:t>       Bu dönemde bebek görsel alanından uzaklaşan nesnelerin devamlı oldukları hakkında bir kavrama henüz ulaşmış değildir. Gözü önünde oynadığı bir oyuncak, battaniyenin altına saklanırsa kayboldu sanır. Bununla beraber nesnelerin mekân içinde devamlı oldukları hakkında geliştirici </a:t>
            </a:r>
            <a:r>
              <a:rPr lang="tr-TR" sz="2400" dirty="0">
                <a:solidFill>
                  <a:srgbClr val="0000FF"/>
                </a:solidFill>
              </a:rPr>
              <a:t>nesne kavramının ilkel temelleri</a:t>
            </a:r>
            <a:r>
              <a:rPr lang="tr-TR" sz="2400" dirty="0"/>
              <a:t> bu dönemde atılır. Örneğin altı aylık bir bebeğin elinden oyuncağı alındığı zaman elini oyuncağın alındığı yöne doğru uzatması, bebeğin nesnelerin hareketi hakkında bir fikre sahip olduğunu gösterir. </a:t>
            </a:r>
            <a:r>
              <a:rPr lang="tr-TR" sz="2400" dirty="0">
                <a:solidFill>
                  <a:srgbClr val="00FF00"/>
                </a:solidFill>
              </a:rPr>
              <a:t> </a:t>
            </a:r>
          </a:p>
          <a:p>
            <a:endParaRPr lang="tr-TR" sz="24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13</a:t>
            </a:fld>
            <a:endParaRPr lang="tr-TR"/>
          </a:p>
        </p:txBody>
      </p:sp>
    </p:spTree>
    <p:extLst>
      <p:ext uri="{BB962C8B-B14F-4D97-AF65-F5344CB8AC3E}">
        <p14:creationId xmlns:p14="http://schemas.microsoft.com/office/powerpoint/2010/main" val="353468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975008"/>
          </a:xfrm>
        </p:spPr>
        <p:txBody>
          <a:bodyPr>
            <a:normAutofit fontScale="90000"/>
          </a:bodyPr>
          <a:lstStyle/>
          <a:p>
            <a:pPr>
              <a:lnSpc>
                <a:spcPct val="80000"/>
              </a:lnSpc>
              <a:defRPr/>
            </a:pPr>
            <a:br>
              <a:rPr lang="tr-TR" b="1" dirty="0">
                <a:solidFill>
                  <a:srgbClr val="00FF00"/>
                </a:solidFill>
              </a:rPr>
            </a:br>
            <a:br>
              <a:rPr lang="tr-TR" b="1" dirty="0">
                <a:solidFill>
                  <a:srgbClr val="00FF00"/>
                </a:solidFill>
              </a:rPr>
            </a:br>
            <a:r>
              <a:rPr lang="tr-TR" b="1" dirty="0">
                <a:solidFill>
                  <a:srgbClr val="0070C0"/>
                </a:solidFill>
              </a:rPr>
              <a:t>II. döngüsel tepkilerin koordinasyonu ve amaca yönelik davranışlar aşaması </a:t>
            </a:r>
            <a:br>
              <a:rPr lang="tr-TR" b="1" dirty="0">
                <a:solidFill>
                  <a:srgbClr val="0070C0"/>
                </a:solidFill>
              </a:rPr>
            </a:br>
            <a:r>
              <a:rPr lang="tr-TR" b="1" dirty="0">
                <a:solidFill>
                  <a:srgbClr val="0070C0"/>
                </a:solidFill>
              </a:rPr>
              <a:t>	(8–12 aylar)</a:t>
            </a:r>
            <a:r>
              <a:rPr lang="tr-TR" dirty="0">
                <a:solidFill>
                  <a:srgbClr val="0070C0"/>
                </a:solidFill>
              </a:rPr>
              <a:t> </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179512" y="1628800"/>
            <a:ext cx="8964488" cy="4497363"/>
          </a:xfrm>
        </p:spPr>
        <p:txBody>
          <a:bodyPr>
            <a:normAutofit/>
          </a:bodyPr>
          <a:lstStyle/>
          <a:p>
            <a:pPr>
              <a:lnSpc>
                <a:spcPct val="80000"/>
              </a:lnSpc>
              <a:defRPr/>
            </a:pPr>
            <a:r>
              <a:rPr lang="tr-TR" sz="2800" dirty="0"/>
              <a:t>       8-9. aylarda ilk defa </a:t>
            </a:r>
            <a:r>
              <a:rPr lang="tr-TR" sz="2800" u="sng" dirty="0">
                <a:solidFill>
                  <a:srgbClr val="0000FF"/>
                </a:solidFill>
              </a:rPr>
              <a:t>bilinçli davranışlar</a:t>
            </a:r>
            <a:r>
              <a:rPr lang="tr-TR" sz="2800" dirty="0"/>
              <a:t> görülür. Bebek artık amaç ile aracı ayırt edip bunları düzenlemeye başlar ve yeni durumlara uygular. Uzaktaki bir nesneyi almak için babasının elini tutar ve nesneye doğru uzatır. Sopayı uzaktaki bir oyuncağa ulaşmak için kullanır. </a:t>
            </a:r>
          </a:p>
          <a:p>
            <a:pPr>
              <a:lnSpc>
                <a:spcPct val="80000"/>
              </a:lnSpc>
              <a:defRPr/>
            </a:pPr>
            <a:r>
              <a:rPr lang="tr-TR" sz="2800" dirty="0"/>
              <a:t>        Bir nesne bir engelin arkasında ise onu tutup alabilir. Algı alanının içinde kaybolan nesneyi arar ve onu gizleyen engeli itebilir. Ancak aynı nesne başka bir engelin arkasına gizlenirse onu ilk bulduğu yerde arar.</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14</a:t>
            </a:fld>
            <a:endParaRPr lang="tr-TR"/>
          </a:p>
        </p:txBody>
      </p:sp>
    </p:spTree>
    <p:extLst>
      <p:ext uri="{BB962C8B-B14F-4D97-AF65-F5344CB8AC3E}">
        <p14:creationId xmlns:p14="http://schemas.microsoft.com/office/powerpoint/2010/main" val="381670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686976"/>
          </a:xfrm>
        </p:spPr>
        <p:txBody>
          <a:bodyPr>
            <a:normAutofit fontScale="90000"/>
          </a:bodyPr>
          <a:lstStyle/>
          <a:p>
            <a:br>
              <a:rPr lang="tr-TR" b="1" dirty="0">
                <a:solidFill>
                  <a:srgbClr val="00FF00"/>
                </a:solidFill>
              </a:rPr>
            </a:br>
            <a:r>
              <a:rPr lang="tr-TR" b="1" dirty="0">
                <a:solidFill>
                  <a:srgbClr val="0070C0"/>
                </a:solidFill>
              </a:rPr>
              <a:t>III. döngüsel tepkiler, yenilik, merak aşaması (12–18 aylar)</a:t>
            </a:r>
            <a:r>
              <a:rPr lang="tr-TR" dirty="0">
                <a:solidFill>
                  <a:srgbClr val="0070C0"/>
                </a:solidFill>
              </a:rPr>
              <a:t> </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395536" y="1100628"/>
            <a:ext cx="8424936" cy="3579849"/>
          </a:xfrm>
        </p:spPr>
        <p:txBody>
          <a:bodyPr>
            <a:normAutofit fontScale="92500" lnSpcReduction="20000"/>
          </a:bodyPr>
          <a:lstStyle/>
          <a:p>
            <a:pPr>
              <a:lnSpc>
                <a:spcPct val="80000"/>
              </a:lnSpc>
              <a:defRPr/>
            </a:pPr>
            <a:r>
              <a:rPr lang="tr-TR" dirty="0"/>
              <a:t>        </a:t>
            </a:r>
          </a:p>
          <a:p>
            <a:pPr>
              <a:lnSpc>
                <a:spcPct val="80000"/>
              </a:lnSpc>
              <a:defRPr/>
            </a:pPr>
            <a:r>
              <a:rPr lang="tr-TR" sz="3200" dirty="0"/>
              <a:t>       </a:t>
            </a:r>
            <a:r>
              <a:rPr lang="tr-TR" sz="3200" dirty="0">
                <a:solidFill>
                  <a:schemeClr val="bg1"/>
                </a:solidFill>
              </a:rPr>
              <a:t>Çocuk yeni davranışlar kazanır ve daha önce yapmadığı davranış örüntülerini keşfeder. Deneyimleri daha fazlalaşmıştır ve aktif denemeler yoluyla yeni araçlar keşfedilir. Bloğun dönmesi, çarpması, yuvarlanması işlevlerine meraklıdır ve bunları keşfetme eğilimindedir. Bu dönemde üçüncü döngüsel tepkiler görülür. Çocuğun yeniliği doğrudan doğruya aradığı ve yenilikle ilgilendiği görülür. Şemalar yüksek tipte düzenlenir. Bu devrede </a:t>
            </a:r>
          </a:p>
          <a:p>
            <a:pPr>
              <a:lnSpc>
                <a:spcPct val="80000"/>
              </a:lnSpc>
              <a:defRPr/>
            </a:pPr>
            <a:r>
              <a:rPr lang="tr-TR" sz="3200" dirty="0">
                <a:solidFill>
                  <a:schemeClr val="bg1"/>
                </a:solidFill>
              </a:rPr>
              <a:t>                çocuk tam bir araştırıcıdır. </a:t>
            </a:r>
          </a:p>
          <a:p>
            <a:endParaRPr lang="tr-TR" sz="32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395117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686976"/>
          </a:xfrm>
        </p:spPr>
        <p:txBody>
          <a:bodyPr>
            <a:normAutofit fontScale="90000"/>
          </a:bodyPr>
          <a:lstStyle/>
          <a:p>
            <a:r>
              <a:rPr lang="tr-TR" b="1" dirty="0">
                <a:solidFill>
                  <a:srgbClr val="0070C0"/>
                </a:solidFill>
              </a:rPr>
              <a:t>III. döngüsel tepkiler, yenilik, merak aşaması (12–18 aylar)</a:t>
            </a:r>
            <a:endParaRPr lang="tr-TR" dirty="0">
              <a:solidFill>
                <a:srgbClr val="0070C0"/>
              </a:solidFill>
            </a:endParaRPr>
          </a:p>
        </p:txBody>
      </p:sp>
      <p:sp>
        <p:nvSpPr>
          <p:cNvPr id="3" name="İçerik Yer Tutucusu 2"/>
          <p:cNvSpPr>
            <a:spLocks noGrp="1"/>
          </p:cNvSpPr>
          <p:nvPr>
            <p:ph idx="1"/>
          </p:nvPr>
        </p:nvSpPr>
        <p:spPr>
          <a:xfrm>
            <a:off x="323528" y="1100628"/>
            <a:ext cx="8568952" cy="3579849"/>
          </a:xfrm>
        </p:spPr>
        <p:txBody>
          <a:bodyPr>
            <a:noAutofit/>
          </a:bodyPr>
          <a:lstStyle/>
          <a:p>
            <a:pPr>
              <a:lnSpc>
                <a:spcPct val="80000"/>
              </a:lnSpc>
              <a:defRPr/>
            </a:pPr>
            <a:r>
              <a:rPr lang="tr-TR" sz="2400" dirty="0">
                <a:solidFill>
                  <a:srgbClr val="FF0000"/>
                </a:solidFill>
              </a:rPr>
              <a:t>Örnek:</a:t>
            </a:r>
            <a:r>
              <a:rPr lang="tr-TR" sz="2400" dirty="0"/>
              <a:t> Çocuk bir örtünün üzerindeki saati elini uzatarak alamaz, saatin altındaki nesneyi çekip alması gerekmektedir. Çocuk amaç ile aracı ayırt edemezse daha önceki dönemlerde görülen vurma davranışını gösterir.</a:t>
            </a:r>
          </a:p>
          <a:p>
            <a:pPr>
              <a:lnSpc>
                <a:spcPct val="80000"/>
              </a:lnSpc>
              <a:defRPr/>
            </a:pPr>
            <a:endParaRPr lang="tr-TR" sz="2400" dirty="0"/>
          </a:p>
          <a:p>
            <a:pPr>
              <a:lnSpc>
                <a:spcPct val="80000"/>
              </a:lnSpc>
              <a:defRPr/>
            </a:pPr>
            <a:r>
              <a:rPr lang="tr-TR" sz="2400" dirty="0">
                <a:solidFill>
                  <a:srgbClr val="FF0000"/>
                </a:solidFill>
              </a:rPr>
              <a:t>Örnek: </a:t>
            </a:r>
            <a:r>
              <a:rPr lang="tr-TR" sz="2400" dirty="0"/>
              <a:t>Çocuk divanın üzerinde oturmaktadır. Divanın biraz uzağındaki bir sandalyede sicimle bağlı bir obje bulunmaktadır. Sicimin diğer ucu divanın üzerinde ve çocuğun biraz uzağındadır. Çocuk elini uzatır, sicimi yakalar ve iki eliyle sicimi kendine doğru çeker. Bu </a:t>
            </a:r>
            <a:r>
              <a:rPr lang="tr-TR" sz="2400" u="sng" dirty="0">
                <a:solidFill>
                  <a:srgbClr val="0000FF"/>
                </a:solidFill>
              </a:rPr>
              <a:t>pratik zekânın</a:t>
            </a:r>
            <a:r>
              <a:rPr lang="tr-TR" sz="2400" dirty="0"/>
              <a:t> bir görüntüsüdür.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1816282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520940" cy="614968"/>
          </a:xfrm>
        </p:spPr>
        <p:txBody>
          <a:bodyPr>
            <a:normAutofit fontScale="90000"/>
          </a:bodyPr>
          <a:lstStyle/>
          <a:p>
            <a:br>
              <a:rPr lang="tr-TR" b="1" dirty="0">
                <a:solidFill>
                  <a:srgbClr val="00FF00"/>
                </a:solidFill>
              </a:rPr>
            </a:br>
            <a:r>
              <a:rPr lang="tr-TR" b="1" dirty="0">
                <a:solidFill>
                  <a:srgbClr val="0070C0"/>
                </a:solidFill>
              </a:rPr>
              <a:t>Zihinsel kombinasyonlar ve problem çözme aşaması (18–24 aylar)</a:t>
            </a:r>
            <a:r>
              <a:rPr lang="tr-TR" dirty="0">
                <a:solidFill>
                  <a:srgbClr val="0070C0"/>
                </a:solidFill>
              </a:rPr>
              <a:t> </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323528" y="1100628"/>
            <a:ext cx="8568952" cy="3579849"/>
          </a:xfrm>
        </p:spPr>
        <p:txBody>
          <a:bodyPr>
            <a:normAutofit fontScale="92500"/>
          </a:bodyPr>
          <a:lstStyle/>
          <a:p>
            <a:pPr>
              <a:lnSpc>
                <a:spcPct val="80000"/>
              </a:lnSpc>
              <a:defRPr/>
            </a:pPr>
            <a:r>
              <a:rPr lang="tr-TR" sz="2800" dirty="0"/>
              <a:t>       Bu dönemde çocukta zihinsel gelişme yönünden büyük ilerlemeler görülür. Çocuk dış dünyanın kendince geliştirdiği bir resmi (zihni imajını) taşıyabilir. </a:t>
            </a:r>
          </a:p>
          <a:p>
            <a:pPr>
              <a:lnSpc>
                <a:spcPct val="80000"/>
              </a:lnSpc>
              <a:defRPr/>
            </a:pPr>
            <a:endParaRPr lang="tr-TR" sz="2800" dirty="0"/>
          </a:p>
          <a:p>
            <a:pPr>
              <a:lnSpc>
                <a:spcPct val="80000"/>
              </a:lnSpc>
              <a:defRPr/>
            </a:pPr>
            <a:r>
              <a:rPr lang="tr-TR" sz="2800" dirty="0"/>
              <a:t>         Problemler bilişsel faaliyetlerle çözümlenebilir. Semboller bebeklere somut olaylar hakkında düşünme olanağı verir. Bebek artık kapıyı açmak için önündeki sandalyeyi çekmesi gerektiğini anlar. Kapının sandalyeyi nasıl etkilediğini artık anlamaktadır. </a:t>
            </a:r>
          </a:p>
          <a:p>
            <a:pPr algn="ctr">
              <a:lnSpc>
                <a:spcPct val="80000"/>
              </a:lnSpc>
              <a:defRPr/>
            </a:pPr>
            <a:r>
              <a:rPr lang="tr-TR" sz="2800" dirty="0">
                <a:solidFill>
                  <a:schemeClr val="bg1"/>
                </a:solidFill>
              </a:rPr>
              <a:t>Ertelenmiş taklit bu dönemde görülür.</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17</a:t>
            </a:fld>
            <a:endParaRPr lang="tr-TR"/>
          </a:p>
        </p:txBody>
      </p:sp>
    </p:spTree>
    <p:extLst>
      <p:ext uri="{BB962C8B-B14F-4D97-AF65-F5344CB8AC3E}">
        <p14:creationId xmlns:p14="http://schemas.microsoft.com/office/powerpoint/2010/main" val="327937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1100628"/>
            <a:ext cx="8496944" cy="3579849"/>
          </a:xfrm>
        </p:spPr>
        <p:txBody>
          <a:bodyPr>
            <a:noAutofit/>
          </a:bodyPr>
          <a:lstStyle/>
          <a:p>
            <a:r>
              <a:rPr lang="tr-TR" sz="3200" dirty="0">
                <a:solidFill>
                  <a:schemeClr val="bg1"/>
                </a:solidFill>
              </a:rPr>
              <a:t>18-24 aylar arasında </a:t>
            </a:r>
            <a:r>
              <a:rPr lang="tr-TR" sz="3200" u="sng" dirty="0">
                <a:solidFill>
                  <a:schemeClr val="bg1"/>
                </a:solidFill>
              </a:rPr>
              <a:t>nesne devamlılığı </a:t>
            </a:r>
            <a:r>
              <a:rPr lang="tr-TR" sz="3200" dirty="0">
                <a:solidFill>
                  <a:schemeClr val="bg1"/>
                </a:solidFill>
              </a:rPr>
              <a:t>gelişir. </a:t>
            </a:r>
          </a:p>
          <a:p>
            <a:pPr marL="0" indent="0">
              <a:buNone/>
            </a:pPr>
            <a:r>
              <a:rPr lang="tr-TR" sz="3200" dirty="0"/>
              <a:t>    </a:t>
            </a:r>
          </a:p>
          <a:p>
            <a:pPr marL="0" indent="0">
              <a:buNone/>
            </a:pPr>
            <a:r>
              <a:rPr lang="tr-TR" sz="3200" dirty="0"/>
              <a:t>   </a:t>
            </a:r>
            <a:r>
              <a:rPr lang="tr-TR" sz="3200" u="sng" dirty="0">
                <a:solidFill>
                  <a:schemeClr val="bg1"/>
                </a:solidFill>
              </a:rPr>
              <a:t>Nesne Devamlılığı: </a:t>
            </a:r>
            <a:r>
              <a:rPr lang="tr-TR" sz="3200" dirty="0"/>
              <a:t>Nesne ve olayın direkt olarak görünmediği, işitilmediği ya da dokunulmadığı halde devam edip var olduğunu anlamadır. Bu evre düşüncenin başladığı aşamadır.</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18</a:t>
            </a:fld>
            <a:endParaRPr lang="tr-TR"/>
          </a:p>
        </p:txBody>
      </p:sp>
    </p:spTree>
    <p:extLst>
      <p:ext uri="{BB962C8B-B14F-4D97-AF65-F5344CB8AC3E}">
        <p14:creationId xmlns:p14="http://schemas.microsoft.com/office/powerpoint/2010/main" val="4368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0"/>
            <a:ext cx="7732340" cy="914400"/>
          </a:xfrm>
        </p:spPr>
        <p:txBody>
          <a:bodyPr/>
          <a:lstStyle/>
          <a:p>
            <a:br>
              <a:rPr lang="tr-TR" dirty="0">
                <a:solidFill>
                  <a:srgbClr val="0070C0"/>
                </a:solidFill>
              </a:rPr>
            </a:br>
            <a:r>
              <a:rPr lang="tr-TR" dirty="0">
                <a:solidFill>
                  <a:srgbClr val="0070C0"/>
                </a:solidFill>
              </a:rPr>
              <a:t>İşlem öncesi dönem </a:t>
            </a:r>
            <a:br>
              <a:rPr lang="tr-TR" dirty="0">
                <a:solidFill>
                  <a:srgbClr val="0070C0"/>
                </a:solidFill>
              </a:rPr>
            </a:br>
            <a:r>
              <a:rPr lang="tr-TR" dirty="0">
                <a:solidFill>
                  <a:srgbClr val="0070C0"/>
                </a:solidFill>
              </a:rPr>
              <a:t>(2 – 7 yaş)</a:t>
            </a:r>
            <a:br>
              <a:rPr lang="tr-TR" dirty="0">
                <a:solidFill>
                  <a:srgbClr val="0070C0"/>
                </a:solidFill>
              </a:rPr>
            </a:b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19</a:t>
            </a:fld>
            <a:endParaRPr lang="tr-T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3329724514"/>
              </p:ext>
            </p:extLst>
          </p:nvPr>
        </p:nvGraphicFramePr>
        <p:xfrm>
          <a:off x="251520" y="1052736"/>
          <a:ext cx="8784976" cy="3867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219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Jean William </a:t>
            </a:r>
            <a:r>
              <a:rPr lang="tr-TR" dirty="0" err="1"/>
              <a:t>Fritz</a:t>
            </a:r>
            <a:r>
              <a:rPr lang="tr-TR" dirty="0"/>
              <a:t> </a:t>
            </a:r>
            <a:r>
              <a:rPr lang="tr-TR" dirty="0" err="1"/>
              <a:t>Piaget</a:t>
            </a:r>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2</a:t>
            </a:fld>
            <a:endParaRPr lang="tr-TR"/>
          </a:p>
        </p:txBody>
      </p:sp>
      <p:pic>
        <p:nvPicPr>
          <p:cNvPr id="1026" name="Picture 2" descr="C:\Users\Windows 7\Desktop\BELGELERİM\LİSANS DERSLER\ECDG_I Dersi Bilgileri\Sunumlar\Bilişsel Gelişim\jean piaget.jpg"/>
          <p:cNvPicPr>
            <a:picLocks noGrp="1" noChangeAspect="1" noChangeArrowheads="1"/>
          </p:cNvPicPr>
          <p:nvPr>
            <p:ph idx="1"/>
          </p:nvPr>
        </p:nvPicPr>
        <p:blipFill>
          <a:blip r:embed="rId2" cstate="print"/>
          <a:srcRect/>
          <a:stretch>
            <a:fillRect/>
          </a:stretch>
        </p:blipFill>
        <p:spPr bwMode="auto">
          <a:xfrm>
            <a:off x="5500694" y="428604"/>
            <a:ext cx="2543180" cy="3470381"/>
          </a:xfrm>
          <a:prstGeom prst="rect">
            <a:avLst/>
          </a:prstGeom>
          <a:noFill/>
        </p:spPr>
      </p:pic>
      <p:sp>
        <p:nvSpPr>
          <p:cNvPr id="6" name="5 Metin kutusu"/>
          <p:cNvSpPr txBox="1"/>
          <p:nvPr/>
        </p:nvSpPr>
        <p:spPr>
          <a:xfrm rot="20162129">
            <a:off x="1714480" y="1714488"/>
            <a:ext cx="3929090" cy="461665"/>
          </a:xfrm>
          <a:prstGeom prst="rect">
            <a:avLst/>
          </a:prstGeom>
          <a:noFill/>
        </p:spPr>
        <p:txBody>
          <a:bodyPr wrap="square" rtlCol="0">
            <a:spAutoFit/>
          </a:bodyPr>
          <a:lstStyle/>
          <a:p>
            <a:r>
              <a:rPr lang="tr-TR" sz="2400" b="1" dirty="0">
                <a:solidFill>
                  <a:srgbClr val="FF0000"/>
                </a:solidFill>
              </a:rPr>
              <a:t>İsviçreli bilim insanı</a:t>
            </a:r>
          </a:p>
        </p:txBody>
      </p:sp>
      <p:sp>
        <p:nvSpPr>
          <p:cNvPr id="7" name="İçerik Yer Tutucusu 2"/>
          <p:cNvSpPr txBox="1">
            <a:spLocks/>
          </p:cNvSpPr>
          <p:nvPr/>
        </p:nvSpPr>
        <p:spPr>
          <a:xfrm>
            <a:off x="214282" y="4000504"/>
            <a:ext cx="8640960" cy="25431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r>
              <a:rPr kumimoji="0" lang="tr-TR" sz="1600" b="1" i="0" u="none" strike="noStrike" kern="1200" cap="none" spc="0" normalizeH="0" baseline="0" noProof="0" dirty="0">
                <a:ln>
                  <a:noFill/>
                </a:ln>
                <a:solidFill>
                  <a:schemeClr val="tx1"/>
                </a:solidFill>
                <a:effectLst/>
                <a:uLnTx/>
                <a:uFillTx/>
                <a:latin typeface="+mn-lt"/>
                <a:ea typeface="+mn-ea"/>
                <a:cs typeface="+mn-cs"/>
              </a:rPr>
              <a:t>    </a:t>
            </a:r>
            <a:r>
              <a:rPr kumimoji="0" lang="tr-TR" sz="3200" b="1" i="0" u="none" strike="noStrike" kern="1200" cap="none" spc="0" normalizeH="0" baseline="0" noProof="0" dirty="0" err="1">
                <a:ln>
                  <a:noFill/>
                </a:ln>
                <a:solidFill>
                  <a:schemeClr val="tx1"/>
                </a:solidFill>
                <a:effectLst/>
                <a:uLnTx/>
                <a:uFillTx/>
                <a:latin typeface="+mn-lt"/>
                <a:ea typeface="+mn-ea"/>
                <a:cs typeface="+mn-cs"/>
              </a:rPr>
              <a:t>Piaget’e</a:t>
            </a:r>
            <a:r>
              <a:rPr kumimoji="0" lang="tr-TR" sz="3200" b="1" i="0" u="none" strike="noStrike" kern="1200" cap="none" spc="0" normalizeH="0" baseline="0" noProof="0" dirty="0">
                <a:ln>
                  <a:noFill/>
                </a:ln>
                <a:solidFill>
                  <a:schemeClr val="tx1"/>
                </a:solidFill>
                <a:effectLst/>
                <a:uLnTx/>
                <a:uFillTx/>
                <a:latin typeface="+mn-lt"/>
                <a:ea typeface="+mn-ea"/>
                <a:cs typeface="+mn-cs"/>
              </a:rPr>
              <a:t> göre bilişsel gelişim, organizmanın doğumundan ölümüne kadar farklı gelişim aşamalarından geçerek düzenli olarak niteliksel bir değişim içine girmesidir. </a:t>
            </a:r>
          </a:p>
          <a:p>
            <a:pPr marL="0" marR="0" lvl="0" indent="0" algn="l" defTabSz="914400" rtl="0" eaLnBrk="1" fontAlgn="auto" latinLnBrk="0" hangingPunct="1">
              <a:lnSpc>
                <a:spcPct val="100000"/>
              </a:lnSpc>
              <a:spcBef>
                <a:spcPts val="800"/>
              </a:spcBef>
              <a:spcAft>
                <a:spcPts val="0"/>
              </a:spcAft>
              <a:buClrTx/>
              <a:buSzTx/>
              <a:buFont typeface="Arial" pitchFamily="34" charset="0"/>
              <a:buNone/>
              <a:tabLst/>
              <a:defRPr/>
            </a:pPr>
            <a:endParaRPr kumimoji="0" lang="tr-TR"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95536" y="1100628"/>
            <a:ext cx="8424936" cy="3579849"/>
          </a:xfrm>
        </p:spPr>
        <p:txBody>
          <a:bodyPr>
            <a:normAutofit/>
          </a:bodyPr>
          <a:lstStyle/>
          <a:p>
            <a:pPr>
              <a:lnSpc>
                <a:spcPct val="80000"/>
              </a:lnSpc>
              <a:defRPr/>
            </a:pPr>
            <a:r>
              <a:rPr lang="tr-TR" dirty="0"/>
              <a:t>       </a:t>
            </a:r>
            <a:r>
              <a:rPr lang="tr-TR" sz="2800" u="sng" dirty="0">
                <a:solidFill>
                  <a:schemeClr val="accent2">
                    <a:lumMod val="60000"/>
                    <a:lumOff val="40000"/>
                  </a:schemeClr>
                </a:solidFill>
              </a:rPr>
              <a:t>Merkezileşme :</a:t>
            </a:r>
            <a:r>
              <a:rPr lang="tr-TR" sz="2800" dirty="0"/>
              <a:t>Bir problemin yalnızca bir özelliğine konsantre olup, diğer özelliklerini görememektir.</a:t>
            </a:r>
          </a:p>
          <a:p>
            <a:pPr>
              <a:lnSpc>
                <a:spcPct val="80000"/>
              </a:lnSpc>
              <a:defRPr/>
            </a:pPr>
            <a:endParaRPr lang="tr-TR" sz="2800" dirty="0"/>
          </a:p>
          <a:p>
            <a:pPr>
              <a:lnSpc>
                <a:spcPct val="80000"/>
              </a:lnSpc>
              <a:defRPr/>
            </a:pPr>
            <a:r>
              <a:rPr lang="tr-TR" sz="2800" dirty="0"/>
              <a:t>	</a:t>
            </a:r>
            <a:r>
              <a:rPr lang="tr-TR" sz="2800" u="sng" dirty="0">
                <a:solidFill>
                  <a:schemeClr val="accent2">
                    <a:lumMod val="60000"/>
                    <a:lumOff val="40000"/>
                  </a:schemeClr>
                </a:solidFill>
              </a:rPr>
              <a:t>Korunum</a:t>
            </a:r>
            <a:r>
              <a:rPr lang="tr-TR" sz="2800" dirty="0">
                <a:solidFill>
                  <a:schemeClr val="accent2">
                    <a:lumMod val="60000"/>
                    <a:lumOff val="40000"/>
                  </a:schemeClr>
                </a:solidFill>
              </a:rPr>
              <a:t> :</a:t>
            </a:r>
            <a:r>
              <a:rPr lang="tr-TR" sz="2800" dirty="0"/>
              <a:t>Korunum ilkesini kazanmış bir birey herhangi bir nesnenin şeklinin ya da uzayda değişik şekillerde yerleştirilmesinin etkisi altında kalmaksızın o nesnenin aynı kaldığını anlayabilir.</a:t>
            </a:r>
          </a:p>
          <a:p>
            <a:pPr>
              <a:lnSpc>
                <a:spcPct val="80000"/>
              </a:lnSpc>
              <a:defRPr/>
            </a:pPr>
            <a:endParaRPr lang="tr-TR" sz="2800" dirty="0"/>
          </a:p>
          <a:p>
            <a:pPr>
              <a:lnSpc>
                <a:spcPct val="80000"/>
              </a:lnSpc>
              <a:defRPr/>
            </a:pPr>
            <a:r>
              <a:rPr lang="tr-TR" sz="2800" dirty="0"/>
              <a:t>	</a:t>
            </a:r>
          </a:p>
          <a:p>
            <a:endParaRPr lang="tr-TR" sz="28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130174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41" y="-2120"/>
            <a:ext cx="9168741" cy="5085184"/>
          </a:xfr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pPr/>
              <a:t>21</a:t>
            </a:fld>
            <a:endParaRPr lang="tr-TR"/>
          </a:p>
        </p:txBody>
      </p:sp>
    </p:spTree>
    <p:extLst>
      <p:ext uri="{BB962C8B-B14F-4D97-AF65-F5344CB8AC3E}">
        <p14:creationId xmlns:p14="http://schemas.microsoft.com/office/powerpoint/2010/main" val="400549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5085184"/>
          </a:xfr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4102202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3209597"/>
          </a:xfr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F302176B-0E47-46AC-8F43-DAB4B8A37D06}" type="slidenum">
              <a:rPr lang="tr-TR" smtClean="0"/>
              <a:pPr/>
              <a:t>23</a:t>
            </a:fld>
            <a:endParaRPr lang="tr-T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3212976"/>
            <a:ext cx="914400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34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5365759"/>
          </a:xfrm>
          <a:noFill/>
          <a:extLst>
            <a:ext uri="{909E8E84-426E-40DD-AFC4-6F175D3DCCD1}">
              <a14:hiddenFill xmlns:a14="http://schemas.microsoft.com/office/drawing/2010/main">
                <a:solidFill>
                  <a:srgbClr val="FFFFFF"/>
                </a:solidFill>
              </a14:hiddenFill>
            </a:ext>
          </a:extLst>
        </p:spPr>
      </p:pic>
      <p:sp>
        <p:nvSpPr>
          <p:cNvPr id="5" name="Slayt Numarası Yer Tutucusu 4"/>
          <p:cNvSpPr>
            <a:spLocks noGrp="1"/>
          </p:cNvSpPr>
          <p:nvPr>
            <p:ph type="sldNum" sz="quarter" idx="12"/>
          </p:nvPr>
        </p:nvSpPr>
        <p:spPr/>
        <p:txBody>
          <a:bodyPr/>
          <a:lstStyle/>
          <a:p>
            <a:fld id="{F302176B-0E47-46AC-8F43-DAB4B8A37D06}" type="slidenum">
              <a:rPr lang="tr-TR" smtClean="0"/>
              <a:pPr/>
              <a:t>24</a:t>
            </a:fld>
            <a:endParaRPr lang="tr-TR"/>
          </a:p>
        </p:txBody>
      </p:sp>
    </p:spTree>
    <p:extLst>
      <p:ext uri="{BB962C8B-B14F-4D97-AF65-F5344CB8AC3E}">
        <p14:creationId xmlns:p14="http://schemas.microsoft.com/office/powerpoint/2010/main" val="381009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23528" y="1100628"/>
            <a:ext cx="8568952" cy="3579849"/>
          </a:xfrm>
        </p:spPr>
        <p:txBody>
          <a:bodyPr/>
          <a:lstStyle/>
          <a:p>
            <a:pPr marL="0" indent="0">
              <a:buNone/>
            </a:pPr>
            <a:endParaRPr lang="tr-TR" dirty="0"/>
          </a:p>
          <a:p>
            <a:pPr marL="0" indent="0">
              <a:buNone/>
            </a:pPr>
            <a:r>
              <a:rPr lang="tr-TR" sz="4000" dirty="0"/>
              <a:t>2–7 yaş grubundaki çocuklar </a:t>
            </a:r>
            <a:r>
              <a:rPr lang="tr-TR" sz="4000" u="sng" dirty="0"/>
              <a:t>miktar, ağırlık ve sayı korunumunu</a:t>
            </a:r>
            <a:r>
              <a:rPr lang="tr-TR" sz="4000" dirty="0"/>
              <a:t> anlayamazlar. </a:t>
            </a:r>
          </a:p>
          <a:p>
            <a:pPr marL="0" indent="0">
              <a:buNone/>
            </a:pPr>
            <a:endParaRPr lang="tr-TR" sz="40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25</a:t>
            </a:fld>
            <a:endParaRPr lang="tr-TR"/>
          </a:p>
        </p:txBody>
      </p:sp>
    </p:spTree>
    <p:extLst>
      <p:ext uri="{BB962C8B-B14F-4D97-AF65-F5344CB8AC3E}">
        <p14:creationId xmlns:p14="http://schemas.microsoft.com/office/powerpoint/2010/main" val="2873837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6632"/>
            <a:ext cx="7588324" cy="797768"/>
          </a:xfrm>
        </p:spPr>
        <p:txBody>
          <a:bodyPr>
            <a:normAutofit fontScale="90000"/>
          </a:bodyPr>
          <a:lstStyle/>
          <a:p>
            <a:br>
              <a:rPr lang="tr-TR" dirty="0">
                <a:solidFill>
                  <a:srgbClr val="00FF00"/>
                </a:solidFill>
              </a:rPr>
            </a:br>
            <a:r>
              <a:rPr lang="tr-TR" dirty="0">
                <a:solidFill>
                  <a:srgbClr val="0070C0"/>
                </a:solidFill>
              </a:rPr>
              <a:t>3. Somut işlemler dönemi </a:t>
            </a:r>
            <a:br>
              <a:rPr lang="tr-TR" dirty="0">
                <a:solidFill>
                  <a:srgbClr val="0070C0"/>
                </a:solidFill>
              </a:rPr>
            </a:br>
            <a:r>
              <a:rPr lang="tr-TR" dirty="0">
                <a:solidFill>
                  <a:srgbClr val="0070C0"/>
                </a:solidFill>
              </a:rPr>
              <a:t>(7 -11 yaş)</a:t>
            </a:r>
            <a:br>
              <a:rPr lang="tr-TR" dirty="0"/>
            </a:br>
            <a:endParaRPr lang="tr-TR" dirty="0"/>
          </a:p>
        </p:txBody>
      </p:sp>
      <p:sp>
        <p:nvSpPr>
          <p:cNvPr id="3" name="İçerik Yer Tutucusu 2"/>
          <p:cNvSpPr>
            <a:spLocks noGrp="1"/>
          </p:cNvSpPr>
          <p:nvPr>
            <p:ph idx="1"/>
          </p:nvPr>
        </p:nvSpPr>
        <p:spPr>
          <a:xfrm>
            <a:off x="323528" y="1100628"/>
            <a:ext cx="8568952" cy="3579849"/>
          </a:xfrm>
        </p:spPr>
        <p:txBody>
          <a:bodyPr>
            <a:normAutofit fontScale="92500" lnSpcReduction="10000"/>
          </a:bodyPr>
          <a:lstStyle/>
          <a:p>
            <a:pPr>
              <a:lnSpc>
                <a:spcPct val="90000"/>
              </a:lnSpc>
              <a:buFont typeface="Arial" pitchFamily="34" charset="0"/>
              <a:buChar char="•"/>
              <a:defRPr/>
            </a:pPr>
            <a:r>
              <a:rPr lang="tr-TR" sz="2800" dirty="0"/>
              <a:t>İşlem öncesi dönemde olduğu kadar şaşırtıcı çelişkiler içinde değildir. </a:t>
            </a:r>
          </a:p>
          <a:p>
            <a:pPr>
              <a:lnSpc>
                <a:spcPct val="90000"/>
              </a:lnSpc>
              <a:buFont typeface="Arial" pitchFamily="34" charset="0"/>
              <a:buChar char="•"/>
              <a:defRPr/>
            </a:pPr>
            <a:r>
              <a:rPr lang="tr-TR" sz="2800" dirty="0"/>
              <a:t>Objeleri büyüklük ve küçüklük sırasına göre sıralayabilir. Serinin içine yenilerini koyabilir. </a:t>
            </a:r>
          </a:p>
          <a:p>
            <a:pPr>
              <a:lnSpc>
                <a:spcPct val="90000"/>
              </a:lnSpc>
              <a:buFont typeface="Arial" pitchFamily="34" charset="0"/>
              <a:buChar char="•"/>
              <a:defRPr/>
            </a:pPr>
            <a:r>
              <a:rPr lang="tr-TR" sz="2800" dirty="0"/>
              <a:t>Gruptaki objelerin sayısının mekânda yerleri değiştirilse de bunların değişmeyeceğini bilir. </a:t>
            </a:r>
          </a:p>
          <a:p>
            <a:pPr>
              <a:lnSpc>
                <a:spcPct val="90000"/>
              </a:lnSpc>
              <a:buFont typeface="Arial" pitchFamily="34" charset="0"/>
              <a:buChar char="•"/>
              <a:defRPr/>
            </a:pPr>
            <a:r>
              <a:rPr lang="tr-TR" sz="2800"/>
              <a:t>Korunum </a:t>
            </a:r>
            <a:r>
              <a:rPr lang="tr-TR" sz="2800" dirty="0"/>
              <a:t>ilkesini kazanmıştır. </a:t>
            </a:r>
          </a:p>
          <a:p>
            <a:pPr>
              <a:lnSpc>
                <a:spcPct val="90000"/>
              </a:lnSpc>
              <a:buNone/>
              <a:defRPr/>
            </a:pPr>
            <a:endParaRPr lang="tr-TR" sz="2800" dirty="0"/>
          </a:p>
          <a:p>
            <a:pPr>
              <a:lnSpc>
                <a:spcPct val="90000"/>
              </a:lnSpc>
              <a:buNone/>
              <a:defRPr/>
            </a:pPr>
            <a:r>
              <a:rPr lang="tr-TR" sz="2800" dirty="0"/>
              <a:t>	Bu dönemde çocuk </a:t>
            </a:r>
            <a:r>
              <a:rPr lang="tr-TR" sz="2800" u="sng" dirty="0" err="1">
                <a:solidFill>
                  <a:srgbClr val="0000FF"/>
                </a:solidFill>
              </a:rPr>
              <a:t>dönüşebilirlik</a:t>
            </a:r>
            <a:r>
              <a:rPr lang="tr-TR" sz="2800" u="sng" dirty="0">
                <a:solidFill>
                  <a:srgbClr val="0000FF"/>
                </a:solidFill>
              </a:rPr>
              <a:t> özelliğine sahiptir</a:t>
            </a:r>
            <a:r>
              <a:rPr lang="tr-TR" sz="2800" u="sng" dirty="0"/>
              <a:t>.</a:t>
            </a:r>
            <a:r>
              <a:rPr lang="tr-TR" sz="2800" dirty="0"/>
              <a:t> </a:t>
            </a:r>
          </a:p>
          <a:p>
            <a:endParaRPr lang="tr-TR" sz="28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26</a:t>
            </a:fld>
            <a:endParaRPr lang="tr-TR"/>
          </a:p>
        </p:txBody>
      </p:sp>
    </p:spTree>
    <p:extLst>
      <p:ext uri="{BB962C8B-B14F-4D97-AF65-F5344CB8AC3E}">
        <p14:creationId xmlns:p14="http://schemas.microsoft.com/office/powerpoint/2010/main" val="64988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0070C0"/>
                </a:solidFill>
              </a:rPr>
              <a:t>Farklı Korunum Türlerinin Kazanıldığı Yaşlar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24321981"/>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p:cNvSpPr>
            <a:spLocks noGrp="1"/>
          </p:cNvSpPr>
          <p:nvPr>
            <p:ph type="sldNum" sz="quarter" idx="12"/>
          </p:nvPr>
        </p:nvSpPr>
        <p:spPr/>
        <p:txBody>
          <a:bodyPr/>
          <a:lstStyle/>
          <a:p>
            <a:fld id="{F302176B-0E47-46AC-8F43-DAB4B8A37D06}" type="slidenum">
              <a:rPr lang="tr-TR" smtClean="0"/>
              <a:pPr/>
              <a:t>27</a:t>
            </a:fld>
            <a:endParaRPr lang="tr-TR"/>
          </a:p>
        </p:txBody>
      </p:sp>
    </p:spTree>
    <p:extLst>
      <p:ext uri="{BB962C8B-B14F-4D97-AF65-F5344CB8AC3E}">
        <p14:creationId xmlns:p14="http://schemas.microsoft.com/office/powerpoint/2010/main" val="736977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88640"/>
            <a:ext cx="7520940" cy="548640"/>
          </a:xfrm>
        </p:spPr>
        <p:txBody>
          <a:bodyPr/>
          <a:lstStyle/>
          <a:p>
            <a:r>
              <a:rPr lang="tr-TR" u="sng" dirty="0">
                <a:solidFill>
                  <a:srgbClr val="0000FF"/>
                </a:solidFill>
              </a:rPr>
              <a:t>Gruplama</a:t>
            </a:r>
            <a:endParaRPr lang="tr-TR" dirty="0"/>
          </a:p>
        </p:txBody>
      </p:sp>
      <p:sp>
        <p:nvSpPr>
          <p:cNvPr id="3" name="İçerik Yer Tutucusu 2"/>
          <p:cNvSpPr>
            <a:spLocks noGrp="1"/>
          </p:cNvSpPr>
          <p:nvPr>
            <p:ph idx="1"/>
          </p:nvPr>
        </p:nvSpPr>
        <p:spPr>
          <a:xfrm>
            <a:off x="251520" y="692696"/>
            <a:ext cx="8712968" cy="4704636"/>
          </a:xfrm>
        </p:spPr>
        <p:txBody>
          <a:bodyPr>
            <a:noAutofit/>
          </a:bodyPr>
          <a:lstStyle/>
          <a:p>
            <a:pPr>
              <a:lnSpc>
                <a:spcPct val="90000"/>
              </a:lnSpc>
              <a:defRPr/>
            </a:pPr>
            <a:r>
              <a:rPr lang="tr-TR" sz="2800" dirty="0"/>
              <a:t>7–8 yaşlarında kazanılır. Yani bir parçanın bütünden daha küçük olduğu gerçeğini anlama.</a:t>
            </a:r>
          </a:p>
          <a:p>
            <a:pPr>
              <a:lnSpc>
                <a:spcPct val="90000"/>
              </a:lnSpc>
              <a:buNone/>
              <a:defRPr/>
            </a:pPr>
            <a:r>
              <a:rPr lang="tr-TR" sz="2800" dirty="0"/>
              <a:t>	</a:t>
            </a:r>
            <a:r>
              <a:rPr lang="tr-TR" sz="2800" dirty="0">
                <a:solidFill>
                  <a:schemeClr val="accent2">
                    <a:lumMod val="60000"/>
                    <a:lumOff val="40000"/>
                  </a:schemeClr>
                </a:solidFill>
              </a:rPr>
              <a:t>Örnek:</a:t>
            </a:r>
            <a:r>
              <a:rPr lang="tr-TR" sz="2800" dirty="0"/>
              <a:t> çocuğa içinde 6 gül ve 6 farklı çiçeğin olduğu bir buket gösterilir. Ona “bütün güller çiçek midir?” diye sorulur. “Elbette evet” diye cevap verir çocuk. “Bütün çiçekler gül müdür?” diye sorulunca yanıt “Hayır” şeklindedir. “Bu masada gül mü yoksa çiçek mi çok?” diye sorulunca çocuk önce bukete bakıp “Gül, çok” diye yanıtladığı gibi sayarak ikisinin de eşit çünkü 6 gül, 6 çiçek var diye yanıtlayabilir. Çiçeğin anlamı çocuğa göre gülün dışındaki çiçeklerdir. </a:t>
            </a:r>
          </a:p>
          <a:p>
            <a:endParaRPr lang="tr-TR" sz="28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28</a:t>
            </a:fld>
            <a:endParaRPr lang="tr-TR"/>
          </a:p>
        </p:txBody>
      </p:sp>
    </p:spTree>
    <p:extLst>
      <p:ext uri="{BB962C8B-B14F-4D97-AF65-F5344CB8AC3E}">
        <p14:creationId xmlns:p14="http://schemas.microsoft.com/office/powerpoint/2010/main" val="2797123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u="sng" dirty="0">
                <a:solidFill>
                  <a:srgbClr val="0000FF"/>
                </a:solidFill>
              </a:rPr>
              <a:t>Sıralama</a:t>
            </a:r>
            <a:endParaRPr lang="tr-TR" dirty="0"/>
          </a:p>
        </p:txBody>
      </p:sp>
      <p:sp>
        <p:nvSpPr>
          <p:cNvPr id="3" name="İçerik Yer Tutucusu 2"/>
          <p:cNvSpPr>
            <a:spLocks noGrp="1"/>
          </p:cNvSpPr>
          <p:nvPr>
            <p:ph idx="1"/>
          </p:nvPr>
        </p:nvSpPr>
        <p:spPr>
          <a:xfrm>
            <a:off x="251520" y="1100628"/>
            <a:ext cx="8784976" cy="3579849"/>
          </a:xfrm>
        </p:spPr>
        <p:txBody>
          <a:bodyPr>
            <a:noAutofit/>
          </a:bodyPr>
          <a:lstStyle/>
          <a:p>
            <a:r>
              <a:rPr lang="tr-TR" sz="2800" dirty="0"/>
              <a:t>      Çocuğa farklı boyda bir seri çubuk verilince ve ondan en küçükten en büyüğe doğru sıralaması istenince 7 yaşından önce bunu başarması mümkündür. Fakat çocuk kararsız davranır ve 7 yaşından sonra bu sistemi anlayabilir. Elindeki çubukları kıyaslayarak en küçüğünü bulur ve onu masaya koyar. Geriye kalanlar içinde yine en küçüğünü bularak onu birincinin yanına koyar. Böylece en küçükten en büyüğe doğru aynı işlemi sürdürerek çubukları sıralar.  </a:t>
            </a:r>
          </a:p>
          <a:p>
            <a:endParaRPr lang="tr-TR" sz="28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29</a:t>
            </a:fld>
            <a:endParaRPr lang="tr-TR"/>
          </a:p>
        </p:txBody>
      </p:sp>
    </p:spTree>
    <p:extLst>
      <p:ext uri="{BB962C8B-B14F-4D97-AF65-F5344CB8AC3E}">
        <p14:creationId xmlns:p14="http://schemas.microsoft.com/office/powerpoint/2010/main" val="370579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1472" y="428604"/>
            <a:ext cx="8229600" cy="5721499"/>
          </a:xfrm>
        </p:spPr>
        <p:txBody>
          <a:bodyPr>
            <a:normAutofit/>
          </a:bodyPr>
          <a:lstStyle/>
          <a:p>
            <a:pPr>
              <a:lnSpc>
                <a:spcPct val="90000"/>
              </a:lnSpc>
              <a:defRPr/>
            </a:pPr>
            <a:r>
              <a:rPr lang="tr-TR" sz="2400" dirty="0"/>
              <a:t>1920'lerden beri </a:t>
            </a:r>
            <a:r>
              <a:rPr lang="tr-TR" sz="2400" dirty="0" err="1"/>
              <a:t>Piaget</a:t>
            </a:r>
            <a:r>
              <a:rPr lang="tr-TR" sz="2400" dirty="0"/>
              <a:t> çalışmalarında çocuğun zekâsını incelemiştir. </a:t>
            </a:r>
          </a:p>
          <a:p>
            <a:pPr marL="0" indent="0">
              <a:lnSpc>
                <a:spcPct val="90000"/>
              </a:lnSpc>
              <a:buNone/>
              <a:defRPr/>
            </a:pPr>
            <a:endParaRPr lang="tr-TR" sz="2400" dirty="0"/>
          </a:p>
          <a:p>
            <a:pPr>
              <a:lnSpc>
                <a:spcPct val="90000"/>
              </a:lnSpc>
              <a:defRPr/>
            </a:pPr>
            <a:r>
              <a:rPr lang="tr-TR" sz="2400" dirty="0" err="1">
                <a:solidFill>
                  <a:schemeClr val="accent2"/>
                </a:solidFill>
              </a:rPr>
              <a:t>Piaget'e</a:t>
            </a:r>
            <a:r>
              <a:rPr lang="tr-TR" sz="2400" dirty="0">
                <a:solidFill>
                  <a:schemeClr val="accent2"/>
                </a:solidFill>
              </a:rPr>
              <a:t> göre zekâ, zekâ testlerinden alınan puan değildir. </a:t>
            </a:r>
            <a:endParaRPr lang="tr-TR" sz="2400" dirty="0"/>
          </a:p>
          <a:p>
            <a:pPr marL="0" indent="0">
              <a:lnSpc>
                <a:spcPct val="90000"/>
              </a:lnSpc>
              <a:buNone/>
              <a:defRPr/>
            </a:pPr>
            <a:endParaRPr lang="tr-TR" sz="2400" dirty="0"/>
          </a:p>
          <a:p>
            <a:pPr>
              <a:lnSpc>
                <a:spcPct val="90000"/>
              </a:lnSpc>
              <a:defRPr/>
            </a:pPr>
            <a:endParaRPr lang="tr-TR" sz="2400" dirty="0">
              <a:solidFill>
                <a:srgbClr val="FF0000"/>
              </a:solidFill>
            </a:endParaRPr>
          </a:p>
          <a:p>
            <a:pPr>
              <a:lnSpc>
                <a:spcPct val="90000"/>
              </a:lnSpc>
              <a:defRPr/>
            </a:pPr>
            <a:r>
              <a:rPr lang="tr-TR" sz="2400" dirty="0">
                <a:solidFill>
                  <a:srgbClr val="FF0000"/>
                </a:solidFill>
              </a:rPr>
              <a:t>Kuramının temeli ise, bireyin dünyayı anlamasını sağlayan bilişsel süreçlerdir.</a:t>
            </a:r>
          </a:p>
          <a:p>
            <a:endParaRPr lang="tr-TR" sz="24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373485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0070C0"/>
                </a:solidFill>
              </a:rPr>
              <a:t>Tersinden İzleme</a:t>
            </a:r>
          </a:p>
        </p:txBody>
      </p:sp>
      <p:sp>
        <p:nvSpPr>
          <p:cNvPr id="3" name="İçerik Yer Tutucusu 2"/>
          <p:cNvSpPr>
            <a:spLocks noGrp="1"/>
          </p:cNvSpPr>
          <p:nvPr>
            <p:ph idx="1"/>
          </p:nvPr>
        </p:nvSpPr>
        <p:spPr>
          <a:xfrm>
            <a:off x="323528" y="1100628"/>
            <a:ext cx="8496944" cy="3579849"/>
          </a:xfrm>
        </p:spPr>
        <p:txBody>
          <a:bodyPr>
            <a:normAutofit/>
          </a:bodyPr>
          <a:lstStyle/>
          <a:p>
            <a:r>
              <a:rPr lang="tr-TR" sz="3200" dirty="0"/>
              <a:t>     Çocuk, bir düşünce sürecini yani sondan başa doğru ele almayı ve onu tersine çevirmeyi de kavrayacaktır.</a:t>
            </a:r>
          </a:p>
          <a:p>
            <a:r>
              <a:rPr lang="tr-TR" sz="3200" dirty="0"/>
              <a:t>   </a:t>
            </a:r>
            <a:r>
              <a:rPr lang="tr-TR" sz="3200" dirty="0">
                <a:solidFill>
                  <a:schemeClr val="accent2">
                    <a:lumMod val="60000"/>
                    <a:lumOff val="40000"/>
                  </a:schemeClr>
                </a:solidFill>
              </a:rPr>
              <a:t>Örnek:</a:t>
            </a:r>
            <a:r>
              <a:rPr lang="tr-TR" sz="3200" dirty="0"/>
              <a:t> 3+2=5 tir. Öyleyse 5-3=2 olacaktır ve Eğer Can Hasan'dan daha uzun ise, Hasan da Can'dan daha kısadır.</a:t>
            </a:r>
          </a:p>
          <a:p>
            <a:endParaRPr lang="tr-TR" sz="32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30</a:t>
            </a:fld>
            <a:endParaRPr lang="tr-TR"/>
          </a:p>
        </p:txBody>
      </p:sp>
    </p:spTree>
    <p:extLst>
      <p:ext uri="{BB962C8B-B14F-4D97-AF65-F5344CB8AC3E}">
        <p14:creationId xmlns:p14="http://schemas.microsoft.com/office/powerpoint/2010/main" val="2576340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solidFill>
                  <a:srgbClr val="0000FF"/>
                </a:solidFill>
              </a:rPr>
            </a:br>
            <a:r>
              <a:rPr lang="tr-TR" dirty="0">
                <a:solidFill>
                  <a:srgbClr val="0070C0"/>
                </a:solidFill>
              </a:rPr>
              <a:t>4. Soyut işlemler dönemi </a:t>
            </a:r>
            <a:br>
              <a:rPr lang="tr-TR" dirty="0">
                <a:solidFill>
                  <a:srgbClr val="0070C0"/>
                </a:solidFill>
              </a:rPr>
            </a:br>
            <a:r>
              <a:rPr lang="tr-TR" dirty="0">
                <a:solidFill>
                  <a:srgbClr val="0070C0"/>
                </a:solidFill>
              </a:rPr>
              <a:t>(11 yaş ve yukarısı)</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251520" y="1100628"/>
            <a:ext cx="8712968" cy="3579849"/>
          </a:xfrm>
        </p:spPr>
        <p:txBody>
          <a:bodyPr>
            <a:noAutofit/>
          </a:bodyPr>
          <a:lstStyle/>
          <a:p>
            <a:pPr>
              <a:lnSpc>
                <a:spcPct val="90000"/>
              </a:lnSpc>
              <a:defRPr/>
            </a:pPr>
            <a:r>
              <a:rPr lang="tr-TR" sz="2400" dirty="0"/>
              <a:t>       Mantıksal düşünmenin yetişkinler düzeyine ulaştığı dönemdir. Çocuklar, cevaplarını haklı gösterebilecek </a:t>
            </a:r>
            <a:r>
              <a:rPr lang="tr-TR" sz="2400" dirty="0" err="1"/>
              <a:t>formal</a:t>
            </a:r>
            <a:r>
              <a:rPr lang="tr-TR" sz="2400" dirty="0"/>
              <a:t> düşünce kuralları ve mantık yolları bulmaya başlarlar. Kurdukları hipotezleri sınamadan geçirir, soyut düşünür, genellemeler yapar ve soyut kavramları kullanarak bir durumdan diğer duruma geçebilirler.</a:t>
            </a:r>
          </a:p>
          <a:p>
            <a:pPr>
              <a:lnSpc>
                <a:spcPct val="90000"/>
              </a:lnSpc>
              <a:defRPr/>
            </a:pPr>
            <a:r>
              <a:rPr lang="tr-TR" sz="2400" dirty="0"/>
              <a:t>        Ayrıca bu dönemde çocuk sebep-sonuç ilişkilerinin ana ilkelerini anlar. 	</a:t>
            </a:r>
          </a:p>
          <a:p>
            <a:endParaRPr lang="tr-TR" sz="2400"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31</a:t>
            </a:fld>
            <a:endParaRPr lang="tr-TR"/>
          </a:p>
        </p:txBody>
      </p:sp>
    </p:spTree>
    <p:extLst>
      <p:ext uri="{BB962C8B-B14F-4D97-AF65-F5344CB8AC3E}">
        <p14:creationId xmlns:p14="http://schemas.microsoft.com/office/powerpoint/2010/main" val="3341650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23528" y="1100628"/>
            <a:ext cx="8712968" cy="3579849"/>
          </a:xfrm>
        </p:spPr>
        <p:txBody>
          <a:bodyPr>
            <a:normAutofit/>
          </a:bodyPr>
          <a:lstStyle/>
          <a:p>
            <a:pPr>
              <a:lnSpc>
                <a:spcPct val="90000"/>
              </a:lnSpc>
              <a:defRPr/>
            </a:pPr>
            <a:r>
              <a:rPr lang="tr-TR" sz="2800" dirty="0"/>
              <a:t>      Olayların arkasındaki nedenleri araştırır.</a:t>
            </a:r>
          </a:p>
          <a:p>
            <a:pPr>
              <a:lnSpc>
                <a:spcPct val="90000"/>
              </a:lnSpc>
              <a:defRPr/>
            </a:pPr>
            <a:r>
              <a:rPr lang="tr-TR" sz="2800" dirty="0"/>
              <a:t>      Ergenlik ben merkezcilik özelliği de gösterirler. Çevreden duyduklarını kendi algıladıkları gibi genişletme eğilimindedirler. Dinledikleri ile ilgili hayaller kurar hayali bir dinleyicidirler.</a:t>
            </a:r>
          </a:p>
          <a:p>
            <a:pPr>
              <a:lnSpc>
                <a:spcPct val="90000"/>
              </a:lnSpc>
              <a:defRPr/>
            </a:pPr>
            <a:r>
              <a:rPr lang="tr-TR" sz="2800" dirty="0"/>
              <a:t>       Düşüncede daha esnektirler. Beklenmedik olaylar karşısında daha az şaşırır ve paniğe kapılırlar. </a:t>
            </a:r>
          </a:p>
        </p:txBody>
      </p:sp>
      <p:sp>
        <p:nvSpPr>
          <p:cNvPr id="4" name="Slayt Numarası Yer Tutucusu 3"/>
          <p:cNvSpPr>
            <a:spLocks noGrp="1"/>
          </p:cNvSpPr>
          <p:nvPr>
            <p:ph type="sldNum" sz="quarter" idx="12"/>
          </p:nvPr>
        </p:nvSpPr>
        <p:spPr/>
        <p:txBody>
          <a:bodyPr/>
          <a:lstStyle/>
          <a:p>
            <a:fld id="{F302176B-0E47-46AC-8F43-DAB4B8A37D06}" type="slidenum">
              <a:rPr lang="tr-TR" smtClean="0"/>
              <a:pPr/>
              <a:t>32</a:t>
            </a:fld>
            <a:endParaRPr lang="tr-TR"/>
          </a:p>
        </p:txBody>
      </p:sp>
    </p:spTree>
    <p:extLst>
      <p:ext uri="{BB962C8B-B14F-4D97-AF65-F5344CB8AC3E}">
        <p14:creationId xmlns:p14="http://schemas.microsoft.com/office/powerpoint/2010/main" val="1731464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3894E6C-3745-3E4C-A91C-594991944260}"/>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624463BB-9DBC-D04A-9BFE-645CE36A7ECC}"/>
              </a:ext>
            </a:extLst>
          </p:cNvPr>
          <p:cNvSpPr>
            <a:spLocks noGrp="1"/>
          </p:cNvSpPr>
          <p:nvPr>
            <p:ph idx="1"/>
          </p:nvPr>
        </p:nvSpPr>
        <p:spPr/>
        <p:txBody>
          <a:bodyPr/>
          <a:lstStyle/>
          <a:p>
            <a:r>
              <a:rPr lang="tr-TR" altLang="tr-TR" dirty="0"/>
              <a:t>Aysel Köksal Akyol. (2018) (Editör). </a:t>
            </a:r>
            <a:r>
              <a:rPr lang="tr-TR" altLang="tr-TR" i="1" dirty="0"/>
              <a:t>Erken Çocukluk Döneminde Gelişim II 36-72 Ay</a:t>
            </a:r>
            <a:r>
              <a:rPr lang="tr-TR" altLang="tr-TR" dirty="0"/>
              <a:t>. Ankara: Anı Yayıncılık.</a:t>
            </a:r>
          </a:p>
          <a:p>
            <a:r>
              <a:rPr lang="tr-TR" altLang="tr-TR" dirty="0"/>
              <a:t>Pınar San Bayhan ve </a:t>
            </a:r>
            <a:r>
              <a:rPr lang="tr-TR" altLang="tr-TR" dirty="0" err="1"/>
              <a:t>İsmihan</a:t>
            </a:r>
            <a:r>
              <a:rPr lang="tr-TR" altLang="tr-TR" dirty="0"/>
              <a:t> Artan: “Çocuk Gelişimi ve Eğitimi” </a:t>
            </a:r>
            <a:r>
              <a:rPr lang="tr-TR" altLang="tr-TR" dirty="0" err="1"/>
              <a:t>Morpa</a:t>
            </a:r>
            <a:r>
              <a:rPr lang="tr-TR" altLang="tr-TR" dirty="0"/>
              <a:t> Yayınları.</a:t>
            </a:r>
          </a:p>
          <a:p>
            <a:r>
              <a:rPr lang="tr-TR" altLang="tr-TR" dirty="0"/>
              <a:t>Seyhun Topbaş: “Dil ve Kavram Gelişimi” Kök Yayıncılık.</a:t>
            </a:r>
          </a:p>
          <a:p>
            <a:r>
              <a:rPr lang="tr-TR" altLang="tr-TR" dirty="0" err="1"/>
              <a:t>Münire</a:t>
            </a:r>
            <a:r>
              <a:rPr lang="tr-TR" altLang="tr-TR"/>
              <a:t> Erden ve Yasemin Akman: “Gelişim ve Öğrenme” Arkadaş Yayınevi.</a:t>
            </a:r>
          </a:p>
          <a:p>
            <a:endParaRPr lang="tr-TR"/>
          </a:p>
        </p:txBody>
      </p:sp>
      <p:sp>
        <p:nvSpPr>
          <p:cNvPr id="4" name="Slayt Numarası Yer Tutucusu 3">
            <a:extLst>
              <a:ext uri="{FF2B5EF4-FFF2-40B4-BE49-F238E27FC236}">
                <a16:creationId xmlns:a16="http://schemas.microsoft.com/office/drawing/2014/main" id="{40BA1D94-1CCB-5E44-A2B8-231BE1EE0CDC}"/>
              </a:ext>
            </a:extLst>
          </p:cNvPr>
          <p:cNvSpPr>
            <a:spLocks noGrp="1"/>
          </p:cNvSpPr>
          <p:nvPr>
            <p:ph type="sldNum" sz="quarter" idx="12"/>
          </p:nvPr>
        </p:nvSpPr>
        <p:spPr/>
        <p:txBody>
          <a:bodyPr/>
          <a:lstStyle/>
          <a:p>
            <a:fld id="{F302176B-0E47-46AC-8F43-DAB4B8A37D06}" type="slidenum">
              <a:rPr lang="tr-TR" smtClean="0"/>
              <a:pPr/>
              <a:t>33</a:t>
            </a:fld>
            <a:endParaRPr lang="tr-TR"/>
          </a:p>
        </p:txBody>
      </p:sp>
    </p:spTree>
    <p:extLst>
      <p:ext uri="{BB962C8B-B14F-4D97-AF65-F5344CB8AC3E}">
        <p14:creationId xmlns:p14="http://schemas.microsoft.com/office/powerpoint/2010/main" val="43579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br>
            <a:r>
              <a:rPr lang="tr-TR" dirty="0" err="1"/>
              <a:t>Piaget’e</a:t>
            </a:r>
            <a:r>
              <a:rPr lang="tr-TR" dirty="0"/>
              <a:t> göre insanların doğuştan getirdiği iki temel eğilim </a:t>
            </a:r>
            <a:br>
              <a:rPr lang="tr-TR" dirty="0"/>
            </a:br>
            <a:endParaRPr lang="tr-TR" dirty="0"/>
          </a:p>
        </p:txBody>
      </p:sp>
      <p:sp>
        <p:nvSpPr>
          <p:cNvPr id="3" name="İçerik Yer Tutucusu 2"/>
          <p:cNvSpPr>
            <a:spLocks noGrp="1"/>
          </p:cNvSpPr>
          <p:nvPr>
            <p:ph idx="1"/>
          </p:nvPr>
        </p:nvSpPr>
        <p:spPr/>
        <p:txBody>
          <a:bodyPr/>
          <a:lstStyle/>
          <a:p>
            <a:pPr marL="0" indent="0">
              <a:buNone/>
            </a:pPr>
            <a:endParaRPr lang="tr-TR" dirty="0"/>
          </a:p>
        </p:txBody>
      </p:sp>
      <p:sp>
        <p:nvSpPr>
          <p:cNvPr id="5" name="Slayt Numarası Yer Tutucusu 4"/>
          <p:cNvSpPr>
            <a:spLocks noGrp="1"/>
          </p:cNvSpPr>
          <p:nvPr>
            <p:ph type="sldNum" sz="quarter" idx="12"/>
          </p:nvPr>
        </p:nvSpPr>
        <p:spPr/>
        <p:txBody>
          <a:bodyPr/>
          <a:lstStyle/>
          <a:p>
            <a:fld id="{F302176B-0E47-46AC-8F43-DAB4B8A37D06}" type="slidenum">
              <a:rPr lang="tr-TR" smtClean="0"/>
              <a:pPr/>
              <a:t>4</a:t>
            </a:fld>
            <a:endParaRPr lang="tr-TR"/>
          </a:p>
        </p:txBody>
      </p:sp>
      <p:graphicFrame>
        <p:nvGraphicFramePr>
          <p:cNvPr id="4" name="Diyagram 3"/>
          <p:cNvGraphicFramePr/>
          <p:nvPr>
            <p:extLst>
              <p:ext uri="{D42A27DB-BD31-4B8C-83A1-F6EECF244321}">
                <p14:modId xmlns:p14="http://schemas.microsoft.com/office/powerpoint/2010/main" val="3651170858"/>
              </p:ext>
            </p:extLst>
          </p:nvPr>
        </p:nvGraphicFramePr>
        <p:xfrm>
          <a:off x="539552" y="1700808"/>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20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a:t>Piaget</a:t>
            </a:r>
            <a:r>
              <a:rPr lang="tr-TR" dirty="0"/>
              <a:t> çocukların çevreye uyum </a:t>
            </a:r>
            <a:r>
              <a:rPr lang="tr-TR" dirty="0" err="1"/>
              <a:t>sağlamasI</a:t>
            </a:r>
            <a:r>
              <a:rPr lang="tr-TR" dirty="0"/>
              <a:t> için iki yol olduğunu söyler.</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14081"/>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p:cNvSpPr>
            <a:spLocks noGrp="1"/>
          </p:cNvSpPr>
          <p:nvPr>
            <p:ph type="sldNum" sz="quarter" idx="12"/>
          </p:nvPr>
        </p:nvSpPr>
        <p:spPr/>
        <p:txBody>
          <a:bodyPr/>
          <a:lstStyle/>
          <a:p>
            <a:fld id="{F302176B-0E47-46AC-8F43-DAB4B8A37D06}" type="slidenum">
              <a:rPr lang="tr-TR" smtClean="0"/>
              <a:pPr/>
              <a:t>5</a:t>
            </a:fld>
            <a:endParaRPr lang="tr-TR"/>
          </a:p>
        </p:txBody>
      </p:sp>
    </p:spTree>
    <p:extLst>
      <p:ext uri="{BB962C8B-B14F-4D97-AF65-F5344CB8AC3E}">
        <p14:creationId xmlns:p14="http://schemas.microsoft.com/office/powerpoint/2010/main" val="104574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a:bodyPr>
          <a:lstStyle/>
          <a:p>
            <a:pPr algn="ctr"/>
            <a:r>
              <a:rPr lang="tr-TR" sz="2400" dirty="0" err="1"/>
              <a:t>Piaget’e</a:t>
            </a:r>
            <a:r>
              <a:rPr lang="tr-TR" sz="2400" dirty="0"/>
              <a:t> göre «Bilişsel Gelişim Dönemleri»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75443454"/>
              </p:ext>
            </p:extLst>
          </p:nvPr>
        </p:nvGraphicFramePr>
        <p:xfrm>
          <a:off x="251520" y="980728"/>
          <a:ext cx="864096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layt Numarası Yer Tutucusu 15"/>
          <p:cNvSpPr>
            <a:spLocks noGrp="1"/>
          </p:cNvSpPr>
          <p:nvPr>
            <p:ph type="sldNum" sz="quarter" idx="12"/>
          </p:nvPr>
        </p:nvSpPr>
        <p:spPr/>
        <p:txBody>
          <a:bodyPr/>
          <a:lstStyle/>
          <a:p>
            <a:fld id="{F302176B-0E47-46AC-8F43-DAB4B8A37D06}" type="slidenum">
              <a:rPr lang="tr-TR" smtClean="0"/>
              <a:pPr/>
              <a:t>6</a:t>
            </a:fld>
            <a:endParaRPr lang="tr-TR"/>
          </a:p>
        </p:txBody>
      </p:sp>
      <p:cxnSp>
        <p:nvCxnSpPr>
          <p:cNvPr id="7" name="Düz Ok Bağlayıcısı 6"/>
          <p:cNvCxnSpPr/>
          <p:nvPr/>
        </p:nvCxnSpPr>
        <p:spPr>
          <a:xfrm>
            <a:off x="5786323" y="1844824"/>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6876256" y="1660158"/>
            <a:ext cx="1152128" cy="369332"/>
          </a:xfrm>
          <a:prstGeom prst="rect">
            <a:avLst/>
          </a:prstGeom>
          <a:solidFill>
            <a:schemeClr val="accent2">
              <a:lumMod val="40000"/>
              <a:lumOff val="60000"/>
            </a:schemeClr>
          </a:solidFill>
        </p:spPr>
        <p:txBody>
          <a:bodyPr wrap="square" rtlCol="0">
            <a:spAutoFit/>
          </a:bodyPr>
          <a:lstStyle/>
          <a:p>
            <a:r>
              <a:rPr lang="tr-TR" dirty="0"/>
              <a:t>0-2 yaş</a:t>
            </a:r>
          </a:p>
        </p:txBody>
      </p:sp>
      <p:cxnSp>
        <p:nvCxnSpPr>
          <p:cNvPr id="9" name="Düz Ok Bağlayıcısı 8"/>
          <p:cNvCxnSpPr/>
          <p:nvPr/>
        </p:nvCxnSpPr>
        <p:spPr>
          <a:xfrm>
            <a:off x="2411760" y="3234675"/>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259632" y="3050009"/>
            <a:ext cx="1152128" cy="369332"/>
          </a:xfrm>
          <a:prstGeom prst="rect">
            <a:avLst/>
          </a:prstGeom>
          <a:solidFill>
            <a:schemeClr val="accent2">
              <a:lumMod val="40000"/>
              <a:lumOff val="60000"/>
            </a:schemeClr>
          </a:solidFill>
        </p:spPr>
        <p:txBody>
          <a:bodyPr wrap="square" rtlCol="0">
            <a:spAutoFit/>
          </a:bodyPr>
          <a:lstStyle/>
          <a:p>
            <a:r>
              <a:rPr lang="tr-TR" dirty="0"/>
              <a:t>2-7 yaş</a:t>
            </a:r>
          </a:p>
        </p:txBody>
      </p:sp>
      <p:sp>
        <p:nvSpPr>
          <p:cNvPr id="12" name="Metin kutusu 11"/>
          <p:cNvSpPr txBox="1"/>
          <p:nvPr/>
        </p:nvSpPr>
        <p:spPr>
          <a:xfrm>
            <a:off x="6876256" y="4003853"/>
            <a:ext cx="1152128" cy="369332"/>
          </a:xfrm>
          <a:prstGeom prst="rect">
            <a:avLst/>
          </a:prstGeom>
          <a:solidFill>
            <a:schemeClr val="accent2">
              <a:lumMod val="40000"/>
              <a:lumOff val="60000"/>
            </a:schemeClr>
          </a:solidFill>
        </p:spPr>
        <p:txBody>
          <a:bodyPr wrap="square" rtlCol="0">
            <a:spAutoFit/>
          </a:bodyPr>
          <a:lstStyle/>
          <a:p>
            <a:r>
              <a:rPr lang="tr-TR" dirty="0"/>
              <a:t>7-11 yaş</a:t>
            </a:r>
          </a:p>
        </p:txBody>
      </p:sp>
      <p:sp>
        <p:nvSpPr>
          <p:cNvPr id="13" name="Metin kutusu 12"/>
          <p:cNvSpPr txBox="1"/>
          <p:nvPr/>
        </p:nvSpPr>
        <p:spPr>
          <a:xfrm>
            <a:off x="467544" y="5298334"/>
            <a:ext cx="1944216" cy="369332"/>
          </a:xfrm>
          <a:prstGeom prst="rect">
            <a:avLst/>
          </a:prstGeom>
          <a:solidFill>
            <a:schemeClr val="accent2">
              <a:lumMod val="40000"/>
              <a:lumOff val="60000"/>
            </a:schemeClr>
          </a:solidFill>
        </p:spPr>
        <p:txBody>
          <a:bodyPr wrap="square" rtlCol="0">
            <a:spAutoFit/>
          </a:bodyPr>
          <a:lstStyle/>
          <a:p>
            <a:r>
              <a:rPr lang="tr-TR" dirty="0"/>
              <a:t>11 yaş ve üzeri</a:t>
            </a:r>
          </a:p>
        </p:txBody>
      </p:sp>
      <p:cxnSp>
        <p:nvCxnSpPr>
          <p:cNvPr id="14" name="Düz Ok Bağlayıcısı 13"/>
          <p:cNvCxnSpPr/>
          <p:nvPr/>
        </p:nvCxnSpPr>
        <p:spPr>
          <a:xfrm>
            <a:off x="5769735" y="4202136"/>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a:off x="2411760" y="5483000"/>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366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20158194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4"/>
          <p:cNvSpPr>
            <a:spLocks noGrp="1"/>
          </p:cNvSpPr>
          <p:nvPr>
            <p:ph type="sldNum" sz="quarter" idx="12"/>
          </p:nvPr>
        </p:nvSpPr>
        <p:spPr/>
        <p:txBody>
          <a:bodyPr/>
          <a:lstStyle/>
          <a:p>
            <a:fld id="{F302176B-0E47-46AC-8F43-DAB4B8A37D06}" type="slidenum">
              <a:rPr lang="tr-TR" smtClean="0"/>
              <a:pPr/>
              <a:t>7</a:t>
            </a:fld>
            <a:endParaRPr lang="tr-TR"/>
          </a:p>
        </p:txBody>
      </p:sp>
    </p:spTree>
    <p:extLst>
      <p:ext uri="{BB962C8B-B14F-4D97-AF65-F5344CB8AC3E}">
        <p14:creationId xmlns:p14="http://schemas.microsoft.com/office/powerpoint/2010/main" val="6811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0070C0"/>
                </a:solidFill>
              </a:rPr>
              <a:t>Refleksler aşaması (0–1 ay)</a:t>
            </a:r>
            <a:br>
              <a:rPr lang="tr-TR" b="1"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457200" y="1268760"/>
            <a:ext cx="8229600" cy="4857403"/>
          </a:xfrm>
        </p:spPr>
        <p:txBody>
          <a:bodyPr/>
          <a:lstStyle/>
          <a:p>
            <a:pPr marL="0" indent="0">
              <a:buNone/>
            </a:pPr>
            <a:r>
              <a:rPr lang="tr-TR" dirty="0"/>
              <a:t>   </a:t>
            </a:r>
            <a:r>
              <a:rPr lang="tr-TR" sz="3200" dirty="0">
                <a:solidFill>
                  <a:schemeClr val="accent2">
                    <a:lumMod val="75000"/>
                  </a:schemeClr>
                </a:solidFill>
              </a:rPr>
              <a:t>Refleksler bebeğin yeni yaşama uyum sağlamasını kolaylaştırır. Nesne ile teması başlatır.</a:t>
            </a:r>
          </a:p>
          <a:p>
            <a:pPr marL="0" indent="0">
              <a:buNone/>
            </a:pPr>
            <a:endParaRPr lang="tr-TR" sz="3200" dirty="0">
              <a:solidFill>
                <a:schemeClr val="accent2">
                  <a:lumMod val="75000"/>
                </a:schemeClr>
              </a:solidFill>
            </a:endParaRPr>
          </a:p>
          <a:p>
            <a:r>
              <a:rPr lang="tr-TR" sz="3200" dirty="0">
                <a:solidFill>
                  <a:schemeClr val="accent2">
                    <a:lumMod val="75000"/>
                  </a:schemeClr>
                </a:solidFill>
              </a:rPr>
              <a:t>*</a:t>
            </a:r>
            <a:r>
              <a:rPr lang="tr-TR" sz="3200" dirty="0">
                <a:solidFill>
                  <a:schemeClr val="accent4">
                    <a:lumMod val="75000"/>
                  </a:schemeClr>
                </a:solidFill>
              </a:rPr>
              <a:t>İşlevsel Özümleme</a:t>
            </a:r>
          </a:p>
          <a:p>
            <a:r>
              <a:rPr lang="tr-TR" sz="3200" dirty="0">
                <a:solidFill>
                  <a:schemeClr val="accent2">
                    <a:lumMod val="75000"/>
                  </a:schemeClr>
                </a:solidFill>
              </a:rPr>
              <a:t>*</a:t>
            </a:r>
            <a:r>
              <a:rPr lang="tr-TR" sz="3200" dirty="0">
                <a:solidFill>
                  <a:srgbClr val="00B0F0"/>
                </a:solidFill>
              </a:rPr>
              <a:t>Genelleştirici Özümleme</a:t>
            </a:r>
          </a:p>
          <a:p>
            <a:r>
              <a:rPr lang="tr-TR" sz="3200" dirty="0">
                <a:solidFill>
                  <a:schemeClr val="accent2">
                    <a:lumMod val="75000"/>
                  </a:schemeClr>
                </a:solidFill>
              </a:rPr>
              <a:t>*</a:t>
            </a:r>
            <a:r>
              <a:rPr lang="tr-TR" sz="3200" dirty="0">
                <a:solidFill>
                  <a:srgbClr val="FF9900"/>
                </a:solidFill>
              </a:rPr>
              <a:t>Tanıyıcı Özümleme   görülür.</a:t>
            </a:r>
          </a:p>
        </p:txBody>
      </p:sp>
      <p:sp>
        <p:nvSpPr>
          <p:cNvPr id="5" name="Slayt Numarası Yer Tutucusu 4"/>
          <p:cNvSpPr>
            <a:spLocks noGrp="1"/>
          </p:cNvSpPr>
          <p:nvPr>
            <p:ph type="sldNum" sz="quarter" idx="12"/>
          </p:nvPr>
        </p:nvSpPr>
        <p:spPr/>
        <p:txBody>
          <a:bodyPr/>
          <a:lstStyle/>
          <a:p>
            <a:fld id="{F302176B-0E47-46AC-8F43-DAB4B8A37D06}" type="slidenum">
              <a:rPr lang="tr-TR" smtClean="0"/>
              <a:pPr/>
              <a:t>8</a:t>
            </a:fld>
            <a:endParaRPr lang="tr-TR"/>
          </a:p>
        </p:txBody>
      </p:sp>
    </p:spTree>
    <p:extLst>
      <p:ext uri="{BB962C8B-B14F-4D97-AF65-F5344CB8AC3E}">
        <p14:creationId xmlns:p14="http://schemas.microsoft.com/office/powerpoint/2010/main" val="172075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2960" y="857232"/>
            <a:ext cx="7520940" cy="4286280"/>
          </a:xfrm>
        </p:spPr>
        <p:txBody>
          <a:bodyPr>
            <a:noAutofit/>
          </a:bodyPr>
          <a:lstStyle/>
          <a:p>
            <a:pPr>
              <a:lnSpc>
                <a:spcPct val="90000"/>
              </a:lnSpc>
              <a:defRPr/>
            </a:pPr>
            <a:r>
              <a:rPr lang="tr-TR" sz="2400" dirty="0"/>
              <a:t>Bebeğin beslenmeye bağlı olmayan emme hareketi, emme refleksinin kendi kendine alıştırma yapması kendini işleme koyması </a:t>
            </a:r>
            <a:r>
              <a:rPr lang="tr-TR" sz="2400" u="sng" dirty="0">
                <a:solidFill>
                  <a:srgbClr val="0000FF"/>
                </a:solidFill>
              </a:rPr>
              <a:t>işlevsel özümlemedir</a:t>
            </a:r>
            <a:r>
              <a:rPr lang="tr-TR" sz="2400" dirty="0"/>
              <a:t> .</a:t>
            </a:r>
          </a:p>
          <a:p>
            <a:pPr>
              <a:lnSpc>
                <a:spcPct val="90000"/>
              </a:lnSpc>
              <a:defRPr/>
            </a:pPr>
            <a:endParaRPr lang="tr-TR" sz="2400" dirty="0"/>
          </a:p>
          <a:p>
            <a:pPr>
              <a:lnSpc>
                <a:spcPct val="90000"/>
              </a:lnSpc>
              <a:defRPr/>
            </a:pPr>
            <a:r>
              <a:rPr lang="tr-TR" sz="2400" dirty="0"/>
              <a:t>Bebeğin karnı açtır, ağlayacağına dudağını emer. Emme refleksindeki bu duruma </a:t>
            </a:r>
            <a:r>
              <a:rPr lang="tr-TR" sz="2400" u="sng" dirty="0">
                <a:solidFill>
                  <a:srgbClr val="0000FF"/>
                </a:solidFill>
              </a:rPr>
              <a:t>genelleştirici özümleme</a:t>
            </a:r>
            <a:r>
              <a:rPr lang="tr-TR" sz="2400" dirty="0"/>
              <a:t> denir. </a:t>
            </a:r>
          </a:p>
          <a:p>
            <a:pPr>
              <a:lnSpc>
                <a:spcPct val="90000"/>
              </a:lnSpc>
              <a:defRPr/>
            </a:pPr>
            <a:endParaRPr lang="tr-TR" sz="2400" dirty="0"/>
          </a:p>
          <a:p>
            <a:pPr>
              <a:lnSpc>
                <a:spcPct val="90000"/>
              </a:lnSpc>
              <a:defRPr/>
            </a:pPr>
            <a:r>
              <a:rPr lang="tr-TR" sz="2400" dirty="0"/>
              <a:t>Bebek aç değilken parmağını, çeşitli eşyaları emebilir. Fakat açken memeyi arar, sadece onu emer diğerlerini atar. Buna </a:t>
            </a:r>
            <a:r>
              <a:rPr lang="tr-TR" sz="2400" u="sng" dirty="0">
                <a:solidFill>
                  <a:srgbClr val="0000FF"/>
                </a:solidFill>
              </a:rPr>
              <a:t>tanıyıcı özümleme</a:t>
            </a:r>
            <a:r>
              <a:rPr lang="tr-TR" sz="2400" dirty="0"/>
              <a:t> denir.</a:t>
            </a:r>
          </a:p>
        </p:txBody>
      </p:sp>
      <p:sp>
        <p:nvSpPr>
          <p:cNvPr id="4" name="3 Slayt Numarası Yer Tutucusu"/>
          <p:cNvSpPr>
            <a:spLocks noGrp="1"/>
          </p:cNvSpPr>
          <p:nvPr>
            <p:ph type="sldNum" sz="quarter" idx="12"/>
          </p:nvPr>
        </p:nvSpPr>
        <p:spPr/>
        <p:txBody>
          <a:bodyPr/>
          <a:lstStyle/>
          <a:p>
            <a:fld id="{F302176B-0E47-46AC-8F43-DAB4B8A37D06}" type="slidenum">
              <a:rPr lang="tr-TR" smtClean="0"/>
              <a:pPr/>
              <a:t>9</a:t>
            </a:fld>
            <a:endParaRPr lang="tr-T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431</TotalTime>
  <Words>1667</Words>
  <Application>Microsoft Macintosh PowerPoint</Application>
  <PresentationFormat>Ekran Gösterisi (4:3)</PresentationFormat>
  <Paragraphs>167</Paragraphs>
  <Slides>33</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33</vt:i4>
      </vt:variant>
    </vt:vector>
  </HeadingPairs>
  <TitlesOfParts>
    <vt:vector size="40" baseType="lpstr">
      <vt:lpstr>Arial</vt:lpstr>
      <vt:lpstr>Calibri</vt:lpstr>
      <vt:lpstr>Franklin Gothic Book</vt:lpstr>
      <vt:lpstr>Franklin Gothic Medium</vt:lpstr>
      <vt:lpstr>Tunga</vt:lpstr>
      <vt:lpstr>Wingdings</vt:lpstr>
      <vt:lpstr>Açılar</vt:lpstr>
      <vt:lpstr>PİAGET’NİN BİLİŞSEL GELİŞİM DÖNEMLERİ</vt:lpstr>
      <vt:lpstr>Jean William Fritz Piaget</vt:lpstr>
      <vt:lpstr>PowerPoint Sunusu</vt:lpstr>
      <vt:lpstr> Piaget’e göre insanların doğuştan getirdiği iki temel eğilim  </vt:lpstr>
      <vt:lpstr>Piaget çocukların çevreye uyum sağlamasI için iki yol olduğunu söyler.</vt:lpstr>
      <vt:lpstr>Piaget’e göre «Bilişsel Gelişim Dönemleri»</vt:lpstr>
      <vt:lpstr>PowerPoint Sunusu</vt:lpstr>
      <vt:lpstr>Refleksler aşaması (0–1 ay) </vt:lpstr>
      <vt:lpstr>PowerPoint Sunusu</vt:lpstr>
      <vt:lpstr> İlk alışkanlıklar ve I. döngüsel tepkiler aşaması (1–4 aylar)  </vt:lpstr>
      <vt:lpstr> İlk alışkanlıklar ve I. döngüsel tepkiler aşaması (1–4 aylar)  </vt:lpstr>
      <vt:lpstr> II. döngüsel tepkiler aşaması  (4–8 aylar)  </vt:lpstr>
      <vt:lpstr> II. döngüsel tepkiler aşaması  (4–8 aylar)  </vt:lpstr>
      <vt:lpstr>  II. döngüsel tepkilerin koordinasyonu ve amaca yönelik davranışlar aşaması   (8–12 aylar)  </vt:lpstr>
      <vt:lpstr> III. döngüsel tepkiler, yenilik, merak aşaması (12–18 aylar)  </vt:lpstr>
      <vt:lpstr>III. döngüsel tepkiler, yenilik, merak aşaması (12–18 aylar)</vt:lpstr>
      <vt:lpstr> Zihinsel kombinasyonlar ve problem çözme aşaması (18–24 aylar)  </vt:lpstr>
      <vt:lpstr>PowerPoint Sunusu</vt:lpstr>
      <vt:lpstr> İşlem öncesi dönem  (2 – 7 yaş) </vt:lpstr>
      <vt:lpstr>PowerPoint Sunusu</vt:lpstr>
      <vt:lpstr>PowerPoint Sunusu</vt:lpstr>
      <vt:lpstr>PowerPoint Sunusu</vt:lpstr>
      <vt:lpstr>PowerPoint Sunusu</vt:lpstr>
      <vt:lpstr>PowerPoint Sunusu</vt:lpstr>
      <vt:lpstr>PowerPoint Sunusu</vt:lpstr>
      <vt:lpstr> 3. Somut işlemler dönemi  (7 -11 yaş) </vt:lpstr>
      <vt:lpstr>Farklı Korunum Türlerinin Kazanıldığı Yaşlar</vt:lpstr>
      <vt:lpstr>Gruplama</vt:lpstr>
      <vt:lpstr>Sıralama</vt:lpstr>
      <vt:lpstr>Tersinden İzleme</vt:lpstr>
      <vt:lpstr> 4. Soyut işlemler dönemi  (11 yaş ve yukarısı) </vt:lpstr>
      <vt:lpstr>PowerPoint Sunusu</vt:lpstr>
      <vt:lpstr>Kaynaklar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PİAGET’NİN BİLİŞSEL GELİŞİM DÖNEMLERİ</dc:title>
  <cp:lastModifiedBy>Microsoft Office User</cp:lastModifiedBy>
  <cp:revision>44</cp:revision>
  <dcterms:modified xsi:type="dcterms:W3CDTF">2020-05-06T16:41:46Z</dcterms:modified>
</cp:coreProperties>
</file>