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sldIdLst>
    <p:sldId id="294" r:id="rId2"/>
    <p:sldId id="285" r:id="rId3"/>
    <p:sldId id="295" r:id="rId4"/>
    <p:sldId id="296" r:id="rId5"/>
    <p:sldId id="297" r:id="rId6"/>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15" autoAdjust="0"/>
    <p:restoredTop sz="94660"/>
  </p:normalViewPr>
  <p:slideViewPr>
    <p:cSldViewPr snapToGrid="0">
      <p:cViewPr varScale="1">
        <p:scale>
          <a:sx n="89" d="100"/>
          <a:sy n="89" d="100"/>
        </p:scale>
        <p:origin x="120" y="18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BE661CB-288F-4025-913E-7A2A82B87BB1}" type="datetimeFigureOut">
              <a:rPr lang="tr-TR" smtClean="0"/>
              <a:pPr/>
              <a:t>30.11.2017</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48BD1CF-BDD9-4C56-9C01-1DBCD4EDBC80}" type="slidenum">
              <a:rPr lang="tr-TR" smtClean="0"/>
              <a:pPr/>
              <a:t>‹#›</a:t>
            </a:fld>
            <a:endParaRPr lang="tr-TR"/>
          </a:p>
        </p:txBody>
      </p:sp>
    </p:spTree>
    <p:extLst>
      <p:ext uri="{BB962C8B-B14F-4D97-AF65-F5344CB8AC3E}">
        <p14:creationId xmlns:p14="http://schemas.microsoft.com/office/powerpoint/2010/main" val="15715700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A5C43091-F59E-4959-A587-73C6A9152740}" type="datetimeFigureOut">
              <a:rPr lang="tr-TR" smtClean="0"/>
              <a:pPr/>
              <a:t>30.11.2017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8D4234A-7629-4273-B6D4-5C23CC79CA29}" type="slidenum">
              <a:rPr lang="tr-TR" smtClean="0"/>
              <a:pPr/>
              <a:t>‹#›</a:t>
            </a:fld>
            <a:endParaRPr lang="tr-TR"/>
          </a:p>
        </p:txBody>
      </p:sp>
    </p:spTree>
    <p:extLst>
      <p:ext uri="{BB962C8B-B14F-4D97-AF65-F5344CB8AC3E}">
        <p14:creationId xmlns:p14="http://schemas.microsoft.com/office/powerpoint/2010/main" val="9826744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5C43091-F59E-4959-A587-73C6A9152740}" type="datetimeFigureOut">
              <a:rPr lang="tr-TR" smtClean="0"/>
              <a:pPr/>
              <a:t>30.11.2017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8D4234A-7629-4273-B6D4-5C23CC79CA29}" type="slidenum">
              <a:rPr lang="tr-TR" smtClean="0"/>
              <a:pPr/>
              <a:t>‹#›</a:t>
            </a:fld>
            <a:endParaRPr lang="tr-TR"/>
          </a:p>
        </p:txBody>
      </p:sp>
    </p:spTree>
    <p:extLst>
      <p:ext uri="{BB962C8B-B14F-4D97-AF65-F5344CB8AC3E}">
        <p14:creationId xmlns:p14="http://schemas.microsoft.com/office/powerpoint/2010/main" val="36099895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5C43091-F59E-4959-A587-73C6A9152740}" type="datetimeFigureOut">
              <a:rPr lang="tr-TR" smtClean="0"/>
              <a:pPr/>
              <a:t>30.11.2017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8D4234A-7629-4273-B6D4-5C23CC79CA29}" type="slidenum">
              <a:rPr lang="tr-TR" smtClean="0"/>
              <a:pPr/>
              <a:t>‹#›</a:t>
            </a:fld>
            <a:endParaRPr lang="tr-TR"/>
          </a:p>
        </p:txBody>
      </p:sp>
    </p:spTree>
    <p:extLst>
      <p:ext uri="{BB962C8B-B14F-4D97-AF65-F5344CB8AC3E}">
        <p14:creationId xmlns:p14="http://schemas.microsoft.com/office/powerpoint/2010/main" val="10863573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5C43091-F59E-4959-A587-73C6A9152740}" type="datetimeFigureOut">
              <a:rPr lang="tr-TR" smtClean="0"/>
              <a:pPr/>
              <a:t>30.11.2017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8D4234A-7629-4273-B6D4-5C23CC79CA29}" type="slidenum">
              <a:rPr lang="tr-TR" smtClean="0"/>
              <a:pPr/>
              <a:t>‹#›</a:t>
            </a:fld>
            <a:endParaRPr lang="tr-TR"/>
          </a:p>
        </p:txBody>
      </p:sp>
    </p:spTree>
    <p:extLst>
      <p:ext uri="{BB962C8B-B14F-4D97-AF65-F5344CB8AC3E}">
        <p14:creationId xmlns:p14="http://schemas.microsoft.com/office/powerpoint/2010/main" val="21387523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A5C43091-F59E-4959-A587-73C6A9152740}" type="datetimeFigureOut">
              <a:rPr lang="tr-TR" smtClean="0"/>
              <a:pPr/>
              <a:t>30.11.2017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8D4234A-7629-4273-B6D4-5C23CC79CA29}" type="slidenum">
              <a:rPr lang="tr-TR" smtClean="0"/>
              <a:pPr/>
              <a:t>‹#›</a:t>
            </a:fld>
            <a:endParaRPr lang="tr-TR"/>
          </a:p>
        </p:txBody>
      </p:sp>
    </p:spTree>
    <p:extLst>
      <p:ext uri="{BB962C8B-B14F-4D97-AF65-F5344CB8AC3E}">
        <p14:creationId xmlns:p14="http://schemas.microsoft.com/office/powerpoint/2010/main" val="15461165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A5C43091-F59E-4959-A587-73C6A9152740}" type="datetimeFigureOut">
              <a:rPr lang="tr-TR" smtClean="0"/>
              <a:pPr/>
              <a:t>30.11.2017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18D4234A-7629-4273-B6D4-5C23CC79CA29}" type="slidenum">
              <a:rPr lang="tr-TR" smtClean="0"/>
              <a:pPr/>
              <a:t>‹#›</a:t>
            </a:fld>
            <a:endParaRPr lang="tr-TR"/>
          </a:p>
        </p:txBody>
      </p:sp>
    </p:spTree>
    <p:extLst>
      <p:ext uri="{BB962C8B-B14F-4D97-AF65-F5344CB8AC3E}">
        <p14:creationId xmlns:p14="http://schemas.microsoft.com/office/powerpoint/2010/main" val="4217435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A5C43091-F59E-4959-A587-73C6A9152740}" type="datetimeFigureOut">
              <a:rPr lang="tr-TR" smtClean="0"/>
              <a:pPr/>
              <a:t>30.11.2017</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18D4234A-7629-4273-B6D4-5C23CC79CA29}" type="slidenum">
              <a:rPr lang="tr-TR" smtClean="0"/>
              <a:pPr/>
              <a:t>‹#›</a:t>
            </a:fld>
            <a:endParaRPr lang="tr-TR"/>
          </a:p>
        </p:txBody>
      </p:sp>
    </p:spTree>
    <p:extLst>
      <p:ext uri="{BB962C8B-B14F-4D97-AF65-F5344CB8AC3E}">
        <p14:creationId xmlns:p14="http://schemas.microsoft.com/office/powerpoint/2010/main" val="41652388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A5C43091-F59E-4959-A587-73C6A9152740}" type="datetimeFigureOut">
              <a:rPr lang="tr-TR" smtClean="0"/>
              <a:pPr/>
              <a:t>30.11.2017</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18D4234A-7629-4273-B6D4-5C23CC79CA29}" type="slidenum">
              <a:rPr lang="tr-TR" smtClean="0"/>
              <a:pPr/>
              <a:t>‹#›</a:t>
            </a:fld>
            <a:endParaRPr lang="tr-TR"/>
          </a:p>
        </p:txBody>
      </p:sp>
    </p:spTree>
    <p:extLst>
      <p:ext uri="{BB962C8B-B14F-4D97-AF65-F5344CB8AC3E}">
        <p14:creationId xmlns:p14="http://schemas.microsoft.com/office/powerpoint/2010/main" val="3322843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A5C43091-F59E-4959-A587-73C6A9152740}" type="datetimeFigureOut">
              <a:rPr lang="tr-TR" smtClean="0"/>
              <a:pPr/>
              <a:t>30.11.2017</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18D4234A-7629-4273-B6D4-5C23CC79CA29}" type="slidenum">
              <a:rPr lang="tr-TR" smtClean="0"/>
              <a:pPr/>
              <a:t>‹#›</a:t>
            </a:fld>
            <a:endParaRPr lang="tr-TR"/>
          </a:p>
        </p:txBody>
      </p:sp>
    </p:spTree>
    <p:extLst>
      <p:ext uri="{BB962C8B-B14F-4D97-AF65-F5344CB8AC3E}">
        <p14:creationId xmlns:p14="http://schemas.microsoft.com/office/powerpoint/2010/main" val="27339714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A5C43091-F59E-4959-A587-73C6A9152740}" type="datetimeFigureOut">
              <a:rPr lang="tr-TR" smtClean="0"/>
              <a:pPr/>
              <a:t>30.11.2017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18D4234A-7629-4273-B6D4-5C23CC79CA29}" type="slidenum">
              <a:rPr lang="tr-TR" smtClean="0"/>
              <a:pPr/>
              <a:t>‹#›</a:t>
            </a:fld>
            <a:endParaRPr lang="tr-TR"/>
          </a:p>
        </p:txBody>
      </p:sp>
    </p:spTree>
    <p:extLst>
      <p:ext uri="{BB962C8B-B14F-4D97-AF65-F5344CB8AC3E}">
        <p14:creationId xmlns:p14="http://schemas.microsoft.com/office/powerpoint/2010/main" val="22526573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A5C43091-F59E-4959-A587-73C6A9152740}" type="datetimeFigureOut">
              <a:rPr lang="tr-TR" smtClean="0"/>
              <a:pPr/>
              <a:t>30.11.2017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18D4234A-7629-4273-B6D4-5C23CC79CA29}" type="slidenum">
              <a:rPr lang="tr-TR" smtClean="0"/>
              <a:pPr/>
              <a:t>‹#›</a:t>
            </a:fld>
            <a:endParaRPr lang="tr-TR"/>
          </a:p>
        </p:txBody>
      </p:sp>
    </p:spTree>
    <p:extLst>
      <p:ext uri="{BB962C8B-B14F-4D97-AF65-F5344CB8AC3E}">
        <p14:creationId xmlns:p14="http://schemas.microsoft.com/office/powerpoint/2010/main" val="29719400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5C43091-F59E-4959-A587-73C6A9152740}" type="datetimeFigureOut">
              <a:rPr lang="tr-TR" smtClean="0"/>
              <a:pPr/>
              <a:t>30.11.2017</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D4234A-7629-4273-B6D4-5C23CC79CA29}" type="slidenum">
              <a:rPr lang="tr-TR" smtClean="0"/>
              <a:pPr/>
              <a:t>‹#›</a:t>
            </a:fld>
            <a:endParaRPr lang="tr-TR"/>
          </a:p>
        </p:txBody>
      </p:sp>
    </p:spTree>
    <p:extLst>
      <p:ext uri="{BB962C8B-B14F-4D97-AF65-F5344CB8AC3E}">
        <p14:creationId xmlns:p14="http://schemas.microsoft.com/office/powerpoint/2010/main" val="373894800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64"/>
          <p:cNvPicPr>
            <a:picLocks noChangeAspect="1" noChangeArrowheads="1"/>
          </p:cNvPicPr>
          <p:nvPr/>
        </p:nvPicPr>
        <p:blipFill>
          <a:blip r:embed="rId2" cstate="print">
            <a:lum bright="70000" contrast="-70000"/>
            <a:grayscl/>
            <a:extLst>
              <a:ext uri="{28A0092B-C50C-407E-A947-70E740481C1C}">
                <a14:useLocalDpi xmlns:a14="http://schemas.microsoft.com/office/drawing/2010/main" val="0"/>
              </a:ext>
            </a:extLst>
          </a:blip>
          <a:srcRect/>
          <a:stretch>
            <a:fillRect/>
          </a:stretch>
        </p:blipFill>
        <p:spPr bwMode="auto">
          <a:xfrm>
            <a:off x="1524000" y="582614"/>
            <a:ext cx="9144000" cy="6275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099" name="Text Box 3"/>
          <p:cNvSpPr txBox="1">
            <a:spLocks noChangeArrowheads="1"/>
          </p:cNvSpPr>
          <p:nvPr/>
        </p:nvSpPr>
        <p:spPr bwMode="auto">
          <a:xfrm>
            <a:off x="2855913" y="1473201"/>
            <a:ext cx="6553200" cy="2043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endParaRPr lang="tr-TR" altLang="tr-TR">
              <a:latin typeface="Tahoma" panose="020B0604030504040204" pitchFamily="34" charset="0"/>
            </a:endParaRPr>
          </a:p>
          <a:p>
            <a:pPr algn="ctr" eaLnBrk="1" hangingPunct="1">
              <a:spcBef>
                <a:spcPct val="50000"/>
              </a:spcBef>
              <a:buFontTx/>
              <a:buNone/>
            </a:pPr>
            <a:endParaRPr lang="tr-TR" altLang="tr-TR">
              <a:latin typeface="Tahoma" panose="020B0604030504040204" pitchFamily="34" charset="0"/>
            </a:endParaRPr>
          </a:p>
          <a:p>
            <a:pPr algn="ctr" eaLnBrk="1" hangingPunct="1">
              <a:spcBef>
                <a:spcPct val="50000"/>
              </a:spcBef>
              <a:buFontTx/>
              <a:buNone/>
            </a:pPr>
            <a:r>
              <a:rPr lang="tr-TR" altLang="tr-TR">
                <a:latin typeface="Tahoma" panose="020B0604030504040204" pitchFamily="34" charset="0"/>
              </a:rPr>
              <a:t> </a:t>
            </a:r>
          </a:p>
        </p:txBody>
      </p:sp>
      <p:sp>
        <p:nvSpPr>
          <p:cNvPr id="4100" name="Rectangle 4"/>
          <p:cNvSpPr>
            <a:spLocks noChangeArrowheads="1"/>
          </p:cNvSpPr>
          <p:nvPr/>
        </p:nvSpPr>
        <p:spPr bwMode="auto">
          <a:xfrm rot="5400000">
            <a:off x="5785644" y="-4261643"/>
            <a:ext cx="620713" cy="9144000"/>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tr-TR" altLang="tr-TR" sz="2000"/>
          </a:p>
        </p:txBody>
      </p:sp>
      <p:sp>
        <p:nvSpPr>
          <p:cNvPr id="4101" name="Rectangle 5"/>
          <p:cNvSpPr>
            <a:spLocks noChangeArrowheads="1"/>
          </p:cNvSpPr>
          <p:nvPr/>
        </p:nvSpPr>
        <p:spPr bwMode="auto">
          <a:xfrm>
            <a:off x="2855913" y="2743201"/>
            <a:ext cx="6335712" cy="3662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tr-TR" altLang="tr-TR" sz="1800" b="1"/>
          </a:p>
          <a:p>
            <a:pPr algn="ctr" eaLnBrk="1" hangingPunct="1">
              <a:spcBef>
                <a:spcPct val="0"/>
              </a:spcBef>
              <a:buFontTx/>
              <a:buNone/>
            </a:pPr>
            <a:endParaRPr lang="tr-TR" altLang="tr-TR" sz="1800" b="1"/>
          </a:p>
          <a:p>
            <a:pPr algn="ctr" eaLnBrk="1" hangingPunct="1">
              <a:spcBef>
                <a:spcPct val="0"/>
              </a:spcBef>
              <a:buFontTx/>
              <a:buNone/>
            </a:pPr>
            <a:endParaRPr lang="tr-TR" altLang="tr-TR" sz="1800" b="1"/>
          </a:p>
          <a:p>
            <a:pPr algn="ctr" eaLnBrk="1" hangingPunct="1">
              <a:spcBef>
                <a:spcPct val="0"/>
              </a:spcBef>
              <a:buFontTx/>
              <a:buNone/>
            </a:pPr>
            <a:endParaRPr lang="tr-TR" altLang="tr-TR" sz="1800" b="1"/>
          </a:p>
          <a:p>
            <a:pPr algn="ctr" eaLnBrk="1" hangingPunct="1">
              <a:spcBef>
                <a:spcPct val="0"/>
              </a:spcBef>
              <a:buFontTx/>
              <a:buNone/>
            </a:pPr>
            <a:endParaRPr lang="tr-TR" altLang="tr-TR" sz="1800" b="1"/>
          </a:p>
          <a:p>
            <a:pPr algn="ctr" eaLnBrk="1" hangingPunct="1">
              <a:spcBef>
                <a:spcPct val="0"/>
              </a:spcBef>
              <a:buFontTx/>
              <a:buNone/>
            </a:pPr>
            <a:endParaRPr lang="tr-TR" altLang="tr-TR" sz="1800" b="1"/>
          </a:p>
          <a:p>
            <a:pPr algn="ctr" eaLnBrk="1" hangingPunct="1">
              <a:spcBef>
                <a:spcPct val="0"/>
              </a:spcBef>
              <a:buFontTx/>
              <a:buNone/>
            </a:pPr>
            <a:endParaRPr lang="tr-TR" altLang="tr-TR" sz="1800" b="1"/>
          </a:p>
          <a:p>
            <a:pPr algn="ctr" eaLnBrk="1" hangingPunct="1">
              <a:spcBef>
                <a:spcPct val="0"/>
              </a:spcBef>
              <a:buFontTx/>
              <a:buNone/>
            </a:pPr>
            <a:endParaRPr lang="tr-TR" altLang="tr-TR" sz="1800" b="1"/>
          </a:p>
          <a:p>
            <a:pPr algn="ctr" eaLnBrk="1" hangingPunct="1">
              <a:spcBef>
                <a:spcPct val="0"/>
              </a:spcBef>
              <a:buFontTx/>
              <a:buNone/>
            </a:pPr>
            <a:endParaRPr lang="tr-TR" altLang="tr-TR" sz="1800" b="1"/>
          </a:p>
          <a:p>
            <a:pPr algn="ctr" eaLnBrk="1" hangingPunct="1">
              <a:spcBef>
                <a:spcPct val="0"/>
              </a:spcBef>
              <a:buFontTx/>
              <a:buNone/>
            </a:pPr>
            <a:r>
              <a:rPr lang="tr-TR" altLang="tr-TR" sz="2000" b="1"/>
              <a:t>Prof. Dr. M. Muhtar Kutlu</a:t>
            </a:r>
          </a:p>
          <a:p>
            <a:pPr algn="ctr" eaLnBrk="1" hangingPunct="1">
              <a:spcBef>
                <a:spcPct val="0"/>
              </a:spcBef>
              <a:buFontTx/>
              <a:buNone/>
            </a:pPr>
            <a:r>
              <a:rPr lang="tr-TR" altLang="tr-TR" sz="2000"/>
              <a:t>Ankara Üniversitesi DTCF Halkbilim Bölümü </a:t>
            </a:r>
          </a:p>
          <a:p>
            <a:pPr eaLnBrk="1" hangingPunct="1">
              <a:spcBef>
                <a:spcPct val="50000"/>
              </a:spcBef>
            </a:pPr>
            <a:endParaRPr lang="tr-TR" altLang="tr-TR" sz="2000"/>
          </a:p>
        </p:txBody>
      </p:sp>
      <p:sp>
        <p:nvSpPr>
          <p:cNvPr id="56326" name="Rectangle 6"/>
          <p:cNvSpPr>
            <a:spLocks noChangeArrowheads="1"/>
          </p:cNvSpPr>
          <p:nvPr/>
        </p:nvSpPr>
        <p:spPr bwMode="auto">
          <a:xfrm>
            <a:off x="2711451" y="1052513"/>
            <a:ext cx="6913563" cy="2032000"/>
          </a:xfrm>
          <a:prstGeom prst="rect">
            <a:avLst/>
          </a:prstGeom>
          <a:noFill/>
          <a:ln w="9525">
            <a:noFill/>
            <a:miter lim="800000"/>
            <a:headEnd/>
            <a:tailEnd/>
          </a:ln>
          <a:effectLst/>
        </p:spPr>
        <p:txBody>
          <a:bodyPr>
            <a:spAutoFit/>
          </a:bodyPr>
          <a:lstStyle/>
          <a:p>
            <a:pPr eaLnBrk="1" hangingPunct="1">
              <a:defRPr/>
            </a:pPr>
            <a:endParaRPr lang="tr-TR" b="1" dirty="0">
              <a:solidFill>
                <a:schemeClr val="tx2"/>
              </a:solidFill>
              <a:effectLst>
                <a:outerShdw blurRad="38100" dist="38100" dir="2700000" algn="tl">
                  <a:srgbClr val="C0C0C0"/>
                </a:outerShdw>
              </a:effectLst>
              <a:latin typeface="Arial" charset="0"/>
            </a:endParaRPr>
          </a:p>
          <a:p>
            <a:pPr eaLnBrk="1" hangingPunct="1">
              <a:defRPr/>
            </a:pPr>
            <a:endParaRPr lang="tr-TR" b="1" dirty="0">
              <a:solidFill>
                <a:schemeClr val="tx2"/>
              </a:solidFill>
              <a:effectLst>
                <a:outerShdw blurRad="38100" dist="38100" dir="2700000" algn="tl">
                  <a:srgbClr val="C0C0C0"/>
                </a:outerShdw>
              </a:effectLst>
              <a:latin typeface="Arial" charset="0"/>
            </a:endParaRPr>
          </a:p>
          <a:p>
            <a:pPr eaLnBrk="1" hangingPunct="1">
              <a:defRPr/>
            </a:pPr>
            <a:endParaRPr lang="tr-TR" b="1" dirty="0">
              <a:solidFill>
                <a:schemeClr val="tx2"/>
              </a:solidFill>
              <a:effectLst>
                <a:outerShdw blurRad="38100" dist="38100" dir="2700000" algn="tl">
                  <a:srgbClr val="C0C0C0"/>
                </a:outerShdw>
              </a:effectLst>
              <a:latin typeface="Arial" charset="0"/>
            </a:endParaRPr>
          </a:p>
          <a:p>
            <a:pPr algn="ctr" eaLnBrk="1" hangingPunct="1">
              <a:defRPr/>
            </a:pPr>
            <a:r>
              <a:rPr lang="tr-TR" sz="2400" b="1" dirty="0">
                <a:solidFill>
                  <a:schemeClr val="tx2"/>
                </a:solidFill>
                <a:effectLst>
                  <a:outerShdw blurRad="38100" dist="38100" dir="2700000" algn="tl">
                    <a:srgbClr val="C0C0C0"/>
                  </a:outerShdw>
                </a:effectLst>
                <a:latin typeface="Arial Rounded MT Bold" pitchFamily="34" charset="0"/>
              </a:rPr>
              <a:t>ANADOLU GÖÇER KÜLTÜRÜ</a:t>
            </a:r>
          </a:p>
          <a:p>
            <a:pPr algn="ctr" eaLnBrk="1" hangingPunct="1">
              <a:defRPr/>
            </a:pPr>
            <a:endParaRPr lang="tr-TR" sz="2400" b="1" dirty="0">
              <a:solidFill>
                <a:schemeClr val="tx2"/>
              </a:solidFill>
              <a:effectLst>
                <a:outerShdw blurRad="38100" dist="38100" dir="2700000" algn="tl">
                  <a:srgbClr val="C0C0C0"/>
                </a:outerShdw>
              </a:effectLst>
              <a:latin typeface="Arial Rounded MT Bold" pitchFamily="34" charset="0"/>
            </a:endParaRPr>
          </a:p>
          <a:p>
            <a:pPr algn="ctr" eaLnBrk="1" hangingPunct="1">
              <a:defRPr/>
            </a:pPr>
            <a:r>
              <a:rPr lang="tr-TR" sz="2400" b="1" dirty="0">
                <a:solidFill>
                  <a:schemeClr val="tx2"/>
                </a:solidFill>
                <a:effectLst>
                  <a:outerShdw blurRad="38100" dist="38100" dir="2700000" algn="tl">
                    <a:srgbClr val="C0C0C0"/>
                  </a:outerShdw>
                </a:effectLst>
                <a:latin typeface="Arial Rounded MT Bold" pitchFamily="34" charset="0"/>
              </a:rPr>
              <a:t>...sınırlar çizilmeden, duvarlar örülmeden... </a:t>
            </a:r>
          </a:p>
        </p:txBody>
      </p:sp>
    </p:spTree>
    <p:extLst>
      <p:ext uri="{BB962C8B-B14F-4D97-AF65-F5344CB8AC3E}">
        <p14:creationId xmlns:p14="http://schemas.microsoft.com/office/powerpoint/2010/main" val="100330129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p:txBody>
          <a:bodyPr/>
          <a:lstStyle/>
          <a:p>
            <a:pPr algn="ctr" eaLnBrk="1" hangingPunct="1"/>
            <a:r>
              <a:rPr lang="tr-TR" altLang="tr-TR" sz="2000" b="1"/>
              <a:t>ANADOLU’DA GÖÇER KÜLTÜRÜ  </a:t>
            </a:r>
            <a:br>
              <a:rPr lang="tr-TR" altLang="tr-TR" sz="2000" b="1"/>
            </a:br>
            <a:r>
              <a:rPr lang="tr-TR" altLang="tr-TR" sz="2000" b="1"/>
              <a:t>ÇEVRE: Uyum ve Ekolojik Temeller</a:t>
            </a:r>
          </a:p>
        </p:txBody>
      </p:sp>
      <p:sp>
        <p:nvSpPr>
          <p:cNvPr id="35843" name="Rectangle 3"/>
          <p:cNvSpPr>
            <a:spLocks noGrp="1" noChangeArrowheads="1"/>
          </p:cNvSpPr>
          <p:nvPr>
            <p:ph idx="1"/>
          </p:nvPr>
        </p:nvSpPr>
        <p:spPr/>
        <p:txBody>
          <a:bodyPr>
            <a:normAutofit/>
          </a:bodyPr>
          <a:lstStyle/>
          <a:p>
            <a:pPr algn="ctr" eaLnBrk="1" hangingPunct="1">
              <a:buFontTx/>
              <a:buNone/>
            </a:pPr>
            <a:endParaRPr lang="tr-TR" altLang="tr-TR" sz="2000" dirty="0"/>
          </a:p>
          <a:p>
            <a:pPr algn="ctr" eaLnBrk="1" hangingPunct="1">
              <a:buFontTx/>
              <a:buNone/>
            </a:pPr>
            <a:r>
              <a:rPr lang="tr-TR" altLang="tr-TR" sz="2000" dirty="0"/>
              <a:t>ANADOLU </a:t>
            </a:r>
            <a:r>
              <a:rPr lang="tr-TR" altLang="tr-TR" sz="2000" dirty="0" smtClean="0"/>
              <a:t>COĞRAFYASI</a:t>
            </a:r>
          </a:p>
          <a:p>
            <a:pPr algn="just"/>
            <a:r>
              <a:rPr lang="tr-TR" sz="2000" dirty="0" smtClean="0"/>
              <a:t>Anadolu’da göçer kültürün dayandığı temellerden biri de Anadolu coğrafyasıdır. Bu coğrafya üzerinde yeşermiş bütün kültürler gibi bu kültüründe varlığını ve sürekliliğini yakından etkilemiştir. </a:t>
            </a:r>
          </a:p>
          <a:p>
            <a:pPr algn="just">
              <a:buNone/>
            </a:pPr>
            <a:r>
              <a:rPr lang="tr-TR" sz="2000" dirty="0" smtClean="0"/>
              <a:t> </a:t>
            </a:r>
          </a:p>
          <a:p>
            <a:pPr algn="just"/>
            <a:r>
              <a:rPr lang="tr-TR" sz="2000" dirty="0" smtClean="0"/>
              <a:t>Orta Asya steplerinde gelişen bir kültürün Anadolu gibi farklı bir coğrafyada sürdürülmesi çelişkili görünebilir. Oysa Tüm kütlesi ile yüksek yayla görünümünde olan Anadolu’nun </a:t>
            </a:r>
            <a:r>
              <a:rPr lang="tr-TR" sz="2000" dirty="0" err="1" smtClean="0"/>
              <a:t>topoğrafik</a:t>
            </a:r>
            <a:r>
              <a:rPr lang="tr-TR" sz="2000" dirty="0" smtClean="0"/>
              <a:t> özellikleri, etkisi altında bulunduğu iklim ve hayvan ve bitki varlığı (fauna ve flora) bu kültürün ekolojik temellerini hazırlamıştır. Özellikle ovalar ve yaylalarda (kışlak ve yaylak) aynı anda yaşanan farklı iklim katı (</a:t>
            </a:r>
            <a:r>
              <a:rPr lang="tr-TR" sz="2000" dirty="0" err="1" smtClean="0"/>
              <a:t>zon</a:t>
            </a:r>
            <a:r>
              <a:rPr lang="tr-TR" sz="2000" dirty="0" smtClean="0"/>
              <a:t>), bu yaşam biçimi için uygun bir ortam oluşturmuştur. </a:t>
            </a:r>
          </a:p>
          <a:p>
            <a:pPr algn="ctr" eaLnBrk="1" hangingPunct="1">
              <a:buFontTx/>
              <a:buNone/>
            </a:pPr>
            <a:endParaRPr lang="tr-TR" altLang="tr-TR" sz="2000" dirty="0"/>
          </a:p>
          <a:p>
            <a:pPr algn="ctr" eaLnBrk="1" hangingPunct="1">
              <a:buFontTx/>
              <a:buNone/>
            </a:pPr>
            <a:endParaRPr lang="tr-TR" altLang="tr-TR" sz="2000" dirty="0"/>
          </a:p>
          <a:p>
            <a:pPr algn="ctr" eaLnBrk="1" hangingPunct="1">
              <a:buFontTx/>
              <a:buNone/>
            </a:pPr>
            <a:endParaRPr lang="tr-TR" altLang="tr-TR" sz="2000" dirty="0"/>
          </a:p>
        </p:txBody>
      </p:sp>
    </p:spTree>
    <p:extLst>
      <p:ext uri="{BB962C8B-B14F-4D97-AF65-F5344CB8AC3E}">
        <p14:creationId xmlns:p14="http://schemas.microsoft.com/office/powerpoint/2010/main" val="326733050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algn="ctr">
              <a:buNone/>
            </a:pPr>
            <a:r>
              <a:rPr lang="tr-TR" altLang="tr-TR" dirty="0" smtClean="0"/>
              <a:t>ANADOLU’NUN KÜLTÜR COĞRAFYASI</a:t>
            </a:r>
          </a:p>
          <a:p>
            <a:pPr algn="ctr">
              <a:buNone/>
            </a:pPr>
            <a:endParaRPr lang="tr-TR" altLang="tr-TR" dirty="0" smtClean="0"/>
          </a:p>
          <a:p>
            <a:pPr algn="ctr">
              <a:buNone/>
            </a:pPr>
            <a:r>
              <a:rPr lang="tr-TR" altLang="tr-TR" dirty="0" smtClean="0"/>
              <a:t>Güneydoğu düzlükleri ya da verimli hilalin (Mezopotamya) tepesi</a:t>
            </a:r>
          </a:p>
          <a:p>
            <a:pPr algn="ctr">
              <a:buNone/>
            </a:pPr>
            <a:r>
              <a:rPr lang="tr-TR" altLang="tr-TR" dirty="0" smtClean="0"/>
              <a:t>Bozkır karakterli orta ya da merkez yayla</a:t>
            </a:r>
          </a:p>
          <a:p>
            <a:pPr algn="ctr">
              <a:buNone/>
            </a:pPr>
            <a:r>
              <a:rPr lang="tr-TR" altLang="tr-TR" dirty="0" smtClean="0"/>
              <a:t>Orta yaylayı çevreleyen </a:t>
            </a:r>
            <a:r>
              <a:rPr lang="tr-TR" altLang="tr-TR" dirty="0" err="1" smtClean="0"/>
              <a:t>Toroslar</a:t>
            </a:r>
            <a:r>
              <a:rPr lang="tr-TR" altLang="tr-TR" dirty="0" smtClean="0"/>
              <a:t> (Alpler) bölgesi</a:t>
            </a:r>
          </a:p>
          <a:p>
            <a:pPr algn="ctr">
              <a:buNone/>
            </a:pPr>
            <a:r>
              <a:rPr lang="tr-TR" altLang="tr-TR" dirty="0" smtClean="0"/>
              <a:t>Kıyı düzlükleri vadi ve yamaçları</a:t>
            </a:r>
          </a:p>
          <a:p>
            <a:pPr algn="ctr">
              <a:buNone/>
            </a:pPr>
            <a:r>
              <a:rPr lang="tr-TR" altLang="tr-TR" dirty="0" smtClean="0"/>
              <a:t>Yüksek doğu yaylası</a:t>
            </a: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a:bodyPr>
          <a:lstStyle/>
          <a:p>
            <a:pPr algn="just"/>
            <a:r>
              <a:rPr lang="tr-TR" sz="2000" dirty="0" smtClean="0"/>
              <a:t>Anadolu’nun pastoral/konar-göçer toplulukları bunu en iyi şekilde değerlendirmişlerdir. Nitekim Anadolu’da gelişen insan ve hayvanların düzenli yer değiştirmelerine dayalı </a:t>
            </a:r>
            <a:r>
              <a:rPr lang="tr-TR" sz="2000" b="1" dirty="0" err="1" smtClean="0"/>
              <a:t>transhümans</a:t>
            </a:r>
            <a:r>
              <a:rPr lang="tr-TR" sz="2000" dirty="0" smtClean="0"/>
              <a:t> faaliyetleri de “Akdeniz evreninin güçlü çizgilerinden” biri haline gelmiştir.</a:t>
            </a:r>
          </a:p>
          <a:p>
            <a:pPr algn="just"/>
            <a:endParaRPr lang="tr-TR" sz="2000" dirty="0" smtClean="0"/>
          </a:p>
          <a:p>
            <a:pPr algn="just"/>
            <a:r>
              <a:rPr lang="tr-TR" sz="2000" dirty="0" smtClean="0"/>
              <a:t>Coğrafya bir yandan bu tür yaşama biçiminin maddi temellerini hazırlarken, öte yandan göçer hayvancılığın çeşitlenmesini ve yerleşik hayata geçişle ara tiplerin oluşmasına da neden olmuştur.</a:t>
            </a:r>
          </a:p>
          <a:p>
            <a:pPr algn="just">
              <a:buNone/>
            </a:pPr>
            <a:r>
              <a:rPr lang="tr-TR" sz="2000" dirty="0" smtClean="0"/>
              <a:t> </a:t>
            </a:r>
          </a:p>
          <a:p>
            <a:pPr algn="just"/>
            <a:r>
              <a:rPr lang="tr-TR" sz="2000" dirty="0" smtClean="0"/>
              <a:t>Bu kültürün günümüzdeki temsilcileri de göçer hayvancılık faaliyetlerini Doğu’nun yüksek yayları, Akdeniz’in </a:t>
            </a:r>
            <a:r>
              <a:rPr lang="tr-TR" sz="2000" dirty="0" err="1" smtClean="0"/>
              <a:t>Torosları</a:t>
            </a:r>
            <a:r>
              <a:rPr lang="tr-TR" sz="2000" dirty="0" smtClean="0"/>
              <a:t>, Orta Anadolu’nun Bozkır karakterli yaylaları, Ege ve Karadeniz kıyılarının vadi ve dik yamaçlı dağlık kesimlerinde sürdürmektedirler. </a:t>
            </a:r>
            <a:endParaRPr lang="tr-TR" sz="20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a:xfrm>
            <a:off x="838200" y="2374899"/>
            <a:ext cx="10515600" cy="3802063"/>
          </a:xfrm>
        </p:spPr>
        <p:txBody>
          <a:bodyPr>
            <a:normAutofit/>
          </a:bodyPr>
          <a:lstStyle/>
          <a:p>
            <a:pPr algn="just"/>
            <a:r>
              <a:rPr lang="tr-TR" sz="2400" dirty="0" smtClean="0"/>
              <a:t>Konar-göçer toplulukların, yerleşik olmayı “istemek” veya “istememek” gibi iradi/öznel etkenlerden daha önemlisi maddi/coğrafi yapı olmuştur. Anadolu, (Orta Asya ya da Arap çölleri gibi) göçebe yaşam tarzını  (belirli bir teknolojik düzeye varış öncesinde) neredeyse kaçınılmaz bir yaşam biçimi olarak dayatacak bir yer olmaktan çok, göçebeliği çoğu zaman “yarı-göçerlik”, “yaylacılık”  şeklinde sürdürülmesinin de nedeni olmuştur. (göçebelik dediğimiz olgu çoğu zaman bundan ibareti; bir ayağı köyde)</a:t>
            </a:r>
            <a:endParaRPr lang="tr-TR" sz="2400" dirty="0"/>
          </a:p>
        </p:txBody>
      </p:sp>
    </p:spTree>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TotalTime>
  <Words>232</Words>
  <Application>Microsoft Office PowerPoint</Application>
  <PresentationFormat>Geniş ekran</PresentationFormat>
  <Paragraphs>40</Paragraphs>
  <Slides>5</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5</vt:i4>
      </vt:variant>
    </vt:vector>
  </HeadingPairs>
  <TitlesOfParts>
    <vt:vector size="11" baseType="lpstr">
      <vt:lpstr>Arial</vt:lpstr>
      <vt:lpstr>Arial Rounded MT Bold</vt:lpstr>
      <vt:lpstr>Calibri</vt:lpstr>
      <vt:lpstr>Calibri Light</vt:lpstr>
      <vt:lpstr>Tahoma</vt:lpstr>
      <vt:lpstr>Office Teması</vt:lpstr>
      <vt:lpstr>PowerPoint Sunusu</vt:lpstr>
      <vt:lpstr>ANADOLU’DA GÖÇER KÜLTÜRÜ   ÇEVRE: Uyum ve Ekolojik Temeller</vt:lpstr>
      <vt:lpstr>PowerPoint Sunusu</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Kullanıcı</dc:creator>
  <cp:lastModifiedBy>Kullanıcı</cp:lastModifiedBy>
  <cp:revision>14</cp:revision>
  <dcterms:created xsi:type="dcterms:W3CDTF">2017-11-29T13:26:08Z</dcterms:created>
  <dcterms:modified xsi:type="dcterms:W3CDTF">2017-11-30T06:54:26Z</dcterms:modified>
</cp:coreProperties>
</file>