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notesMasterIdLst>
    <p:notesMasterId r:id="rId9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46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ce Mercanoglu Taban" userId="25c1212fd68bd1f9" providerId="LiveId" clId="{9AD02494-FBE7-4C7E-B08D-1DD6686F2778}"/>
    <pc:docChg chg="custSel modSld">
      <pc:chgData name="Birce Mercanoglu Taban" userId="25c1212fd68bd1f9" providerId="LiveId" clId="{9AD02494-FBE7-4C7E-B08D-1DD6686F2778}" dt="2021-11-16T06:52:23.838" v="16" actId="1076"/>
      <pc:docMkLst>
        <pc:docMk/>
      </pc:docMkLst>
      <pc:sldChg chg="delSp modSp mod">
        <pc:chgData name="Birce Mercanoglu Taban" userId="25c1212fd68bd1f9" providerId="LiveId" clId="{9AD02494-FBE7-4C7E-B08D-1DD6686F2778}" dt="2021-11-16T06:51:35.017" v="3" actId="1076"/>
        <pc:sldMkLst>
          <pc:docMk/>
          <pc:sldMk cId="0" sldId="257"/>
        </pc:sldMkLst>
        <pc:spChg chg="mod">
          <ac:chgData name="Birce Mercanoglu Taban" userId="25c1212fd68bd1f9" providerId="LiveId" clId="{9AD02494-FBE7-4C7E-B08D-1DD6686F2778}" dt="2021-11-16T06:51:33.235" v="2" actId="1076"/>
          <ac:spMkLst>
            <pc:docMk/>
            <pc:sldMk cId="0" sldId="257"/>
            <ac:spMk id="3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1:28.759" v="0" actId="21"/>
          <ac:spMkLst>
            <pc:docMk/>
            <pc:sldMk cId="0" sldId="257"/>
            <ac:spMk id="4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1:30.446" v="1" actId="21"/>
          <ac:spMkLst>
            <pc:docMk/>
            <pc:sldMk cId="0" sldId="257"/>
            <ac:spMk id="5" creationId="{00000000-0000-0000-0000-000000000000}"/>
          </ac:spMkLst>
        </pc:spChg>
        <pc:spChg chg="mod">
          <ac:chgData name="Birce Mercanoglu Taban" userId="25c1212fd68bd1f9" providerId="LiveId" clId="{9AD02494-FBE7-4C7E-B08D-1DD6686F2778}" dt="2021-11-16T06:51:35.017" v="3" actId="1076"/>
          <ac:spMkLst>
            <pc:docMk/>
            <pc:sldMk cId="0" sldId="257"/>
            <ac:spMk id="10" creationId="{FC1691A0-A1D3-43CC-9601-00DAE97F61B9}"/>
          </ac:spMkLst>
        </pc:spChg>
      </pc:sldChg>
      <pc:sldChg chg="delSp modSp mod">
        <pc:chgData name="Birce Mercanoglu Taban" userId="25c1212fd68bd1f9" providerId="LiveId" clId="{9AD02494-FBE7-4C7E-B08D-1DD6686F2778}" dt="2021-11-16T06:52:23.838" v="16" actId="1076"/>
        <pc:sldMkLst>
          <pc:docMk/>
          <pc:sldMk cId="0" sldId="258"/>
        </pc:sldMkLst>
        <pc:spChg chg="mod">
          <ac:chgData name="Birce Mercanoglu Taban" userId="25c1212fd68bd1f9" providerId="LiveId" clId="{9AD02494-FBE7-4C7E-B08D-1DD6686F2778}" dt="2021-11-16T06:52:23.838" v="16" actId="1076"/>
          <ac:spMkLst>
            <pc:docMk/>
            <pc:sldMk cId="0" sldId="258"/>
            <ac:spMk id="2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2:21.494" v="15" actId="21"/>
          <ac:spMkLst>
            <pc:docMk/>
            <pc:sldMk cId="0" sldId="258"/>
            <ac:spMk id="3" creationId="{00000000-0000-0000-0000-000000000000}"/>
          </ac:spMkLst>
        </pc:spChg>
      </pc:sldChg>
      <pc:sldChg chg="delSp modSp mod">
        <pc:chgData name="Birce Mercanoglu Taban" userId="25c1212fd68bd1f9" providerId="LiveId" clId="{9AD02494-FBE7-4C7E-B08D-1DD6686F2778}" dt="2021-11-16T06:51:48.805" v="6" actId="1076"/>
        <pc:sldMkLst>
          <pc:docMk/>
          <pc:sldMk cId="0" sldId="259"/>
        </pc:sldMkLst>
        <pc:spChg chg="mod">
          <ac:chgData name="Birce Mercanoglu Taban" userId="25c1212fd68bd1f9" providerId="LiveId" clId="{9AD02494-FBE7-4C7E-B08D-1DD6686F2778}" dt="2021-11-16T06:51:48.805" v="6" actId="1076"/>
          <ac:spMkLst>
            <pc:docMk/>
            <pc:sldMk cId="0" sldId="259"/>
            <ac:spMk id="2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1:44.068" v="4" actId="21"/>
          <ac:spMkLst>
            <pc:docMk/>
            <pc:sldMk cId="0" sldId="259"/>
            <ac:spMk id="4" creationId="{00000000-0000-0000-0000-000000000000}"/>
          </ac:spMkLst>
        </pc:spChg>
      </pc:sldChg>
      <pc:sldChg chg="delSp modSp mod">
        <pc:chgData name="Birce Mercanoglu Taban" userId="25c1212fd68bd1f9" providerId="LiveId" clId="{9AD02494-FBE7-4C7E-B08D-1DD6686F2778}" dt="2021-11-16T06:51:55.711" v="8" actId="1076"/>
        <pc:sldMkLst>
          <pc:docMk/>
          <pc:sldMk cId="0" sldId="260"/>
        </pc:sldMkLst>
        <pc:spChg chg="mod">
          <ac:chgData name="Birce Mercanoglu Taban" userId="25c1212fd68bd1f9" providerId="LiveId" clId="{9AD02494-FBE7-4C7E-B08D-1DD6686F2778}" dt="2021-11-16T06:51:55.711" v="8" actId="1076"/>
          <ac:spMkLst>
            <pc:docMk/>
            <pc:sldMk cId="0" sldId="260"/>
            <ac:spMk id="3" creationId="{00000000-0000-0000-0000-000000000000}"/>
          </ac:spMkLst>
        </pc:spChg>
        <pc:picChg chg="del">
          <ac:chgData name="Birce Mercanoglu Taban" userId="25c1212fd68bd1f9" providerId="LiveId" clId="{9AD02494-FBE7-4C7E-B08D-1DD6686F2778}" dt="2021-11-16T06:51:53.322" v="7" actId="21"/>
          <ac:picMkLst>
            <pc:docMk/>
            <pc:sldMk cId="0" sldId="260"/>
            <ac:picMk id="7" creationId="{FA333C89-3CE6-4A75-948F-3CFB4CA7C50E}"/>
          </ac:picMkLst>
        </pc:picChg>
      </pc:sldChg>
      <pc:sldChg chg="delSp modSp mod">
        <pc:chgData name="Birce Mercanoglu Taban" userId="25c1212fd68bd1f9" providerId="LiveId" clId="{9AD02494-FBE7-4C7E-B08D-1DD6686F2778}" dt="2021-11-16T06:52:02.687" v="11" actId="1076"/>
        <pc:sldMkLst>
          <pc:docMk/>
          <pc:sldMk cId="0" sldId="261"/>
        </pc:sldMkLst>
        <pc:spChg chg="mod">
          <ac:chgData name="Birce Mercanoglu Taban" userId="25c1212fd68bd1f9" providerId="LiveId" clId="{9AD02494-FBE7-4C7E-B08D-1DD6686F2778}" dt="2021-11-16T06:52:01.239" v="10" actId="1076"/>
          <ac:spMkLst>
            <pc:docMk/>
            <pc:sldMk cId="0" sldId="261"/>
            <ac:spMk id="3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1:58.466" v="9" actId="21"/>
          <ac:spMkLst>
            <pc:docMk/>
            <pc:sldMk cId="0" sldId="261"/>
            <ac:spMk id="5" creationId="{00000000-0000-0000-0000-000000000000}"/>
          </ac:spMkLst>
        </pc:spChg>
        <pc:picChg chg="mod">
          <ac:chgData name="Birce Mercanoglu Taban" userId="25c1212fd68bd1f9" providerId="LiveId" clId="{9AD02494-FBE7-4C7E-B08D-1DD6686F2778}" dt="2021-11-16T06:52:02.687" v="11" actId="1076"/>
          <ac:picMkLst>
            <pc:docMk/>
            <pc:sldMk cId="0" sldId="261"/>
            <ac:picMk id="11" creationId="{316A6992-6F57-43C3-BBF4-93CA1C58C291}"/>
          </ac:picMkLst>
        </pc:picChg>
      </pc:sldChg>
      <pc:sldChg chg="delSp modSp mod">
        <pc:chgData name="Birce Mercanoglu Taban" userId="25c1212fd68bd1f9" providerId="LiveId" clId="{9AD02494-FBE7-4C7E-B08D-1DD6686F2778}" dt="2021-11-16T06:52:11.351" v="14" actId="14100"/>
        <pc:sldMkLst>
          <pc:docMk/>
          <pc:sldMk cId="0" sldId="262"/>
        </pc:sldMkLst>
        <pc:spChg chg="mod">
          <ac:chgData name="Birce Mercanoglu Taban" userId="25c1212fd68bd1f9" providerId="LiveId" clId="{9AD02494-FBE7-4C7E-B08D-1DD6686F2778}" dt="2021-11-16T06:52:09.069" v="13" actId="1076"/>
          <ac:spMkLst>
            <pc:docMk/>
            <pc:sldMk cId="0" sldId="262"/>
            <ac:spMk id="2" creationId="{00000000-0000-0000-0000-000000000000}"/>
          </ac:spMkLst>
        </pc:spChg>
        <pc:spChg chg="del">
          <ac:chgData name="Birce Mercanoglu Taban" userId="25c1212fd68bd1f9" providerId="LiveId" clId="{9AD02494-FBE7-4C7E-B08D-1DD6686F2778}" dt="2021-11-16T06:52:05.661" v="12" actId="21"/>
          <ac:spMkLst>
            <pc:docMk/>
            <pc:sldMk cId="0" sldId="262"/>
            <ac:spMk id="7" creationId="{00000000-0000-0000-0000-000000000000}"/>
          </ac:spMkLst>
        </pc:spChg>
        <pc:picChg chg="mod">
          <ac:chgData name="Birce Mercanoglu Taban" userId="25c1212fd68bd1f9" providerId="LiveId" clId="{9AD02494-FBE7-4C7E-B08D-1DD6686F2778}" dt="2021-11-16T06:52:11.351" v="14" actId="14100"/>
          <ac:picMkLst>
            <pc:docMk/>
            <pc:sldMk cId="0" sldId="262"/>
            <ac:picMk id="11" creationId="{28D3C6C1-9AA5-461F-9D84-71BD6BCC6A6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545C0-501A-4840-A5D7-EE7534DF770D}" type="datetimeFigureOut">
              <a:rPr lang="tr-TR" smtClean="0"/>
              <a:t>16.11.2021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A4A9E-AF70-4A7E-A87F-E8A35A1B34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11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B5078-9EDF-499B-8169-995F5C37CF57}" type="slidenum">
              <a:rPr lang="en-US"/>
              <a:pPr/>
              <a:t>1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94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549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0701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735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2821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8507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838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9957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4979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spc="-5" dirty="0"/>
              <a:t>Bu dersteki </a:t>
            </a:r>
            <a:r>
              <a:rPr spc="-10" dirty="0"/>
              <a:t>tüm </a:t>
            </a:r>
            <a:r>
              <a:rPr spc="-15" dirty="0"/>
              <a:t>yazılı </a:t>
            </a:r>
            <a:r>
              <a:rPr spc="-10" dirty="0"/>
              <a:t>ve </a:t>
            </a:r>
            <a:r>
              <a:rPr spc="-5" dirty="0"/>
              <a:t>görsel materyaller;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spc="-5" dirty="0"/>
              <a:t>, 3.Baskı, </a:t>
            </a:r>
            <a:r>
              <a:rPr spc="-10" dirty="0"/>
              <a:t>Güven </a:t>
            </a:r>
            <a:r>
              <a:rPr spc="-5" dirty="0"/>
              <a:t>Bilimsel kitabından</a:t>
            </a:r>
            <a:r>
              <a:rPr spc="-45" dirty="0"/>
              <a:t> </a:t>
            </a:r>
            <a:r>
              <a:rPr spc="-5" dirty="0"/>
              <a:t>alınmıştır.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143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709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584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531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00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476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338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95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26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2657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04126" y="117398"/>
            <a:ext cx="3239610" cy="791657"/>
          </a:xfrm>
          <a:noFill/>
        </p:spPr>
        <p:txBody>
          <a:bodyPr/>
          <a:lstStyle/>
          <a:p>
            <a:pPr algn="ctr"/>
            <a:r>
              <a:rPr lang="tr-TR" sz="2000" b="1" dirty="0">
                <a:ea typeface="굴림" charset="-127"/>
              </a:rPr>
              <a:t>PROF. DR. BİRCE TABAN</a:t>
            </a:r>
            <a:endParaRPr lang="uk-UA" sz="2000" b="1" dirty="0">
              <a:ea typeface="굴림" charset="-127"/>
            </a:endParaRP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2412260" y="1989173"/>
            <a:ext cx="4679437" cy="1223605"/>
          </a:xfrm>
          <a:noFill/>
          <a:ln/>
        </p:spPr>
        <p:txBody>
          <a:bodyPr>
            <a:normAutofit lnSpcReduction="10000"/>
          </a:bodyPr>
          <a:lstStyle/>
          <a:p>
            <a:pPr algn="ctr"/>
            <a:r>
              <a:rPr lang="tr-TR" sz="3199" b="1" dirty="0"/>
              <a:t>ZST216 </a:t>
            </a:r>
          </a:p>
          <a:p>
            <a:pPr algn="ctr"/>
            <a:r>
              <a:rPr lang="tr-TR" sz="3199" b="1" dirty="0"/>
              <a:t>ISI VE KÜTLE </a:t>
            </a:r>
            <a:r>
              <a:rPr lang="tr-TR" sz="3199" b="1" cap="all" dirty="0" err="1"/>
              <a:t>transferİ</a:t>
            </a:r>
            <a:endParaRPr lang="ru-RU" sz="3199" b="1" cap="all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BAD1F99-56B4-4849-AE37-0FEE28A34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306" y="4220905"/>
            <a:ext cx="4967402" cy="12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>
                <a:solidFill>
                  <a:schemeClr val="bg1"/>
                </a:solidFill>
                <a:latin typeface="Futura LT Book" pitchFamily="2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Ders kapsamında sunulan slaytlardaki tüm yazılı ve görsel materyaller; Ç</a:t>
            </a:r>
            <a:r>
              <a:rPr lang="en-US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engel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Y. A., </a:t>
            </a:r>
            <a:r>
              <a:rPr lang="en-US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Ghajar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A. J., 2020. Heat and Mass Transfer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 -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 Fundamentals and Applications, 6th Edition, McGraw-Hill Companies Inc., New York, the USA, 1024 pages. ISBN: 978-9339223199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 ve Ç</a:t>
            </a:r>
            <a:r>
              <a:rPr lang="en-US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engel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Y. A., </a:t>
            </a:r>
            <a:r>
              <a:rPr lang="en-US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Ghajar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A. J., 202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. 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Isı ve Kütle Transferi - Esaslar ve Uygulamalar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</a:t>
            </a:r>
            <a:r>
              <a:rPr lang="tr-TR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Tanyıldızı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V. (Çeviri Editörü), </a:t>
            </a:r>
            <a:r>
              <a:rPr lang="tr-TR" sz="1400" b="1" dirty="0" err="1">
                <a:solidFill>
                  <a:srgbClr val="FFC000"/>
                </a:solidFill>
                <a:latin typeface="Arial" panose="020B0604020202020204" pitchFamily="34" charset="0"/>
              </a:rPr>
              <a:t>Palme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 Yayınevi, Ankara, Türkiye, 908 sayfa</a:t>
            </a:r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</a:rPr>
              <a:t>, ISBN: 978-</a:t>
            </a:r>
            <a:r>
              <a:rPr lang="tr-TR" sz="1400" b="1" dirty="0">
                <a:solidFill>
                  <a:srgbClr val="FFC000"/>
                </a:solidFill>
                <a:latin typeface="Arial" panose="020B0604020202020204" pitchFamily="34" charset="0"/>
              </a:rPr>
              <a:t>6053552871 künyeli kitaplardan alınmıştır.</a:t>
            </a:r>
            <a:endParaRPr lang="ru-RU" sz="1400" b="1" kern="0" dirty="0">
              <a:solidFill>
                <a:srgbClr val="FFC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6A6232D-14AE-463C-93AD-6DB1FE2B2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679" y="3887532"/>
            <a:ext cx="1741951" cy="26370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4F3AAF3-39BB-4A41-A950-F05C7ACB2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12" y="3959523"/>
            <a:ext cx="1739824" cy="26370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2209800"/>
            <a:ext cx="8101965" cy="189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149225" algn="ctr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800" spc="-10" dirty="0">
                <a:latin typeface="Arial"/>
                <a:cs typeface="Arial"/>
              </a:rPr>
              <a:t>Birbiriyle yakın ilişkili </a:t>
            </a:r>
            <a:r>
              <a:rPr sz="1800" spc="-5" dirty="0">
                <a:latin typeface="Arial"/>
                <a:cs typeface="Arial"/>
              </a:rPr>
              <a:t>kavramlar </a:t>
            </a:r>
            <a:r>
              <a:rPr sz="1800" spc="-10" dirty="0">
                <a:latin typeface="Arial"/>
                <a:cs typeface="Arial"/>
              </a:rPr>
              <a:t>olmalarına </a:t>
            </a:r>
            <a:r>
              <a:rPr sz="1800" spc="-5" dirty="0">
                <a:latin typeface="Arial"/>
                <a:cs typeface="Arial"/>
              </a:rPr>
              <a:t>rağmen ısı transfer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5" dirty="0">
                <a:latin typeface="Arial"/>
                <a:cs typeface="Arial"/>
              </a:rPr>
              <a:t>sıcaklığın  nitelikleri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farklıdır.</a:t>
            </a:r>
            <a:endParaRPr sz="1800" dirty="0">
              <a:latin typeface="Arial"/>
              <a:cs typeface="Arial"/>
            </a:endParaRPr>
          </a:p>
          <a:p>
            <a:pPr marL="12065" algn="ctr">
              <a:lnSpc>
                <a:spcPct val="100000"/>
              </a:lnSpc>
              <a:spcBef>
                <a:spcPts val="860"/>
              </a:spcBef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Sıcaklıktan </a:t>
            </a:r>
            <a:r>
              <a:rPr sz="1800" spc="-5" dirty="0">
                <a:latin typeface="Arial"/>
                <a:cs typeface="Arial"/>
              </a:rPr>
              <a:t>farklı </a:t>
            </a:r>
            <a:r>
              <a:rPr sz="1800" spc="-10" dirty="0">
                <a:latin typeface="Arial"/>
                <a:cs typeface="Arial"/>
              </a:rPr>
              <a:t>olarak </a:t>
            </a:r>
            <a:r>
              <a:rPr sz="1800" spc="-5" dirty="0">
                <a:latin typeface="Arial"/>
                <a:cs typeface="Arial"/>
              </a:rPr>
              <a:t>ısı transferi, </a:t>
            </a:r>
            <a:r>
              <a:rPr sz="1800" spc="-10" dirty="0">
                <a:latin typeface="Arial"/>
                <a:cs typeface="Arial"/>
              </a:rPr>
              <a:t>hem </a:t>
            </a:r>
            <a:r>
              <a:rPr sz="1800" spc="-5" dirty="0">
                <a:latin typeface="Arial"/>
                <a:cs typeface="Arial"/>
              </a:rPr>
              <a:t>bir </a:t>
            </a:r>
            <a:r>
              <a:rPr sz="1800" spc="-10" dirty="0">
                <a:latin typeface="Arial"/>
                <a:cs typeface="Arial"/>
              </a:rPr>
              <a:t>büyüklüğe hem </a:t>
            </a:r>
            <a:r>
              <a:rPr sz="1800" spc="-5" dirty="0">
                <a:latin typeface="Arial"/>
                <a:cs typeface="Arial"/>
              </a:rPr>
              <a:t>de </a:t>
            </a:r>
            <a:r>
              <a:rPr sz="1800" spc="-10" dirty="0">
                <a:latin typeface="Arial"/>
                <a:cs typeface="Arial"/>
              </a:rPr>
              <a:t>yöne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sahiptir</a:t>
            </a:r>
            <a:endParaRPr sz="1800" dirty="0">
              <a:latin typeface="Arial"/>
              <a:cs typeface="Arial"/>
            </a:endParaRPr>
          </a:p>
          <a:p>
            <a:pPr marL="355600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ve </a:t>
            </a:r>
            <a:r>
              <a:rPr sz="1800" spc="-10" dirty="0">
                <a:latin typeface="Arial"/>
                <a:cs typeface="Arial"/>
              </a:rPr>
              <a:t>dolayısıyla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vektörel </a:t>
            </a:r>
            <a:r>
              <a:rPr sz="1800" spc="-5" dirty="0">
                <a:latin typeface="Arial"/>
                <a:cs typeface="Arial"/>
              </a:rPr>
              <a:t>bir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büyüklüktür.</a:t>
            </a:r>
            <a:endParaRPr sz="1800" dirty="0">
              <a:latin typeface="Arial"/>
              <a:cs typeface="Arial"/>
            </a:endParaRPr>
          </a:p>
          <a:p>
            <a:pPr marL="12065" marR="287020" algn="ctr">
              <a:lnSpc>
                <a:spcPct val="100000"/>
              </a:lnSpc>
              <a:spcBef>
                <a:spcPts val="86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800" dirty="0">
                <a:latin typeface="Arial"/>
                <a:cs typeface="Arial"/>
              </a:rPr>
              <a:t>Bu tür </a:t>
            </a:r>
            <a:r>
              <a:rPr sz="1800" spc="-5" dirty="0">
                <a:latin typeface="Arial"/>
                <a:cs typeface="Arial"/>
              </a:rPr>
              <a:t>sorulardan kaçınmak için bir koordinat </a:t>
            </a:r>
            <a:r>
              <a:rPr sz="1800" dirty="0">
                <a:latin typeface="Arial"/>
                <a:cs typeface="Arial"/>
              </a:rPr>
              <a:t>sistemi </a:t>
            </a:r>
            <a:r>
              <a:rPr sz="1800" spc="-5" dirty="0">
                <a:latin typeface="Arial"/>
                <a:cs typeface="Arial"/>
              </a:rPr>
              <a:t>ile </a:t>
            </a:r>
            <a:r>
              <a:rPr sz="1800" spc="-10" dirty="0">
                <a:latin typeface="Arial"/>
                <a:cs typeface="Arial"/>
              </a:rPr>
              <a:t>çalışılabilir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15" dirty="0">
                <a:latin typeface="Arial"/>
                <a:cs typeface="Arial"/>
              </a:rPr>
              <a:t>yön  </a:t>
            </a:r>
            <a:r>
              <a:rPr sz="1800" spc="-5" dirty="0">
                <a:latin typeface="Arial"/>
                <a:cs typeface="Arial"/>
              </a:rPr>
              <a:t>negatif </a:t>
            </a:r>
            <a:r>
              <a:rPr sz="1800" spc="-10" dirty="0">
                <a:latin typeface="Arial"/>
                <a:cs typeface="Arial"/>
              </a:rPr>
              <a:t>veya </a:t>
            </a:r>
            <a:r>
              <a:rPr sz="1800" spc="-5" dirty="0">
                <a:latin typeface="Arial"/>
                <a:cs typeface="Arial"/>
              </a:rPr>
              <a:t>pozitif işaretle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gösterilebilir.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FC1691A0-A1D3-43CC-9601-00DAE97F61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7895" y="4800600"/>
            <a:ext cx="472821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solidFill>
                  <a:srgbClr val="FF0000"/>
                </a:solidFill>
              </a:rPr>
              <a:t>ISI </a:t>
            </a:r>
            <a:r>
              <a:rPr sz="3600" b="1" spc="-5" dirty="0">
                <a:solidFill>
                  <a:srgbClr val="FF0000"/>
                </a:solidFill>
              </a:rPr>
              <a:t>İLETİM</a:t>
            </a:r>
            <a:r>
              <a:rPr sz="3600" b="1" spc="-40" dirty="0">
                <a:solidFill>
                  <a:srgbClr val="FF0000"/>
                </a:solidFill>
              </a:rPr>
              <a:t> </a:t>
            </a:r>
            <a:r>
              <a:rPr sz="3600" b="1" spc="-5" dirty="0">
                <a:solidFill>
                  <a:srgbClr val="FF0000"/>
                </a:solidFill>
              </a:rPr>
              <a:t>DENKLEMİ</a:t>
            </a:r>
            <a:endParaRPr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5808" y="1828800"/>
            <a:ext cx="7652384" cy="2788584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6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2000" dirty="0">
                <a:latin typeface="Arial"/>
                <a:cs typeface="Arial"/>
              </a:rPr>
              <a:t>Isı transferinin herhangi </a:t>
            </a:r>
            <a:r>
              <a:rPr sz="2000" spc="-5" dirty="0">
                <a:latin typeface="Arial"/>
                <a:cs typeface="Arial"/>
              </a:rPr>
              <a:t>bir türü için itici </a:t>
            </a:r>
            <a:r>
              <a:rPr sz="2000" dirty="0">
                <a:latin typeface="Arial"/>
                <a:cs typeface="Arial"/>
              </a:rPr>
              <a:t>güç </a:t>
            </a:r>
            <a:r>
              <a:rPr sz="2000" spc="-5" dirty="0">
                <a:latin typeface="Arial"/>
                <a:cs typeface="Arial"/>
              </a:rPr>
              <a:t>sıcaklık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farkıdır.</a:t>
            </a:r>
            <a:endParaRPr sz="20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960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Sıcaklık </a:t>
            </a:r>
            <a:r>
              <a:rPr sz="2000" dirty="0">
                <a:latin typeface="Arial"/>
                <a:cs typeface="Arial"/>
              </a:rPr>
              <a:t>farkı </a:t>
            </a:r>
            <a:r>
              <a:rPr sz="2000" spc="-5" dirty="0">
                <a:latin typeface="Arial"/>
                <a:cs typeface="Arial"/>
              </a:rPr>
              <a:t>ne </a:t>
            </a:r>
            <a:r>
              <a:rPr sz="2000" dirty="0">
                <a:latin typeface="Arial"/>
                <a:cs typeface="Arial"/>
              </a:rPr>
              <a:t>kadar </a:t>
            </a:r>
            <a:r>
              <a:rPr sz="2000" spc="-5" dirty="0">
                <a:latin typeface="Arial"/>
                <a:cs typeface="Arial"/>
              </a:rPr>
              <a:t>büyükse </a:t>
            </a:r>
            <a:r>
              <a:rPr sz="2000" spc="-10" dirty="0">
                <a:latin typeface="Arial"/>
                <a:cs typeface="Arial"/>
              </a:rPr>
              <a:t>ısı </a:t>
            </a:r>
            <a:r>
              <a:rPr sz="2000" dirty="0">
                <a:latin typeface="Arial"/>
                <a:cs typeface="Arial"/>
              </a:rPr>
              <a:t>tarnsfer </a:t>
            </a:r>
            <a:r>
              <a:rPr sz="2000" spc="-5" dirty="0">
                <a:latin typeface="Arial"/>
                <a:cs typeface="Arial"/>
              </a:rPr>
              <a:t>hızı da </a:t>
            </a:r>
            <a:r>
              <a:rPr sz="2000" dirty="0">
                <a:latin typeface="Arial"/>
                <a:cs typeface="Arial"/>
              </a:rPr>
              <a:t>o kadar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büyük  </a:t>
            </a:r>
            <a:r>
              <a:rPr sz="2000" dirty="0">
                <a:latin typeface="Arial"/>
                <a:cs typeface="Arial"/>
              </a:rPr>
              <a:t>olur.</a:t>
            </a:r>
          </a:p>
          <a:p>
            <a:pPr marL="12065" algn="ctr">
              <a:lnSpc>
                <a:spcPct val="100000"/>
              </a:lnSpc>
              <a:spcBef>
                <a:spcPts val="919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C000"/>
                </a:solidFill>
                <a:latin typeface="Arial"/>
                <a:cs typeface="Arial"/>
              </a:rPr>
              <a:t>Kartezyen T(x, </a:t>
            </a:r>
            <a:r>
              <a:rPr sz="1800" spc="-15" dirty="0">
                <a:solidFill>
                  <a:srgbClr val="FFC000"/>
                </a:solidFill>
                <a:latin typeface="Arial"/>
                <a:cs typeface="Arial"/>
              </a:rPr>
              <a:t>y, 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z,</a:t>
            </a:r>
            <a:r>
              <a:rPr sz="1800" spc="6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t)</a:t>
            </a:r>
          </a:p>
          <a:p>
            <a:pPr marL="12065" algn="ctr">
              <a:lnSpc>
                <a:spcPct val="100000"/>
              </a:lnSpc>
              <a:spcBef>
                <a:spcPts val="865"/>
              </a:spcBef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C000"/>
                </a:solidFill>
                <a:latin typeface="Arial"/>
                <a:cs typeface="Arial"/>
              </a:rPr>
              <a:t>Silindirik 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(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r, </a:t>
            </a:r>
            <a:r>
              <a:rPr sz="1800" spc="-20" dirty="0">
                <a:solidFill>
                  <a:srgbClr val="FFC000"/>
                </a:solidFill>
                <a:latin typeface="Symbol"/>
                <a:cs typeface="Symbol"/>
              </a:rPr>
              <a:t></a:t>
            </a:r>
            <a:r>
              <a:rPr sz="1800" i="1" spc="-20" dirty="0">
                <a:solidFill>
                  <a:srgbClr val="FFC000"/>
                </a:solidFill>
                <a:latin typeface="Arial"/>
                <a:cs typeface="Arial"/>
              </a:rPr>
              <a:t>, </a:t>
            </a:r>
            <a:r>
              <a:rPr sz="1800" i="1" spc="-25" dirty="0">
                <a:solidFill>
                  <a:srgbClr val="FFC000"/>
                </a:solidFill>
                <a:latin typeface="Arial"/>
                <a:cs typeface="Arial"/>
              </a:rPr>
              <a:t>z,</a:t>
            </a:r>
            <a:r>
              <a:rPr sz="1800" i="1" spc="114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)</a:t>
            </a:r>
          </a:p>
          <a:p>
            <a:pPr marL="12065" algn="ctr">
              <a:lnSpc>
                <a:spcPct val="100000"/>
              </a:lnSpc>
              <a:spcBef>
                <a:spcPts val="865"/>
              </a:spcBef>
              <a:buClr>
                <a:srgbClr val="FF0000"/>
              </a:buClr>
              <a:tabLst>
                <a:tab pos="355600" algn="l"/>
                <a:tab pos="356235" algn="l"/>
                <a:tab pos="2435860" algn="l"/>
              </a:tabLst>
            </a:pPr>
            <a:r>
              <a:rPr lang="tr-TR" sz="1800" spc="-5" dirty="0">
                <a:solidFill>
                  <a:srgbClr val="FFC000"/>
                </a:solidFill>
                <a:latin typeface="Arial"/>
                <a:cs typeface="Arial"/>
              </a:rPr>
              <a:t>	 </a:t>
            </a:r>
            <a:r>
              <a:rPr sz="1800" spc="-5" dirty="0" err="1">
                <a:solidFill>
                  <a:srgbClr val="FFC000"/>
                </a:solidFill>
                <a:latin typeface="Arial"/>
                <a:cs typeface="Arial"/>
              </a:rPr>
              <a:t>Küresel</a:t>
            </a:r>
            <a:r>
              <a:rPr sz="1800" spc="-5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(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r, </a:t>
            </a:r>
            <a:r>
              <a:rPr sz="1800" spc="-20" dirty="0">
                <a:solidFill>
                  <a:srgbClr val="FFC000"/>
                </a:solidFill>
                <a:latin typeface="Symbol"/>
                <a:cs typeface="Symbol"/>
              </a:rPr>
              <a:t></a:t>
            </a:r>
            <a:r>
              <a:rPr sz="1800" i="1" spc="-20" dirty="0">
                <a:solidFill>
                  <a:srgbClr val="FFC000"/>
                </a:solidFill>
                <a:latin typeface="Arial"/>
                <a:cs typeface="Arial"/>
              </a:rPr>
              <a:t>,</a:t>
            </a:r>
            <a:r>
              <a:rPr sz="1800" i="1" spc="5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C000"/>
                </a:solidFill>
                <a:latin typeface="Symbol"/>
                <a:cs typeface="Symbol"/>
              </a:rPr>
              <a:t></a:t>
            </a:r>
            <a:r>
              <a:rPr sz="1800" i="1" spc="-5" dirty="0">
                <a:solidFill>
                  <a:srgbClr val="FFC000"/>
                </a:solidFill>
                <a:latin typeface="Arial"/>
                <a:cs typeface="Arial"/>
              </a:rPr>
              <a:t>,</a:t>
            </a:r>
            <a:r>
              <a:rPr sz="1800" i="1" spc="1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C000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)	</a:t>
            </a:r>
            <a:endParaRPr lang="tr-TR" sz="1800" dirty="0">
              <a:solidFill>
                <a:srgbClr val="FFC000"/>
              </a:solidFill>
              <a:latin typeface="Arial"/>
              <a:cs typeface="Arial"/>
            </a:endParaRPr>
          </a:p>
          <a:p>
            <a:pPr marL="12065" algn="ctr">
              <a:lnSpc>
                <a:spcPct val="100000"/>
              </a:lnSpc>
              <a:spcBef>
                <a:spcPts val="865"/>
              </a:spcBef>
              <a:buClr>
                <a:srgbClr val="FF0000"/>
              </a:buClr>
              <a:tabLst>
                <a:tab pos="355600" algn="l"/>
                <a:tab pos="356235" algn="l"/>
                <a:tab pos="2435860" algn="l"/>
              </a:tabLst>
            </a:pPr>
            <a:r>
              <a:rPr sz="2000" spc="-5" dirty="0" err="1">
                <a:latin typeface="Arial"/>
                <a:cs typeface="Arial"/>
              </a:rPr>
              <a:t>olmak</a:t>
            </a:r>
            <a:r>
              <a:rPr sz="2000" spc="-5" dirty="0">
                <a:latin typeface="Arial"/>
                <a:cs typeface="Arial"/>
              </a:rPr>
              <a:t> üzere 3 temel koordinat </a:t>
            </a:r>
            <a:r>
              <a:rPr sz="1800" dirty="0">
                <a:latin typeface="Arial"/>
                <a:cs typeface="Arial"/>
              </a:rPr>
              <a:t>sistemi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kullanılabilir.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3600" y="1143000"/>
            <a:ext cx="5105400" cy="3463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824865" algn="ctr">
              <a:lnSpc>
                <a:spcPct val="100000"/>
              </a:lnSpc>
              <a:spcBef>
                <a:spcPts val="105"/>
              </a:spcBef>
              <a:tabLst>
                <a:tab pos="370840" algn="l"/>
                <a:tab pos="371475" algn="l"/>
              </a:tabLst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Sürekli terimi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ortam  </a:t>
            </a:r>
            <a:r>
              <a:rPr sz="2000" spc="-5" dirty="0">
                <a:latin typeface="Arial"/>
                <a:cs typeface="Arial"/>
              </a:rPr>
              <a:t>içindeki </a:t>
            </a:r>
            <a:r>
              <a:rPr sz="2000" dirty="0">
                <a:latin typeface="Arial"/>
                <a:cs typeface="Arial"/>
              </a:rPr>
              <a:t>herhangi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bir</a:t>
            </a:r>
            <a:endParaRPr sz="2000" dirty="0">
              <a:latin typeface="Arial"/>
              <a:cs typeface="Arial"/>
            </a:endParaRPr>
          </a:p>
          <a:p>
            <a:pPr marL="370840" marR="5080" algn="ct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noktada zamanla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değişimin  olmadığına işaret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ederken,</a:t>
            </a:r>
          </a:p>
          <a:p>
            <a:pPr marL="12065" marR="251460" algn="ctr">
              <a:lnSpc>
                <a:spcPct val="100000"/>
              </a:lnSpc>
              <a:tabLst>
                <a:tab pos="370840" algn="l"/>
                <a:tab pos="371475" algn="l"/>
              </a:tabLst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Zamana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bağlı </a:t>
            </a:r>
            <a:r>
              <a:rPr sz="2000" dirty="0">
                <a:latin typeface="Arial"/>
                <a:cs typeface="Arial"/>
              </a:rPr>
              <a:t>ifadesi  zamanla </a:t>
            </a:r>
            <a:r>
              <a:rPr sz="2000" spc="-5" dirty="0">
                <a:latin typeface="Arial"/>
                <a:cs typeface="Arial"/>
              </a:rPr>
              <a:t>değişimi veya  </a:t>
            </a:r>
            <a:r>
              <a:rPr sz="2000" dirty="0">
                <a:latin typeface="Arial"/>
                <a:cs typeface="Arial"/>
              </a:rPr>
              <a:t>zaman </a:t>
            </a:r>
            <a:r>
              <a:rPr sz="2000" spc="-10" dirty="0">
                <a:latin typeface="Arial"/>
                <a:cs typeface="Arial"/>
              </a:rPr>
              <a:t>bağımlılığını </a:t>
            </a:r>
            <a:r>
              <a:rPr sz="2000" spc="-5" dirty="0">
                <a:latin typeface="Arial"/>
                <a:cs typeface="Arial"/>
              </a:rPr>
              <a:t>ifade  </a:t>
            </a:r>
            <a:r>
              <a:rPr sz="2000" spc="-20" dirty="0">
                <a:latin typeface="Arial"/>
                <a:cs typeface="Arial"/>
              </a:rPr>
              <a:t>eder.</a:t>
            </a:r>
            <a:endParaRPr sz="2000" dirty="0">
              <a:latin typeface="Arial"/>
              <a:cs typeface="Arial"/>
            </a:endParaRPr>
          </a:p>
          <a:p>
            <a:pPr marL="99060" marR="93980" lvl="1" algn="ctr">
              <a:lnSpc>
                <a:spcPct val="100000"/>
              </a:lnSpc>
              <a:spcBef>
                <a:spcPts val="484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2000" dirty="0">
                <a:latin typeface="Arial"/>
                <a:cs typeface="Arial"/>
              </a:rPr>
              <a:t>Zamana göre </a:t>
            </a:r>
            <a:r>
              <a:rPr sz="2000" spc="-5" dirty="0">
                <a:latin typeface="Arial"/>
                <a:cs typeface="Arial"/>
              </a:rPr>
              <a:t>değişimin  olduğu, </a:t>
            </a:r>
            <a:r>
              <a:rPr sz="2000" dirty="0">
                <a:latin typeface="Arial"/>
                <a:cs typeface="Arial"/>
              </a:rPr>
              <a:t>fakat konuma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göre  değişimin olmadığı özel  durumda, </a:t>
            </a:r>
            <a:r>
              <a:rPr sz="2000" dirty="0">
                <a:latin typeface="Arial"/>
                <a:cs typeface="Arial"/>
              </a:rPr>
              <a:t>ortam </a:t>
            </a:r>
            <a:r>
              <a:rPr sz="2000" spc="-5" dirty="0">
                <a:latin typeface="Arial"/>
                <a:cs typeface="Arial"/>
              </a:rPr>
              <a:t>sıcaklığı  </a:t>
            </a:r>
            <a:r>
              <a:rPr sz="2000" dirty="0">
                <a:latin typeface="Arial"/>
                <a:cs typeface="Arial"/>
              </a:rPr>
              <a:t>zamanla </a:t>
            </a:r>
            <a:r>
              <a:rPr sz="2000" spc="-5" dirty="0">
                <a:latin typeface="Arial"/>
                <a:cs typeface="Arial"/>
              </a:rPr>
              <a:t>üniform </a:t>
            </a:r>
            <a:r>
              <a:rPr sz="2000" dirty="0">
                <a:latin typeface="Arial"/>
                <a:cs typeface="Arial"/>
              </a:rPr>
              <a:t>olarak  </a:t>
            </a:r>
            <a:r>
              <a:rPr sz="2000" spc="-15" dirty="0">
                <a:latin typeface="Arial"/>
                <a:cs typeface="Arial"/>
              </a:rPr>
              <a:t>değişir. </a:t>
            </a:r>
            <a:r>
              <a:rPr sz="2000" dirty="0">
                <a:latin typeface="Arial"/>
                <a:cs typeface="Arial"/>
              </a:rPr>
              <a:t>Bu tür </a:t>
            </a:r>
            <a:r>
              <a:rPr sz="2000" spc="-10" dirty="0">
                <a:latin typeface="Arial"/>
                <a:cs typeface="Arial"/>
              </a:rPr>
              <a:t>ısı </a:t>
            </a:r>
            <a:r>
              <a:rPr sz="2000" dirty="0">
                <a:latin typeface="Arial"/>
                <a:cs typeface="Arial"/>
              </a:rPr>
              <a:t>transfer  sistemleri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yığık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sistemler  </a:t>
            </a:r>
            <a:r>
              <a:rPr sz="2000" spc="-5" dirty="0">
                <a:latin typeface="Arial"/>
                <a:cs typeface="Arial"/>
              </a:rPr>
              <a:t>olarak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adlandırılır.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178726"/>
            <a:ext cx="807466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solidFill>
                  <a:srgbClr val="FF0000"/>
                </a:solidFill>
              </a:rPr>
              <a:t>Sürekli ve Zamana </a:t>
            </a:r>
            <a:r>
              <a:rPr b="1" spc="-10" dirty="0">
                <a:solidFill>
                  <a:srgbClr val="FF0000"/>
                </a:solidFill>
              </a:rPr>
              <a:t>Bağlı </a:t>
            </a:r>
            <a:r>
              <a:rPr b="1" spc="-5" dirty="0">
                <a:solidFill>
                  <a:srgbClr val="FF0000"/>
                </a:solidFill>
              </a:rPr>
              <a:t>Isı</a:t>
            </a:r>
            <a:r>
              <a:rPr b="1" spc="45" dirty="0">
                <a:solidFill>
                  <a:srgbClr val="FF0000"/>
                </a:solidFill>
              </a:rPr>
              <a:t> </a:t>
            </a:r>
            <a:r>
              <a:rPr b="1" spc="-25" dirty="0">
                <a:solidFill>
                  <a:srgbClr val="FF0000"/>
                </a:solidFill>
              </a:rPr>
              <a:t>Transferi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18858"/>
            <a:ext cx="807466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solidFill>
                  <a:srgbClr val="FF0000"/>
                </a:solidFill>
              </a:rPr>
              <a:t>Çok Boyutlu </a:t>
            </a:r>
            <a:r>
              <a:rPr b="1" spc="-5" dirty="0">
                <a:solidFill>
                  <a:srgbClr val="FF0000"/>
                </a:solidFill>
              </a:rPr>
              <a:t>Isı</a:t>
            </a:r>
            <a:r>
              <a:rPr b="1" spc="45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Transferi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1200" y="1066800"/>
            <a:ext cx="5105400" cy="53982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600" spc="-5" dirty="0">
                <a:latin typeface="Arial"/>
                <a:cs typeface="Arial"/>
              </a:rPr>
              <a:t>Isı transfer </a:t>
            </a:r>
            <a:r>
              <a:rPr sz="1600" spc="-10" dirty="0">
                <a:latin typeface="Arial"/>
                <a:cs typeface="Arial"/>
              </a:rPr>
              <a:t>problemleri, </a:t>
            </a:r>
            <a:r>
              <a:rPr sz="1600" spc="-5" dirty="0">
                <a:latin typeface="Arial"/>
                <a:cs typeface="Arial"/>
              </a:rPr>
              <a:t>farklı doğrultulardaki ısı transfer </a:t>
            </a:r>
            <a:r>
              <a:rPr sz="1600" spc="-10" dirty="0">
                <a:latin typeface="Arial"/>
                <a:cs typeface="Arial"/>
              </a:rPr>
              <a:t>hızının  </a:t>
            </a:r>
            <a:r>
              <a:rPr sz="1600" spc="-5" dirty="0">
                <a:latin typeface="Arial"/>
                <a:cs typeface="Arial"/>
              </a:rPr>
              <a:t>birbirlerine göre </a:t>
            </a:r>
            <a:r>
              <a:rPr sz="1600" spc="-10" dirty="0">
                <a:latin typeface="Arial"/>
                <a:cs typeface="Arial"/>
              </a:rPr>
              <a:t>büyüklüğüne </a:t>
            </a:r>
            <a:r>
              <a:rPr sz="1600" spc="-5" dirty="0">
                <a:latin typeface="Arial"/>
                <a:cs typeface="Arial"/>
              </a:rPr>
              <a:t>ve </a:t>
            </a:r>
            <a:r>
              <a:rPr sz="1600" spc="-10" dirty="0">
                <a:latin typeface="Arial"/>
                <a:cs typeface="Arial"/>
              </a:rPr>
              <a:t>istenen </a:t>
            </a:r>
            <a:r>
              <a:rPr sz="1600" spc="-5" dirty="0">
                <a:latin typeface="Arial"/>
                <a:cs typeface="Arial"/>
              </a:rPr>
              <a:t>duyarlık </a:t>
            </a:r>
            <a:r>
              <a:rPr sz="1600" spc="-10" dirty="0">
                <a:latin typeface="Arial"/>
                <a:cs typeface="Arial"/>
              </a:rPr>
              <a:t>düzeyine </a:t>
            </a:r>
            <a:r>
              <a:rPr sz="1600" spc="-10" dirty="0" err="1">
                <a:latin typeface="Arial"/>
                <a:cs typeface="Arial"/>
              </a:rPr>
              <a:t>bağlı</a:t>
            </a:r>
            <a:r>
              <a:rPr sz="1600" spc="34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olarak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Tek </a:t>
            </a:r>
            <a:r>
              <a:rPr sz="1600" b="1" spc="-5" dirty="0" err="1">
                <a:solidFill>
                  <a:srgbClr val="FF0000"/>
                </a:solidFill>
                <a:latin typeface="Arial"/>
                <a:cs typeface="Arial"/>
              </a:rPr>
              <a:t>boyutlu</a:t>
            </a:r>
            <a:r>
              <a:rPr lang="tr-TR" sz="1600" b="1" spc="-5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sz="1600" b="1" spc="-5" dirty="0" err="1">
                <a:solidFill>
                  <a:srgbClr val="FF0000"/>
                </a:solidFill>
                <a:latin typeface="Arial"/>
                <a:cs typeface="Arial"/>
              </a:rPr>
              <a:t>İki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 err="1">
                <a:solidFill>
                  <a:srgbClr val="FF0000"/>
                </a:solidFill>
                <a:latin typeface="Arial"/>
                <a:cs typeface="Arial"/>
              </a:rPr>
              <a:t>boyutlu</a:t>
            </a:r>
            <a:r>
              <a:rPr lang="tr-TR" sz="1600" b="1" spc="-5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sz="1600" b="1" spc="-5" dirty="0" err="1">
                <a:solidFill>
                  <a:srgbClr val="FF0000"/>
                </a:solidFill>
                <a:latin typeface="Arial"/>
                <a:cs typeface="Arial"/>
              </a:rPr>
              <a:t>Üç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boyutlu </a:t>
            </a:r>
            <a:r>
              <a:rPr sz="1600" spc="-5" dirty="0">
                <a:latin typeface="Arial"/>
                <a:cs typeface="Arial"/>
              </a:rPr>
              <a:t>olarak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sınıflandırılır.</a:t>
            </a:r>
            <a:endParaRPr sz="1600" dirty="0">
              <a:latin typeface="Arial"/>
              <a:cs typeface="Arial"/>
            </a:endParaRPr>
          </a:p>
          <a:p>
            <a:pPr marL="12065" marR="253365" algn="ctr">
              <a:lnSpc>
                <a:spcPct val="100000"/>
              </a:lnSpc>
              <a:spcBef>
                <a:spcPts val="91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600" spc="-10" dirty="0" err="1">
                <a:latin typeface="Arial"/>
                <a:cs typeface="Arial"/>
              </a:rPr>
              <a:t>Eğer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bir ortamdaki sıcaklık yalnız bir doğrultuda </a:t>
            </a:r>
            <a:r>
              <a:rPr sz="1600" spc="-10" dirty="0">
                <a:latin typeface="Arial"/>
                <a:cs typeface="Arial"/>
              </a:rPr>
              <a:t>değişiyor </a:t>
            </a:r>
            <a:r>
              <a:rPr sz="1600" spc="-5" dirty="0">
                <a:latin typeface="Arial"/>
                <a:cs typeface="Arial"/>
              </a:rPr>
              <a:t>ve  dolayısıyla ısı bir </a:t>
            </a:r>
            <a:r>
              <a:rPr sz="1600" spc="-10" dirty="0">
                <a:latin typeface="Arial"/>
                <a:cs typeface="Arial"/>
              </a:rPr>
              <a:t>doğrultuda </a:t>
            </a:r>
            <a:r>
              <a:rPr sz="1600" spc="-5" dirty="0">
                <a:latin typeface="Arial"/>
                <a:cs typeface="Arial"/>
              </a:rPr>
              <a:t>transfer ediliyorsa, </a:t>
            </a:r>
            <a:r>
              <a:rPr sz="1600" spc="-10" dirty="0">
                <a:latin typeface="Arial"/>
                <a:cs typeface="Arial"/>
              </a:rPr>
              <a:t>diğer </a:t>
            </a:r>
            <a:r>
              <a:rPr sz="1600" spc="-5" dirty="0">
                <a:latin typeface="Arial"/>
                <a:cs typeface="Arial"/>
              </a:rPr>
              <a:t>doğrultulardaki  sıcaklık değişimi ve </a:t>
            </a:r>
            <a:r>
              <a:rPr sz="1600" spc="-10" dirty="0">
                <a:latin typeface="Arial"/>
                <a:cs typeface="Arial"/>
              </a:rPr>
              <a:t>dolayısıyla </a:t>
            </a:r>
            <a:r>
              <a:rPr sz="1600" spc="-5" dirty="0">
                <a:latin typeface="Arial"/>
                <a:cs typeface="Arial"/>
              </a:rPr>
              <a:t>ısı transferi ihmal </a:t>
            </a:r>
            <a:r>
              <a:rPr sz="1600" spc="-10" dirty="0">
                <a:latin typeface="Arial"/>
                <a:cs typeface="Arial"/>
              </a:rPr>
              <a:t>edilebilir </a:t>
            </a:r>
            <a:r>
              <a:rPr sz="1600" spc="-5" dirty="0">
                <a:latin typeface="Arial"/>
                <a:cs typeface="Arial"/>
              </a:rPr>
              <a:t>veya sıfır  </a:t>
            </a:r>
            <a:r>
              <a:rPr sz="1600" spc="-10" dirty="0">
                <a:latin typeface="Arial"/>
                <a:cs typeface="Arial"/>
              </a:rPr>
              <a:t>ise, </a:t>
            </a:r>
            <a:r>
              <a:rPr sz="1600" spc="-5" dirty="0">
                <a:latin typeface="Arial"/>
                <a:cs typeface="Arial"/>
              </a:rPr>
              <a:t>bu ısı transfer problemi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tek boyutlu </a:t>
            </a:r>
            <a:r>
              <a:rPr sz="1600" spc="-5" dirty="0">
                <a:latin typeface="Arial"/>
                <a:cs typeface="Arial"/>
              </a:rPr>
              <a:t>olarak</a:t>
            </a:r>
            <a:r>
              <a:rPr sz="1600" spc="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adlandırılır.</a:t>
            </a:r>
            <a:endParaRPr sz="1600" dirty="0">
              <a:latin typeface="Arial"/>
              <a:cs typeface="Arial"/>
            </a:endParaRPr>
          </a:p>
          <a:p>
            <a:pPr marL="12065" marR="194945" algn="ctr">
              <a:lnSpc>
                <a:spcPct val="100000"/>
              </a:lnSpc>
              <a:spcBef>
                <a:spcPts val="91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1600" spc="-5" dirty="0">
                <a:latin typeface="Arial"/>
                <a:cs typeface="Arial"/>
              </a:rPr>
              <a:t>Bir ortamda sıcaklık iki </a:t>
            </a:r>
            <a:r>
              <a:rPr sz="1600" spc="-10" dirty="0">
                <a:latin typeface="Arial"/>
                <a:cs typeface="Arial"/>
              </a:rPr>
              <a:t>esas doğrultuda değişebilir </a:t>
            </a:r>
            <a:r>
              <a:rPr sz="1600" spc="-5" dirty="0">
                <a:latin typeface="Arial"/>
                <a:cs typeface="Arial"/>
              </a:rPr>
              <a:t>ve </a:t>
            </a:r>
            <a:r>
              <a:rPr sz="1600" spc="-10" dirty="0">
                <a:latin typeface="Arial"/>
                <a:cs typeface="Arial"/>
              </a:rPr>
              <a:t>üçüncü  </a:t>
            </a:r>
            <a:r>
              <a:rPr sz="1600" spc="-5" dirty="0">
                <a:latin typeface="Arial"/>
                <a:cs typeface="Arial"/>
              </a:rPr>
              <a:t>doğrultudaki sıcaklık değişimi (ve dolayısıyla bu yöndeki ısı transferi)  ihmal </a:t>
            </a:r>
            <a:r>
              <a:rPr sz="1600" spc="-10" dirty="0">
                <a:latin typeface="Arial"/>
                <a:cs typeface="Arial"/>
              </a:rPr>
              <a:t>edilebilir. </a:t>
            </a:r>
            <a:r>
              <a:rPr sz="1600" spc="-5" dirty="0">
                <a:latin typeface="Arial"/>
                <a:cs typeface="Arial"/>
              </a:rPr>
              <a:t>Bu </a:t>
            </a:r>
            <a:r>
              <a:rPr sz="1600" spc="-10" dirty="0">
                <a:latin typeface="Arial"/>
                <a:cs typeface="Arial"/>
              </a:rPr>
              <a:t>durumdaki </a:t>
            </a:r>
            <a:r>
              <a:rPr sz="1600" spc="-5" dirty="0">
                <a:latin typeface="Arial"/>
                <a:cs typeface="Arial"/>
              </a:rPr>
              <a:t>ısı transfer problemi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iki </a:t>
            </a:r>
            <a:r>
              <a:rPr sz="1600" b="1" spc="-5" dirty="0" err="1">
                <a:solidFill>
                  <a:srgbClr val="FF0000"/>
                </a:solidFill>
                <a:latin typeface="Arial"/>
                <a:cs typeface="Arial"/>
              </a:rPr>
              <a:t>boyutlu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5" dirty="0" err="1">
                <a:latin typeface="Arial"/>
                <a:cs typeface="Arial"/>
              </a:rPr>
              <a:t>olarak</a:t>
            </a:r>
            <a:r>
              <a:rPr lang="tr-TR" sz="1600" spc="-5" dirty="0">
                <a:latin typeface="Arial"/>
                <a:cs typeface="Arial"/>
              </a:rPr>
              <a:t> anılır.</a:t>
            </a:r>
          </a:p>
          <a:p>
            <a:pPr marL="12065" marR="194945" algn="ctr">
              <a:spcBef>
                <a:spcPts val="91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lang="tr-TR" sz="1600" spc="-10" dirty="0">
                <a:latin typeface="Arial"/>
                <a:cs typeface="Arial"/>
              </a:rPr>
              <a:t>Bir </a:t>
            </a:r>
            <a:r>
              <a:rPr lang="tr-TR" sz="1600" spc="-5" dirty="0">
                <a:latin typeface="Arial"/>
                <a:cs typeface="Arial"/>
              </a:rPr>
              <a:t>ortamdaki ısı transferi en genel haliyle </a:t>
            </a:r>
            <a:r>
              <a:rPr lang="tr-TR" sz="1600" b="1" spc="-5" dirty="0">
                <a:solidFill>
                  <a:srgbClr val="FF0000"/>
                </a:solidFill>
                <a:latin typeface="Arial"/>
                <a:cs typeface="Arial"/>
              </a:rPr>
              <a:t>üç boyutludur</a:t>
            </a:r>
            <a:r>
              <a:rPr lang="tr-TR" sz="1600" spc="-5" dirty="0">
                <a:latin typeface="Arial"/>
                <a:cs typeface="Arial"/>
              </a:rPr>
              <a:t>. Bununla  </a:t>
            </a:r>
            <a:r>
              <a:rPr lang="tr-TR" sz="1600" spc="-10" dirty="0">
                <a:latin typeface="Arial"/>
                <a:cs typeface="Arial"/>
              </a:rPr>
              <a:t>birlikte, bazı </a:t>
            </a:r>
            <a:r>
              <a:rPr lang="tr-TR" sz="1600" spc="-5" dirty="0">
                <a:latin typeface="Arial"/>
                <a:cs typeface="Arial"/>
              </a:rPr>
              <a:t>problemler, farklı yönlerde ısı transfer oranlarının </a:t>
            </a:r>
            <a:r>
              <a:rPr lang="tr-TR" sz="1600" spc="-10" dirty="0">
                <a:latin typeface="Arial"/>
                <a:cs typeface="Arial"/>
              </a:rPr>
              <a:t>göreceli  </a:t>
            </a:r>
            <a:r>
              <a:rPr lang="tr-TR" sz="1600" spc="-5" dirty="0">
                <a:latin typeface="Arial"/>
                <a:cs typeface="Arial"/>
              </a:rPr>
              <a:t>büyüklüklerine ve </a:t>
            </a:r>
            <a:r>
              <a:rPr lang="tr-TR" sz="1600" spc="-10" dirty="0">
                <a:latin typeface="Arial"/>
                <a:cs typeface="Arial"/>
              </a:rPr>
              <a:t>istenen </a:t>
            </a:r>
            <a:r>
              <a:rPr lang="tr-TR" sz="1600" spc="-5" dirty="0">
                <a:latin typeface="Arial"/>
                <a:cs typeface="Arial"/>
              </a:rPr>
              <a:t>doğruluk seviyesine </a:t>
            </a:r>
            <a:r>
              <a:rPr lang="tr-TR" sz="1600" spc="-10" dirty="0">
                <a:latin typeface="Arial"/>
                <a:cs typeface="Arial"/>
              </a:rPr>
              <a:t>bağlı </a:t>
            </a:r>
            <a:r>
              <a:rPr lang="tr-TR" sz="1600" spc="-5" dirty="0">
                <a:latin typeface="Arial"/>
                <a:cs typeface="Arial"/>
              </a:rPr>
              <a:t>olarak iki veya </a:t>
            </a:r>
            <a:r>
              <a:rPr lang="tr-TR" sz="1600" spc="-10" dirty="0">
                <a:latin typeface="Arial"/>
                <a:cs typeface="Arial"/>
              </a:rPr>
              <a:t>bir  boyutlu </a:t>
            </a:r>
            <a:r>
              <a:rPr lang="tr-TR" sz="1600" spc="-5" dirty="0">
                <a:latin typeface="Arial"/>
                <a:cs typeface="Arial"/>
              </a:rPr>
              <a:t>olarak</a:t>
            </a:r>
            <a:r>
              <a:rPr lang="tr-TR" sz="1600" spc="50" dirty="0">
                <a:latin typeface="Arial"/>
                <a:cs typeface="Arial"/>
              </a:rPr>
              <a:t> </a:t>
            </a:r>
            <a:r>
              <a:rPr lang="tr-TR" sz="1600" spc="-5" dirty="0">
                <a:latin typeface="Arial"/>
                <a:cs typeface="Arial"/>
              </a:rPr>
              <a:t>sınıflandırılabilir.</a:t>
            </a:r>
            <a:endParaRPr lang="tr-TR" sz="1600" dirty="0">
              <a:latin typeface="Arial"/>
              <a:cs typeface="Arial"/>
            </a:endParaRPr>
          </a:p>
          <a:p>
            <a:pPr marL="12065" marR="194945" algn="ctr">
              <a:lnSpc>
                <a:spcPct val="100000"/>
              </a:lnSpc>
              <a:spcBef>
                <a:spcPts val="91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1810" y="4572000"/>
            <a:ext cx="8120380" cy="18594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Bir ortamda belirli bir doğrultuda (mesela </a:t>
            </a:r>
            <a:r>
              <a:rPr sz="2400" dirty="0">
                <a:latin typeface="Arial"/>
                <a:cs typeface="Arial"/>
              </a:rPr>
              <a:t>x </a:t>
            </a:r>
            <a:r>
              <a:rPr sz="2400" spc="-5" dirty="0">
                <a:latin typeface="Arial"/>
                <a:cs typeface="Arial"/>
              </a:rPr>
              <a:t>doğrultusu) </a:t>
            </a:r>
            <a:r>
              <a:rPr sz="2400" spc="-10" dirty="0">
                <a:latin typeface="Arial"/>
                <a:cs typeface="Arial"/>
              </a:rPr>
              <a:t>ısı  </a:t>
            </a:r>
            <a:r>
              <a:rPr sz="2400" spc="-5" dirty="0">
                <a:latin typeface="Arial"/>
                <a:cs typeface="Arial"/>
              </a:rPr>
              <a:t>transfer </a:t>
            </a:r>
            <a:r>
              <a:rPr sz="2400" spc="-10" dirty="0">
                <a:latin typeface="Arial"/>
                <a:cs typeface="Arial"/>
              </a:rPr>
              <a:t>hızı, </a:t>
            </a:r>
            <a:r>
              <a:rPr sz="2400" spc="-5" dirty="0">
                <a:latin typeface="Arial"/>
                <a:cs typeface="Arial"/>
              </a:rPr>
              <a:t>ortam içindeki sıcaklık </a:t>
            </a:r>
            <a:r>
              <a:rPr sz="2400" dirty="0">
                <a:latin typeface="Arial"/>
                <a:cs typeface="Arial"/>
              </a:rPr>
              <a:t>farkı ve </a:t>
            </a:r>
            <a:r>
              <a:rPr sz="2400" spc="-5" dirty="0">
                <a:latin typeface="Arial"/>
                <a:cs typeface="Arial"/>
              </a:rPr>
              <a:t>ısı transfer  doğrultusuna dik alan ile doğru, </a:t>
            </a:r>
            <a:r>
              <a:rPr sz="2400" dirty="0">
                <a:latin typeface="Arial"/>
                <a:cs typeface="Arial"/>
              </a:rPr>
              <a:t>o </a:t>
            </a:r>
            <a:r>
              <a:rPr sz="2400" spc="-5" dirty="0">
                <a:latin typeface="Arial"/>
                <a:cs typeface="Arial"/>
              </a:rPr>
              <a:t>doğrultudaki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uzaklıkta</a:t>
            </a:r>
            <a:endParaRPr sz="24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ters </a:t>
            </a:r>
            <a:r>
              <a:rPr sz="2400" spc="-10" dirty="0">
                <a:latin typeface="Arial"/>
                <a:cs typeface="Arial"/>
              </a:rPr>
              <a:t>orantılıdır. </a:t>
            </a:r>
            <a:r>
              <a:rPr sz="2400" dirty="0">
                <a:latin typeface="Arial"/>
                <a:cs typeface="Arial"/>
              </a:rPr>
              <a:t>Bu </a:t>
            </a:r>
            <a:r>
              <a:rPr sz="2400" spc="-5" dirty="0">
                <a:latin typeface="Arial"/>
                <a:cs typeface="Arial"/>
              </a:rPr>
              <a:t>durum diferansiyel </a:t>
            </a:r>
            <a:r>
              <a:rPr sz="2400" spc="-5" dirty="0" err="1">
                <a:latin typeface="Arial"/>
                <a:cs typeface="Arial"/>
              </a:rPr>
              <a:t>biçimde</a:t>
            </a:r>
            <a:r>
              <a:rPr sz="2400" spc="-5" dirty="0">
                <a:latin typeface="Arial"/>
                <a:cs typeface="Arial"/>
              </a:rPr>
              <a:t> </a:t>
            </a:r>
            <a:endParaRPr lang="tr-TR" sz="2400" spc="-5" dirty="0">
              <a:latin typeface="Arial"/>
              <a:cs typeface="Arial"/>
            </a:endParaRPr>
          </a:p>
          <a:p>
            <a:pPr marL="355600" algn="ctr">
              <a:lnSpc>
                <a:spcPct val="100000"/>
              </a:lnSpc>
            </a:pPr>
            <a:r>
              <a:rPr sz="2400" b="1" spc="-5" dirty="0">
                <a:solidFill>
                  <a:srgbClr val="00AFEF"/>
                </a:solidFill>
                <a:latin typeface="Arial"/>
                <a:cs typeface="Arial"/>
              </a:rPr>
              <a:t>Fourier</a:t>
            </a:r>
            <a:r>
              <a:rPr sz="2400" b="1" spc="8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400" b="1" dirty="0" err="1">
                <a:solidFill>
                  <a:srgbClr val="00AFEF"/>
                </a:solidFill>
                <a:latin typeface="Arial"/>
                <a:cs typeface="Arial"/>
              </a:rPr>
              <a:t>ısı</a:t>
            </a:r>
            <a:r>
              <a:rPr lang="tr-TR" sz="2400" dirty="0">
                <a:latin typeface="Arial"/>
                <a:cs typeface="Arial"/>
              </a:rPr>
              <a:t> i</a:t>
            </a:r>
            <a:r>
              <a:rPr sz="2400" b="1" dirty="0" err="1">
                <a:solidFill>
                  <a:srgbClr val="00AFEF"/>
                </a:solidFill>
                <a:latin typeface="Arial"/>
                <a:cs typeface="Arial"/>
              </a:rPr>
              <a:t>letimi</a:t>
            </a:r>
            <a:r>
              <a:rPr sz="2400" b="1" dirty="0">
                <a:solidFill>
                  <a:srgbClr val="00AFEF"/>
                </a:solidFill>
                <a:latin typeface="Arial"/>
                <a:cs typeface="Arial"/>
              </a:rPr>
              <a:t> kanunu </a:t>
            </a:r>
            <a:r>
              <a:rPr sz="2400" spc="-5" dirty="0">
                <a:latin typeface="Arial"/>
                <a:cs typeface="Arial"/>
              </a:rPr>
              <a:t>ifade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edilir: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24200" y="1981200"/>
            <a:ext cx="383567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Isı </a:t>
            </a:r>
            <a:r>
              <a:rPr sz="2400" spc="-5" dirty="0">
                <a:latin typeface="Arial"/>
                <a:cs typeface="Arial"/>
              </a:rPr>
              <a:t>azalan </a:t>
            </a:r>
            <a:r>
              <a:rPr sz="2400" spc="-10" dirty="0">
                <a:latin typeface="Arial"/>
                <a:cs typeface="Arial"/>
              </a:rPr>
              <a:t>sıcaklık </a:t>
            </a:r>
            <a:r>
              <a:rPr sz="2400" spc="-5" dirty="0">
                <a:latin typeface="Arial"/>
                <a:cs typeface="Arial"/>
              </a:rPr>
              <a:t>yönünde  </a:t>
            </a:r>
            <a:r>
              <a:rPr sz="2400" spc="-10" dirty="0">
                <a:latin typeface="Arial"/>
                <a:cs typeface="Arial"/>
              </a:rPr>
              <a:t>iletilir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10" dirty="0">
                <a:latin typeface="Arial"/>
                <a:cs typeface="Arial"/>
              </a:rPr>
              <a:t>dolayısıyla ısı </a:t>
            </a:r>
            <a:r>
              <a:rPr sz="2400" spc="-5" dirty="0">
                <a:latin typeface="Arial"/>
                <a:cs typeface="Arial"/>
              </a:rPr>
              <a:t>pozitif  </a:t>
            </a:r>
            <a:r>
              <a:rPr sz="2400" spc="-10" dirty="0">
                <a:latin typeface="Arial"/>
                <a:cs typeface="Arial"/>
              </a:rPr>
              <a:t>x- </a:t>
            </a:r>
            <a:r>
              <a:rPr sz="2400" spc="-5" dirty="0">
                <a:latin typeface="Arial"/>
                <a:cs typeface="Arial"/>
              </a:rPr>
              <a:t>yönünde </a:t>
            </a:r>
            <a:r>
              <a:rPr sz="2400" spc="-10" dirty="0">
                <a:latin typeface="Arial"/>
                <a:cs typeface="Arial"/>
              </a:rPr>
              <a:t>iletildiğinde,  sıcaklık </a:t>
            </a:r>
            <a:r>
              <a:rPr sz="2400" spc="-5" dirty="0">
                <a:latin typeface="Arial"/>
                <a:cs typeface="Arial"/>
              </a:rPr>
              <a:t>gradyanı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negatiftir.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316A6992-6F57-43C3-BBF4-93CA1C58C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609600"/>
            <a:ext cx="3309938" cy="9010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2600" y="3810000"/>
            <a:ext cx="495871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2000" dirty="0">
                <a:latin typeface="Arial"/>
                <a:cs typeface="Arial"/>
              </a:rPr>
              <a:t>Yüzeyde herhangi </a:t>
            </a:r>
            <a:r>
              <a:rPr sz="2000" spc="-5" dirty="0">
                <a:latin typeface="Arial"/>
                <a:cs typeface="Arial"/>
              </a:rPr>
              <a:t>bir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endParaRPr sz="2000" dirty="0">
              <a:latin typeface="Arial"/>
              <a:cs typeface="Arial"/>
            </a:endParaRPr>
          </a:p>
          <a:p>
            <a:pPr marL="355600" marR="193675" algn="ct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noktasındaki </a:t>
            </a:r>
            <a:r>
              <a:rPr sz="2000" spc="-10" dirty="0">
                <a:latin typeface="Arial"/>
                <a:cs typeface="Arial"/>
              </a:rPr>
              <a:t>ısı </a:t>
            </a:r>
            <a:r>
              <a:rPr sz="2000" spc="-5" dirty="0">
                <a:latin typeface="Arial"/>
                <a:cs typeface="Arial"/>
              </a:rPr>
              <a:t>akısı vektörü  </a:t>
            </a:r>
            <a:r>
              <a:rPr sz="2000" dirty="0">
                <a:latin typeface="Arial"/>
                <a:cs typeface="Arial"/>
              </a:rPr>
              <a:t>yüzeye </a:t>
            </a:r>
            <a:r>
              <a:rPr sz="2000" spc="-5" dirty="0">
                <a:latin typeface="Arial"/>
                <a:cs typeface="Arial"/>
              </a:rPr>
              <a:t>dik </a:t>
            </a:r>
            <a:r>
              <a:rPr sz="2000" spc="-10" dirty="0">
                <a:latin typeface="Arial"/>
                <a:cs typeface="Arial"/>
              </a:rPr>
              <a:t>olmalıdır </a:t>
            </a:r>
            <a:r>
              <a:rPr sz="2000" dirty="0">
                <a:latin typeface="Arial"/>
                <a:cs typeface="Arial"/>
              </a:rPr>
              <a:t>ve </a:t>
            </a:r>
            <a:r>
              <a:rPr sz="2000" spc="-5" dirty="0">
                <a:latin typeface="Arial"/>
                <a:cs typeface="Arial"/>
              </a:rPr>
              <a:t>bu azalan  sıcaklık </a:t>
            </a:r>
            <a:r>
              <a:rPr sz="2000" dirty="0">
                <a:latin typeface="Arial"/>
                <a:cs typeface="Arial"/>
              </a:rPr>
              <a:t>yönünü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göstermelidir.</a:t>
            </a:r>
          </a:p>
          <a:p>
            <a:pPr marL="12065" marR="5080" algn="ctr">
              <a:lnSpc>
                <a:spcPct val="100000"/>
              </a:lnSpc>
              <a:spcBef>
                <a:spcPts val="965"/>
              </a:spcBef>
              <a:buClr>
                <a:srgbClr val="FF0000"/>
              </a:buClr>
              <a:tabLst>
                <a:tab pos="355600" algn="l"/>
                <a:tab pos="356235" algn="l"/>
              </a:tabLst>
            </a:pPr>
            <a:r>
              <a:rPr sz="2000" dirty="0">
                <a:latin typeface="Arial"/>
                <a:cs typeface="Arial"/>
              </a:rPr>
              <a:t>Eğer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 </a:t>
            </a:r>
            <a:r>
              <a:rPr sz="2000" spc="-5" dirty="0">
                <a:latin typeface="Arial"/>
                <a:cs typeface="Arial"/>
              </a:rPr>
              <a:t>noktasında </a:t>
            </a:r>
            <a:r>
              <a:rPr sz="2000" dirty="0">
                <a:latin typeface="Arial"/>
                <a:cs typeface="Arial"/>
              </a:rPr>
              <a:t>sabit </a:t>
            </a:r>
            <a:r>
              <a:rPr sz="2000" spc="-5" dirty="0">
                <a:latin typeface="Arial"/>
                <a:cs typeface="Arial"/>
              </a:rPr>
              <a:t>sıcaklık  </a:t>
            </a:r>
            <a:r>
              <a:rPr sz="2000" dirty="0">
                <a:latin typeface="Arial"/>
                <a:cs typeface="Arial"/>
              </a:rPr>
              <a:t>yüzeyinin </a:t>
            </a:r>
            <a:r>
              <a:rPr sz="2000" spc="-5" dirty="0">
                <a:latin typeface="Arial"/>
                <a:cs typeface="Arial"/>
              </a:rPr>
              <a:t>normali ise, bu </a:t>
            </a:r>
            <a:r>
              <a:rPr sz="2000" dirty="0">
                <a:latin typeface="Arial"/>
                <a:cs typeface="Arial"/>
              </a:rPr>
              <a:t>noktadaki  </a:t>
            </a:r>
            <a:r>
              <a:rPr sz="2000" spc="-10" dirty="0">
                <a:latin typeface="Arial"/>
                <a:cs typeface="Arial"/>
              </a:rPr>
              <a:t>ısı </a:t>
            </a:r>
            <a:r>
              <a:rPr sz="2000" spc="-5" dirty="0">
                <a:latin typeface="Arial"/>
                <a:cs typeface="Arial"/>
              </a:rPr>
              <a:t>iletim </a:t>
            </a:r>
            <a:r>
              <a:rPr sz="2000" spc="-10" dirty="0">
                <a:latin typeface="Arial"/>
                <a:cs typeface="Arial"/>
              </a:rPr>
              <a:t>hızı </a:t>
            </a:r>
            <a:r>
              <a:rPr sz="2000" b="1" dirty="0">
                <a:solidFill>
                  <a:srgbClr val="FFC000"/>
                </a:solidFill>
                <a:latin typeface="Arial"/>
                <a:cs typeface="Arial"/>
              </a:rPr>
              <a:t>Fourier kanunu  </a:t>
            </a:r>
            <a:r>
              <a:rPr sz="2000" spc="-5" dirty="0">
                <a:latin typeface="Arial"/>
                <a:cs typeface="Arial"/>
              </a:rPr>
              <a:t>yardımıyla tanımlanır: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8D3C6C1-9AA5-461F-9D84-71BD6BCC6A6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0600" y="149214"/>
            <a:ext cx="7992205" cy="3297766"/>
          </a:xfrm>
          <a:prstGeom prst="rect">
            <a:avLst/>
          </a:prstGeom>
          <a:pattFill prst="pct70">
            <a:fgClr>
              <a:schemeClr val="accent1"/>
            </a:fgClr>
            <a:bgClr>
              <a:schemeClr val="bg1"/>
            </a:bgClr>
          </a:patt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542</Words>
  <Application>Microsoft Office PowerPoint</Application>
  <PresentationFormat>Ekran Gösterisi (4:3)</PresentationFormat>
  <Paragraphs>33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Futura LT Book</vt:lpstr>
      <vt:lpstr>Symbol</vt:lpstr>
      <vt:lpstr>Wingdings 3</vt:lpstr>
      <vt:lpstr>Dilim</vt:lpstr>
      <vt:lpstr>PROF. DR. BİRCE TABAN</vt:lpstr>
      <vt:lpstr>ISI İLETİM DENKLEMİ</vt:lpstr>
      <vt:lpstr>PowerPoint Sunusu</vt:lpstr>
      <vt:lpstr>Sürekli ve Zamana Bağlı Isı Transferi</vt:lpstr>
      <vt:lpstr>Çok Boyutlu Isı Transferi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3</dc:title>
  <dc:creator>WinXP Tablet</dc:creator>
  <cp:lastModifiedBy>Birce Mercanoglu Taban</cp:lastModifiedBy>
  <cp:revision>14</cp:revision>
  <dcterms:created xsi:type="dcterms:W3CDTF">2021-03-22T18:54:03Z</dcterms:created>
  <dcterms:modified xsi:type="dcterms:W3CDTF">2021-11-16T06:52:27Z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2021-03-22T00:00:00Z</vt:filetime>
  </property>
</Properties>
</file>