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72" r:id="rId15"/>
    <p:sldId id="268" r:id="rId16"/>
    <p:sldId id="273" r:id="rId17"/>
    <p:sldId id="269" r:id="rId18"/>
    <p:sldId id="270" r:id="rId19"/>
    <p:sldId id="275" r:id="rId20"/>
    <p:sldId id="274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406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8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93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30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65699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57639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73102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54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88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64690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4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294672F-C0EF-4381-9E11-D04E87204C3C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A08D5CC-E78E-4B31-98CF-F5350352646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2932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ARUZ ÖLÇÜSÜ</a:t>
            </a:r>
            <a:br>
              <a:rPr lang="tr-TR" dirty="0" smtClean="0"/>
            </a:br>
            <a:r>
              <a:rPr lang="tr-T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63788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263236"/>
            <a:ext cx="10441558" cy="624839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3600" dirty="0">
                <a:solidFill>
                  <a:schemeClr val="tx1"/>
                </a:solidFill>
              </a:rPr>
              <a:t>Şairler </a:t>
            </a:r>
            <a:r>
              <a:rPr lang="tr-TR" sz="3600" dirty="0" err="1">
                <a:solidFill>
                  <a:schemeClr val="tx1"/>
                </a:solidFill>
              </a:rPr>
              <a:t>imâleyi</a:t>
            </a:r>
            <a:r>
              <a:rPr lang="tr-TR" sz="3600" dirty="0">
                <a:solidFill>
                  <a:schemeClr val="tx1"/>
                </a:solidFill>
              </a:rPr>
              <a:t> Türkçe hecelerdeki kısa ünlülerde yapmışlar; Arapça ve Farsça sözcüklerdeki kısa ünlülerde imale yapmamaya büyük özen göstermişlerdir. Ancak Fars şiirinin de etkisiyle "gül ü </a:t>
            </a:r>
            <a:r>
              <a:rPr lang="tr-TR" sz="3600" dirty="0" err="1">
                <a:solidFill>
                  <a:schemeClr val="tx1"/>
                </a:solidFill>
              </a:rPr>
              <a:t>bülbül"deki</a:t>
            </a:r>
            <a:r>
              <a:rPr lang="tr-TR" sz="3600" dirty="0">
                <a:solidFill>
                  <a:schemeClr val="tx1"/>
                </a:solidFill>
              </a:rPr>
              <a:t> "</a:t>
            </a:r>
            <a:r>
              <a:rPr lang="tr-TR" sz="3600" dirty="0" err="1">
                <a:solidFill>
                  <a:schemeClr val="tx1"/>
                </a:solidFill>
              </a:rPr>
              <a:t>ü"ve</a:t>
            </a:r>
            <a:r>
              <a:rPr lang="tr-TR" sz="3600" dirty="0">
                <a:solidFill>
                  <a:schemeClr val="tx1"/>
                </a:solidFill>
              </a:rPr>
              <a:t> "gül-i </a:t>
            </a:r>
            <a:r>
              <a:rPr lang="tr-TR" sz="3600" dirty="0" err="1">
                <a:solidFill>
                  <a:schemeClr val="tx1"/>
                </a:solidFill>
              </a:rPr>
              <a:t>bâğ"daki</a:t>
            </a:r>
            <a:r>
              <a:rPr lang="tr-TR" sz="3600" dirty="0">
                <a:solidFill>
                  <a:schemeClr val="tx1"/>
                </a:solidFill>
              </a:rPr>
              <a:t> "-</a:t>
            </a:r>
            <a:r>
              <a:rPr lang="tr-TR" sz="3600" dirty="0" err="1">
                <a:solidFill>
                  <a:schemeClr val="tx1"/>
                </a:solidFill>
              </a:rPr>
              <a:t>i"gibi</a:t>
            </a:r>
            <a:r>
              <a:rPr lang="tr-TR" sz="3600" dirty="0">
                <a:solidFill>
                  <a:schemeClr val="tx1"/>
                </a:solidFill>
              </a:rPr>
              <a:t> Farsça atıf "</a:t>
            </a:r>
            <a:r>
              <a:rPr lang="tr-TR" sz="3600" dirty="0" err="1">
                <a:solidFill>
                  <a:schemeClr val="tx1"/>
                </a:solidFill>
              </a:rPr>
              <a:t>vav"larını</a:t>
            </a:r>
            <a:r>
              <a:rPr lang="tr-TR" sz="3600" dirty="0">
                <a:solidFill>
                  <a:schemeClr val="tx1"/>
                </a:solidFill>
              </a:rPr>
              <a:t> (u, ü) ve tamlama kesrelerini (-i) </a:t>
            </a:r>
            <a:r>
              <a:rPr lang="tr-TR" sz="3600" dirty="0" err="1" smtClean="0">
                <a:solidFill>
                  <a:schemeClr val="tx1"/>
                </a:solidFill>
              </a:rPr>
              <a:t>imâleli</a:t>
            </a:r>
            <a:r>
              <a:rPr lang="tr-TR" sz="3600" dirty="0" smtClean="0">
                <a:solidFill>
                  <a:schemeClr val="tx1"/>
                </a:solidFill>
              </a:rPr>
              <a:t> </a:t>
            </a:r>
            <a:r>
              <a:rPr lang="tr-TR" sz="3600" dirty="0">
                <a:solidFill>
                  <a:schemeClr val="tx1"/>
                </a:solidFill>
              </a:rPr>
              <a:t>olarak kullanmakta bir sakınca görmemişlerdir</a:t>
            </a:r>
            <a:r>
              <a:rPr lang="tr-TR" sz="36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endParaRPr lang="tr-TR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3600" dirty="0" err="1">
                <a:solidFill>
                  <a:schemeClr val="tx1"/>
                </a:solidFill>
              </a:rPr>
              <a:t>İş</a:t>
            </a:r>
            <a:r>
              <a:rPr lang="tr-TR" sz="3600" b="1" dirty="0" err="1">
                <a:solidFill>
                  <a:schemeClr val="tx1"/>
                </a:solidFill>
              </a:rPr>
              <a:t>i</a:t>
            </a:r>
            <a:r>
              <a:rPr lang="tr-TR" sz="3600" dirty="0" err="1">
                <a:solidFill>
                  <a:schemeClr val="tx1"/>
                </a:solidFill>
              </a:rPr>
              <a:t>d</a:t>
            </a:r>
            <a:r>
              <a:rPr lang="tr-TR" sz="3600" b="1" dirty="0" err="1">
                <a:solidFill>
                  <a:schemeClr val="tx1"/>
                </a:solidFill>
              </a:rPr>
              <a:t>i</a:t>
            </a:r>
            <a:r>
              <a:rPr lang="tr-TR" sz="3600" dirty="0" err="1">
                <a:solidFill>
                  <a:schemeClr val="tx1"/>
                </a:solidFill>
              </a:rPr>
              <a:t>lir</a:t>
            </a:r>
            <a:r>
              <a:rPr lang="tr-TR" sz="3600" dirty="0">
                <a:solidFill>
                  <a:schemeClr val="tx1"/>
                </a:solidFill>
              </a:rPr>
              <a:t> ki </a:t>
            </a:r>
            <a:r>
              <a:rPr lang="tr-TR" sz="3600" dirty="0" err="1">
                <a:solidFill>
                  <a:schemeClr val="tx1"/>
                </a:solidFill>
              </a:rPr>
              <a:t>uğr</a:t>
            </a:r>
            <a:r>
              <a:rPr lang="tr-TR" sz="3600" b="1" dirty="0" err="1">
                <a:solidFill>
                  <a:schemeClr val="tx1"/>
                </a:solidFill>
              </a:rPr>
              <a:t>ı</a:t>
            </a:r>
            <a:r>
              <a:rPr lang="tr-TR" sz="3600" dirty="0" err="1">
                <a:solidFill>
                  <a:schemeClr val="tx1"/>
                </a:solidFill>
              </a:rPr>
              <a:t>lar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gir</a:t>
            </a:r>
            <a:r>
              <a:rPr lang="tr-TR" sz="3600" b="1" dirty="0" err="1">
                <a:solidFill>
                  <a:schemeClr val="tx1"/>
                </a:solidFill>
              </a:rPr>
              <a:t>i</a:t>
            </a:r>
            <a:r>
              <a:rPr lang="tr-TR" sz="3600" dirty="0" err="1">
                <a:solidFill>
                  <a:schemeClr val="tx1"/>
                </a:solidFill>
              </a:rPr>
              <a:t>cek</a:t>
            </a:r>
            <a:r>
              <a:rPr lang="tr-TR" sz="3600" dirty="0">
                <a:solidFill>
                  <a:schemeClr val="tx1"/>
                </a:solidFill>
              </a:rPr>
              <a:t> bir ev</a:t>
            </a:r>
            <a:r>
              <a:rPr lang="tr-TR" sz="3600" b="1" dirty="0">
                <a:solidFill>
                  <a:schemeClr val="tx1"/>
                </a:solidFill>
              </a:rPr>
              <a:t>e</a:t>
            </a:r>
            <a:r>
              <a:rPr lang="tr-TR" sz="3600" dirty="0">
                <a:solidFill>
                  <a:schemeClr val="tx1"/>
                </a:solidFill>
              </a:rPr>
              <a:t> dünle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 err="1">
                <a:solidFill>
                  <a:schemeClr val="tx1"/>
                </a:solidFill>
              </a:rPr>
              <a:t>Öl</a:t>
            </a:r>
            <a:r>
              <a:rPr lang="tr-TR" sz="3600" b="1" dirty="0" err="1">
                <a:solidFill>
                  <a:schemeClr val="tx1"/>
                </a:solidFill>
              </a:rPr>
              <a:t>i</a:t>
            </a:r>
            <a:r>
              <a:rPr lang="tr-TR" sz="3600" dirty="0">
                <a:solidFill>
                  <a:schemeClr val="tx1"/>
                </a:solidFill>
              </a:rPr>
              <a:t> topr</a:t>
            </a:r>
            <a:r>
              <a:rPr lang="tr-TR" sz="3600" b="1" dirty="0">
                <a:solidFill>
                  <a:schemeClr val="tx1"/>
                </a:solidFill>
              </a:rPr>
              <a:t>a</a:t>
            </a:r>
            <a:r>
              <a:rPr lang="tr-TR" sz="3600" dirty="0">
                <a:solidFill>
                  <a:schemeClr val="tx1"/>
                </a:solidFill>
              </a:rPr>
              <a:t>ğın</a:t>
            </a:r>
            <a:r>
              <a:rPr lang="tr-TR" sz="3600" b="1" dirty="0">
                <a:solidFill>
                  <a:schemeClr val="tx1"/>
                </a:solidFill>
              </a:rPr>
              <a:t>ı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r>
              <a:rPr lang="tr-TR" sz="3600" dirty="0" err="1">
                <a:solidFill>
                  <a:schemeClr val="tx1"/>
                </a:solidFill>
              </a:rPr>
              <a:t>s</a:t>
            </a:r>
            <a:r>
              <a:rPr lang="tr-TR" sz="3600" b="1" dirty="0" err="1">
                <a:solidFill>
                  <a:schemeClr val="tx1"/>
                </a:solidFill>
              </a:rPr>
              <a:t>a</a:t>
            </a:r>
            <a:r>
              <a:rPr lang="tr-TR" sz="3600" dirty="0" err="1">
                <a:solidFill>
                  <a:schemeClr val="tx1"/>
                </a:solidFill>
              </a:rPr>
              <a:t>çup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uy</a:t>
            </a:r>
            <a:r>
              <a:rPr lang="tr-TR" sz="3600" b="1" dirty="0" err="1">
                <a:solidFill>
                  <a:schemeClr val="tx1"/>
                </a:solidFill>
              </a:rPr>
              <a:t>ı</a:t>
            </a:r>
            <a:r>
              <a:rPr lang="tr-TR" sz="3600" dirty="0" err="1">
                <a:solidFill>
                  <a:schemeClr val="tx1"/>
                </a:solidFill>
              </a:rPr>
              <a:t>durlarmış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insânı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						  (</a:t>
            </a:r>
            <a:r>
              <a:rPr lang="tr-TR" sz="3600" dirty="0" err="1">
                <a:solidFill>
                  <a:schemeClr val="tx1"/>
                </a:solidFill>
              </a:rPr>
              <a:t>Necâtî</a:t>
            </a:r>
            <a:r>
              <a:rPr lang="tr-TR" sz="3600" dirty="0">
                <a:solidFill>
                  <a:schemeClr val="tx1"/>
                </a:solidFill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281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415637"/>
            <a:ext cx="10178322" cy="546395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3. </a:t>
            </a:r>
            <a:r>
              <a:rPr lang="tr-TR" sz="3600" b="1" dirty="0" err="1">
                <a:solidFill>
                  <a:schemeClr val="tx1"/>
                </a:solidFill>
              </a:rPr>
              <a:t>Medd</a:t>
            </a:r>
            <a:r>
              <a:rPr lang="tr-TR" sz="3600" b="1" dirty="0">
                <a:solidFill>
                  <a:schemeClr val="tx1"/>
                </a:solidFill>
              </a:rPr>
              <a:t> </a:t>
            </a:r>
            <a:r>
              <a:rPr lang="tr-TR" sz="3600" b="1" dirty="0" smtClean="0">
                <a:solidFill>
                  <a:schemeClr val="tx1"/>
                </a:solidFill>
              </a:rPr>
              <a:t>(</a:t>
            </a:r>
            <a:r>
              <a:rPr lang="tr-TR" sz="3600" b="1" dirty="0" err="1" smtClean="0">
                <a:solidFill>
                  <a:schemeClr val="tx1"/>
                </a:solidFill>
              </a:rPr>
              <a:t>İmâle</a:t>
            </a:r>
            <a:r>
              <a:rPr lang="tr-TR" sz="3600" b="1" dirty="0" smtClean="0">
                <a:solidFill>
                  <a:schemeClr val="tx1"/>
                </a:solidFill>
              </a:rPr>
              <a:t>-i </a:t>
            </a:r>
            <a:r>
              <a:rPr lang="tr-TR" sz="3600" b="1" dirty="0" err="1">
                <a:solidFill>
                  <a:schemeClr val="tx1"/>
                </a:solidFill>
              </a:rPr>
              <a:t>memdûde</a:t>
            </a:r>
            <a:r>
              <a:rPr lang="tr-TR" sz="3600" b="1" dirty="0" smtClean="0">
                <a:solidFill>
                  <a:schemeClr val="tx1"/>
                </a:solidFill>
              </a:rPr>
              <a:t>):</a:t>
            </a: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Aruzda </a:t>
            </a:r>
            <a:r>
              <a:rPr lang="tr-TR" sz="3600" dirty="0" err="1">
                <a:solidFill>
                  <a:schemeClr val="tx1"/>
                </a:solidFill>
              </a:rPr>
              <a:t>medli</a:t>
            </a:r>
            <a:r>
              <a:rPr lang="tr-TR" sz="3600" dirty="0">
                <a:solidFill>
                  <a:schemeClr val="tx1"/>
                </a:solidFill>
              </a:rPr>
              <a:t> hecelerin asıl değerlerinden biraz daha uzun okunmasına denir. Asıl anlamı "uzatma" ya da "</a:t>
            </a:r>
            <a:r>
              <a:rPr lang="tr-TR" sz="3600" dirty="0" err="1">
                <a:solidFill>
                  <a:schemeClr val="tx1"/>
                </a:solidFill>
              </a:rPr>
              <a:t>çekme"dir</a:t>
            </a:r>
            <a:r>
              <a:rPr lang="tr-TR" sz="3600" dirty="0">
                <a:solidFill>
                  <a:schemeClr val="tx1"/>
                </a:solidFill>
              </a:rPr>
              <a:t>. </a:t>
            </a:r>
            <a:r>
              <a:rPr lang="tr-TR" sz="3600" dirty="0" err="1">
                <a:solidFill>
                  <a:schemeClr val="tx1"/>
                </a:solidFill>
              </a:rPr>
              <a:t>Medli</a:t>
            </a:r>
            <a:r>
              <a:rPr lang="tr-TR" sz="3600" dirty="0">
                <a:solidFill>
                  <a:schemeClr val="tx1"/>
                </a:solidFill>
              </a:rPr>
              <a:t> hece, "mest" ve "</a:t>
            </a:r>
            <a:r>
              <a:rPr lang="tr-TR" sz="3600" dirty="0" err="1">
                <a:solidFill>
                  <a:schemeClr val="tx1"/>
                </a:solidFill>
              </a:rPr>
              <a:t>aşk"ta</a:t>
            </a:r>
            <a:r>
              <a:rPr lang="tr-TR" sz="3600" dirty="0">
                <a:solidFill>
                  <a:schemeClr val="tx1"/>
                </a:solidFill>
              </a:rPr>
              <a:t> olduğu gibi çift ünsüz ile ya da "yâr" ve "</a:t>
            </a:r>
            <a:r>
              <a:rPr lang="tr-TR" sz="3600" dirty="0" err="1">
                <a:solidFill>
                  <a:schemeClr val="tx1"/>
                </a:solidFill>
              </a:rPr>
              <a:t>dôst"ta</a:t>
            </a:r>
            <a:r>
              <a:rPr lang="tr-TR" sz="3600" dirty="0">
                <a:solidFill>
                  <a:schemeClr val="tx1"/>
                </a:solidFill>
              </a:rPr>
              <a:t> olduğu gibi bir uzun ünlüden sonra gelen bir veya iki ünsüzle biten hecelerdir. Bu heceler aruza göre biri kapalı </a:t>
            </a:r>
            <a:r>
              <a:rPr lang="tr-TR" sz="3600" dirty="0" smtClean="0">
                <a:solidFill>
                  <a:schemeClr val="tx1"/>
                </a:solidFill>
              </a:rPr>
              <a:t>biri </a:t>
            </a:r>
            <a:r>
              <a:rPr lang="tr-TR" sz="3600" dirty="0">
                <a:solidFill>
                  <a:schemeClr val="tx1"/>
                </a:solidFill>
              </a:rPr>
              <a:t>de kısa olmak üzere iki hece değerindedir. Dolayısıyla </a:t>
            </a:r>
            <a:r>
              <a:rPr lang="tr-TR" sz="3600" dirty="0" err="1">
                <a:solidFill>
                  <a:schemeClr val="tx1"/>
                </a:solidFill>
              </a:rPr>
              <a:t>med</a:t>
            </a:r>
            <a:r>
              <a:rPr lang="tr-TR" sz="3600" dirty="0">
                <a:solidFill>
                  <a:schemeClr val="tx1"/>
                </a:solidFill>
              </a:rPr>
              <a:t>, bu tür bir hecenin aruzdaki ses değerini niteleyen bir terimdir.</a:t>
            </a:r>
          </a:p>
          <a:p>
            <a:pPr marL="0" indent="0" algn="just">
              <a:buNone/>
            </a:pPr>
            <a:r>
              <a:rPr lang="tr-TR" sz="3600" dirty="0" err="1">
                <a:solidFill>
                  <a:schemeClr val="tx1"/>
                </a:solidFill>
              </a:rPr>
              <a:t>Medli</a:t>
            </a:r>
            <a:r>
              <a:rPr lang="tr-TR" sz="3600" dirty="0">
                <a:solidFill>
                  <a:schemeClr val="tx1"/>
                </a:solidFill>
              </a:rPr>
              <a:t> hecelerin son ünsüz sesleri vezin gereği ünlüyle başlayan bir söze </a:t>
            </a:r>
            <a:r>
              <a:rPr lang="tr-TR" sz="3600" dirty="0" err="1">
                <a:solidFill>
                  <a:schemeClr val="tx1"/>
                </a:solidFill>
              </a:rPr>
              <a:t>vasledildiğinde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med</a:t>
            </a:r>
            <a:r>
              <a:rPr lang="tr-TR" sz="3600" dirty="0">
                <a:solidFill>
                  <a:schemeClr val="tx1"/>
                </a:solidFill>
              </a:rPr>
              <a:t> ortadan kalkar ve </a:t>
            </a:r>
            <a:r>
              <a:rPr lang="tr-TR" sz="3600" dirty="0" err="1">
                <a:solidFill>
                  <a:schemeClr val="tx1"/>
                </a:solidFill>
              </a:rPr>
              <a:t>medli</a:t>
            </a:r>
            <a:r>
              <a:rPr lang="tr-TR" sz="3600" dirty="0">
                <a:solidFill>
                  <a:schemeClr val="tx1"/>
                </a:solidFill>
              </a:rPr>
              <a:t> hecenin ulanan ses dışında kalan kısmı tek kapalı hece değerine düşer. Örnek: "</a:t>
            </a:r>
            <a:r>
              <a:rPr lang="tr-TR" sz="3600" dirty="0" err="1">
                <a:solidFill>
                  <a:schemeClr val="tx1"/>
                </a:solidFill>
              </a:rPr>
              <a:t>harâb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oldu"nun</a:t>
            </a:r>
            <a:r>
              <a:rPr lang="tr-TR" sz="3600" dirty="0">
                <a:solidFill>
                  <a:schemeClr val="tx1"/>
                </a:solidFill>
              </a:rPr>
              <a:t> "</a:t>
            </a:r>
            <a:r>
              <a:rPr lang="tr-TR" sz="3600" dirty="0" err="1">
                <a:solidFill>
                  <a:schemeClr val="tx1"/>
                </a:solidFill>
              </a:rPr>
              <a:t>harâ</a:t>
            </a:r>
            <a:r>
              <a:rPr lang="tr-TR" sz="3600" dirty="0">
                <a:solidFill>
                  <a:schemeClr val="tx1"/>
                </a:solidFill>
              </a:rPr>
              <a:t> boldu"; "mest </a:t>
            </a:r>
            <a:r>
              <a:rPr lang="tr-TR" sz="3600" dirty="0" err="1">
                <a:solidFill>
                  <a:schemeClr val="tx1"/>
                </a:solidFill>
              </a:rPr>
              <a:t>oldu"nun</a:t>
            </a:r>
            <a:r>
              <a:rPr lang="tr-TR" sz="3600" dirty="0">
                <a:solidFill>
                  <a:schemeClr val="tx1"/>
                </a:solidFill>
              </a:rPr>
              <a:t> da "</a:t>
            </a:r>
            <a:r>
              <a:rPr lang="tr-TR" sz="3600" dirty="0" err="1">
                <a:solidFill>
                  <a:schemeClr val="tx1"/>
                </a:solidFill>
              </a:rPr>
              <a:t>mes</a:t>
            </a:r>
            <a:r>
              <a:rPr lang="tr-TR" sz="3600" dirty="0">
                <a:solidFill>
                  <a:schemeClr val="tx1"/>
                </a:solidFill>
              </a:rPr>
              <a:t> toldu" hâline getirilmesi </a:t>
            </a:r>
            <a:r>
              <a:rPr lang="tr-TR" sz="3600" dirty="0" smtClean="0">
                <a:solidFill>
                  <a:schemeClr val="tx1"/>
                </a:solidFill>
              </a:rPr>
              <a:t>gibi.</a:t>
            </a: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Bir </a:t>
            </a:r>
            <a:r>
              <a:rPr lang="tr-TR" sz="3600" dirty="0">
                <a:solidFill>
                  <a:schemeClr val="tx1"/>
                </a:solidFill>
              </a:rPr>
              <a:t>ünlü harften sonra sonu ünsüzle biten Türkçe kelimelerde de bazen </a:t>
            </a:r>
            <a:r>
              <a:rPr lang="tr-TR" sz="3600" dirty="0" err="1">
                <a:solidFill>
                  <a:schemeClr val="tx1"/>
                </a:solidFill>
              </a:rPr>
              <a:t>med</a:t>
            </a:r>
            <a:r>
              <a:rPr lang="tr-TR" sz="3600" dirty="0">
                <a:solidFill>
                  <a:schemeClr val="tx1"/>
                </a:solidFill>
              </a:rPr>
              <a:t> yapıldığı görülür: "Dağ", "var" gibi tek kapalı hece değerindeki Türkçe kelimelerin "</a:t>
            </a:r>
            <a:r>
              <a:rPr lang="tr-TR" sz="3600" dirty="0" err="1">
                <a:solidFill>
                  <a:schemeClr val="tx1"/>
                </a:solidFill>
              </a:rPr>
              <a:t>dâğ</a:t>
            </a:r>
            <a:r>
              <a:rPr lang="tr-TR" sz="3600" dirty="0">
                <a:solidFill>
                  <a:schemeClr val="tx1"/>
                </a:solidFill>
              </a:rPr>
              <a:t>", "</a:t>
            </a:r>
            <a:r>
              <a:rPr lang="tr-TR" sz="3600" dirty="0" err="1">
                <a:solidFill>
                  <a:schemeClr val="tx1"/>
                </a:solidFill>
              </a:rPr>
              <a:t>vâr</a:t>
            </a:r>
            <a:r>
              <a:rPr lang="tr-TR" sz="3600" dirty="0">
                <a:solidFill>
                  <a:schemeClr val="tx1"/>
                </a:solidFill>
              </a:rPr>
              <a:t>" şeklinde uzatılması ve bu yolla ses değerlerinin bir kapalı heceden bir kapalı bir açık hece değerine yükseltilmesi gibi.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0600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90224" y="1620983"/>
            <a:ext cx="1017832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>
                <a:solidFill>
                  <a:schemeClr val="tx1"/>
                </a:solidFill>
              </a:rPr>
              <a:t>Yâr</a:t>
            </a:r>
            <a:r>
              <a:rPr lang="tr-TR" sz="3600" dirty="0">
                <a:solidFill>
                  <a:schemeClr val="tx1"/>
                </a:solidFill>
              </a:rPr>
              <a:t> hâl-i </a:t>
            </a:r>
            <a:r>
              <a:rPr lang="tr-TR" sz="3600" dirty="0" err="1">
                <a:solidFill>
                  <a:schemeClr val="tx1"/>
                </a:solidFill>
              </a:rPr>
              <a:t>dilümi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r>
              <a:rPr lang="tr-TR" sz="3600" b="1" dirty="0" err="1">
                <a:solidFill>
                  <a:schemeClr val="tx1"/>
                </a:solidFill>
              </a:rPr>
              <a:t>zâr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r>
              <a:rPr lang="tr-TR" sz="3600" dirty="0" err="1">
                <a:solidFill>
                  <a:schemeClr val="tx1"/>
                </a:solidFill>
              </a:rPr>
              <a:t>bilüpdür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bilürem</a:t>
            </a:r>
            <a:r>
              <a:rPr lang="tr-TR" sz="3600" dirty="0">
                <a:solidFill>
                  <a:schemeClr val="tx1"/>
                </a:solidFill>
              </a:rPr>
              <a:t/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>
                <a:solidFill>
                  <a:schemeClr val="tx1"/>
                </a:solidFill>
              </a:rPr>
              <a:t>Dil-i </a:t>
            </a:r>
            <a:r>
              <a:rPr lang="tr-TR" sz="3600" dirty="0" err="1">
                <a:solidFill>
                  <a:schemeClr val="tx1"/>
                </a:solidFill>
              </a:rPr>
              <a:t>zârumda</a:t>
            </a:r>
            <a:r>
              <a:rPr lang="tr-TR" sz="3600" dirty="0">
                <a:solidFill>
                  <a:schemeClr val="tx1"/>
                </a:solidFill>
              </a:rPr>
              <a:t> ne kim </a:t>
            </a:r>
            <a:r>
              <a:rPr lang="tr-TR" sz="3600" b="1" dirty="0">
                <a:solidFill>
                  <a:schemeClr val="tx1"/>
                </a:solidFill>
              </a:rPr>
              <a:t>var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r>
              <a:rPr lang="tr-TR" sz="3600" dirty="0" err="1">
                <a:solidFill>
                  <a:schemeClr val="tx1"/>
                </a:solidFill>
              </a:rPr>
              <a:t>bilüpdür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 smtClean="0">
                <a:solidFill>
                  <a:schemeClr val="tx1"/>
                </a:solidFill>
              </a:rPr>
              <a:t>bilürem</a:t>
            </a:r>
            <a:endParaRPr lang="tr-TR" sz="3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3600" dirty="0">
                <a:solidFill>
                  <a:schemeClr val="tx1"/>
                </a:solidFill>
              </a:rPr>
              <a:t>	</a:t>
            </a:r>
            <a:r>
              <a:rPr lang="tr-TR" sz="3600" dirty="0" smtClean="0">
                <a:solidFill>
                  <a:schemeClr val="tx1"/>
                </a:solidFill>
              </a:rPr>
              <a:t>						 </a:t>
            </a:r>
            <a:r>
              <a:rPr lang="tr-TR" sz="3600" dirty="0">
                <a:solidFill>
                  <a:schemeClr val="tx1"/>
                </a:solidFill>
              </a:rPr>
              <a:t>(Fuzulî)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6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17883" y="1230522"/>
            <a:ext cx="1143056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4. 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Zihâf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: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Ölçü gereği Arapça ve Farsça hecelerdeki uzun ünlüleri kısa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ünlü;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medli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heceleri de bir kapalı hece değerine düşürmektir.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Bu tanımdan da anlaşılacağı gibi zihafın bir türü Arapça ve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Farsça kelimelerdeki uzun ünlülerin kısa ünlü değerine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düşürülmesidir.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Bu zihafın en çok karşılaşılan türüdür.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Bu tür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zihâflar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metnin edebî değerini düşürür.</a:t>
            </a:r>
          </a:p>
        </p:txBody>
      </p:sp>
    </p:spTree>
    <p:extLst>
      <p:ext uri="{BB962C8B-B14F-4D97-AF65-F5344CB8AC3E}">
        <p14:creationId xmlns:p14="http://schemas.microsoft.com/office/powerpoint/2010/main" val="1336561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496291"/>
            <a:ext cx="10178322" cy="4383301"/>
          </a:xfrm>
        </p:spPr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tr-TR" altLang="tr-TR" sz="3600" dirty="0" smtClean="0">
                <a:solidFill>
                  <a:schemeClr val="tx1"/>
                </a:solidFill>
              </a:rPr>
              <a:t>Kıl </a:t>
            </a:r>
            <a:r>
              <a:rPr lang="tr-TR" altLang="tr-TR" sz="3600" dirty="0" err="1">
                <a:solidFill>
                  <a:schemeClr val="tx1"/>
                </a:solidFill>
              </a:rPr>
              <a:t>tefâhur</a:t>
            </a:r>
            <a:r>
              <a:rPr lang="tr-TR" altLang="tr-TR" sz="3600" dirty="0">
                <a:solidFill>
                  <a:schemeClr val="tx1"/>
                </a:solidFill>
              </a:rPr>
              <a:t> kim </a:t>
            </a:r>
            <a:r>
              <a:rPr lang="tr-TR" altLang="tr-TR" sz="3600" dirty="0" err="1">
                <a:solidFill>
                  <a:schemeClr val="tx1"/>
                </a:solidFill>
              </a:rPr>
              <a:t>senün</a:t>
            </a:r>
            <a:r>
              <a:rPr lang="tr-TR" altLang="tr-TR" sz="3600" dirty="0">
                <a:solidFill>
                  <a:schemeClr val="tx1"/>
                </a:solidFill>
              </a:rPr>
              <a:t> hem var men tek </a:t>
            </a:r>
            <a:r>
              <a:rPr lang="tr-TR" altLang="tr-TR" sz="3600" dirty="0" err="1">
                <a:solidFill>
                  <a:schemeClr val="tx1"/>
                </a:solidFill>
              </a:rPr>
              <a:t>âşıkun</a:t>
            </a:r>
            <a:r>
              <a:rPr lang="tr-TR" altLang="tr-TR" sz="3600" dirty="0">
                <a:solidFill>
                  <a:schemeClr val="tx1"/>
                </a:solidFill>
              </a:rPr>
              <a:t> </a:t>
            </a:r>
            <a:br>
              <a:rPr lang="tr-TR" altLang="tr-TR" sz="3600" dirty="0">
                <a:solidFill>
                  <a:schemeClr val="tx1"/>
                </a:solidFill>
              </a:rPr>
            </a:br>
            <a:r>
              <a:rPr lang="tr-TR" altLang="tr-TR" sz="3600" b="1" dirty="0" err="1">
                <a:solidFill>
                  <a:schemeClr val="tx1"/>
                </a:solidFill>
              </a:rPr>
              <a:t>Leyli</a:t>
            </a:r>
            <a:r>
              <a:rPr lang="tr-TR" altLang="tr-TR" sz="3600" dirty="0" err="1">
                <a:solidFill>
                  <a:schemeClr val="tx1"/>
                </a:solidFill>
              </a:rPr>
              <a:t>'nün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Mecnûn'ı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Şîrîn'ün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eger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Ferhâd'ı</a:t>
            </a:r>
            <a:r>
              <a:rPr lang="tr-TR" altLang="tr-TR" sz="3600" dirty="0">
                <a:solidFill>
                  <a:schemeClr val="tx1"/>
                </a:solidFill>
              </a:rPr>
              <a:t> var </a:t>
            </a:r>
            <a:endParaRPr lang="tr-TR" altLang="tr-TR" sz="3600" dirty="0" smtClean="0">
              <a:solidFill>
                <a:schemeClr val="tx1"/>
              </a:solidFill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tr-TR" altLang="tr-TR" sz="3600" dirty="0">
                <a:solidFill>
                  <a:schemeClr val="tx1"/>
                </a:solidFill>
              </a:rPr>
              <a:t>	</a:t>
            </a:r>
            <a:r>
              <a:rPr lang="tr-TR" altLang="tr-TR" sz="3600" dirty="0" smtClean="0">
                <a:solidFill>
                  <a:schemeClr val="tx1"/>
                </a:solidFill>
              </a:rPr>
              <a:t>							(</a:t>
            </a:r>
            <a:r>
              <a:rPr lang="tr-TR" altLang="tr-TR" sz="3600" dirty="0">
                <a:solidFill>
                  <a:schemeClr val="tx1"/>
                </a:solidFill>
              </a:rPr>
              <a:t>Fuzulî)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2919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00406" y="993262"/>
            <a:ext cx="1113529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5. 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Tahfîf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(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Kasr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):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Vezin gereği şeddeli bir harfi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şeddesiz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okumak demektir.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Tahfîf"in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asıl anlamı "hafifletme, yükünü azaltma,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kolaylaştırma;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kasr"ın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asıl anlamı ise "kısa olmak, kısa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kesmek"tir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Bu yola daha çok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hadd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",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hatt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",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hakk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",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effectLst/>
                <a:latin typeface="+mn-lt"/>
              </a:rPr>
              <a:t>dürr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" gibi sonu çift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 ünsüzle biten tek heceli kelimeler terkibe girdiğinde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vezin gereği başvurulur.</a:t>
            </a:r>
          </a:p>
        </p:txBody>
      </p:sp>
    </p:spTree>
    <p:extLst>
      <p:ext uri="{BB962C8B-B14F-4D97-AF65-F5344CB8AC3E}">
        <p14:creationId xmlns:p14="http://schemas.microsoft.com/office/powerpoint/2010/main" val="70289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399309"/>
            <a:ext cx="10178322" cy="4480283"/>
          </a:xfrm>
        </p:spPr>
        <p:txBody>
          <a:bodyPr/>
          <a:lstStyle/>
          <a:p>
            <a:pPr marL="0" lvl="0" indent="0">
              <a:buNone/>
            </a:pPr>
            <a:r>
              <a:rPr lang="tr-TR" altLang="tr-TR" dirty="0"/>
              <a:t/>
            </a:r>
            <a:br>
              <a:rPr lang="tr-TR" altLang="tr-TR" dirty="0"/>
            </a:br>
            <a:r>
              <a:rPr lang="tr-TR" altLang="tr-TR" sz="3600" dirty="0">
                <a:solidFill>
                  <a:schemeClr val="tx1"/>
                </a:solidFill>
              </a:rPr>
              <a:t>Çemende sun'-ı </a:t>
            </a:r>
            <a:r>
              <a:rPr lang="tr-TR" altLang="tr-TR" sz="3600" b="1" dirty="0" err="1">
                <a:solidFill>
                  <a:schemeClr val="tx1"/>
                </a:solidFill>
              </a:rPr>
              <a:t>Hakı</a:t>
            </a:r>
            <a:r>
              <a:rPr lang="tr-TR" altLang="tr-TR" sz="3600" dirty="0">
                <a:solidFill>
                  <a:schemeClr val="tx1"/>
                </a:solidFill>
              </a:rPr>
              <a:t> gerçi her varak söyler</a:t>
            </a:r>
            <a:br>
              <a:rPr lang="tr-TR" altLang="tr-TR" sz="3600" dirty="0">
                <a:solidFill>
                  <a:schemeClr val="tx1"/>
                </a:solidFill>
              </a:rPr>
            </a:br>
            <a:r>
              <a:rPr lang="tr-TR" altLang="tr-TR" sz="3600" dirty="0" err="1">
                <a:solidFill>
                  <a:schemeClr val="tx1"/>
                </a:solidFill>
              </a:rPr>
              <a:t>Senün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belîğdür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ammâ</a:t>
            </a:r>
            <a:r>
              <a:rPr lang="tr-TR" altLang="tr-TR" sz="3600" dirty="0">
                <a:solidFill>
                  <a:schemeClr val="tx1"/>
                </a:solidFill>
              </a:rPr>
              <a:t> </a:t>
            </a:r>
            <a:r>
              <a:rPr lang="tr-TR" altLang="tr-TR" sz="3600" dirty="0" err="1">
                <a:solidFill>
                  <a:schemeClr val="tx1"/>
                </a:solidFill>
              </a:rPr>
              <a:t>beyânun</a:t>
            </a:r>
            <a:r>
              <a:rPr lang="tr-TR" altLang="tr-TR" sz="3600" dirty="0">
                <a:solidFill>
                  <a:schemeClr val="tx1"/>
                </a:solidFill>
              </a:rPr>
              <a:t> ey bülbül </a:t>
            </a:r>
            <a:endParaRPr lang="tr-TR" altLang="tr-TR" sz="36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tr-TR" altLang="tr-TR" sz="3600" dirty="0">
                <a:solidFill>
                  <a:schemeClr val="tx1"/>
                </a:solidFill>
              </a:rPr>
              <a:t>	</a:t>
            </a:r>
            <a:r>
              <a:rPr lang="tr-TR" altLang="tr-TR" sz="3600" dirty="0" smtClean="0">
                <a:solidFill>
                  <a:schemeClr val="tx1"/>
                </a:solidFill>
              </a:rPr>
              <a:t>			 			(</a:t>
            </a:r>
            <a:r>
              <a:rPr lang="tr-TR" altLang="tr-TR" sz="3600" dirty="0" err="1">
                <a:solidFill>
                  <a:schemeClr val="tx1"/>
                </a:solidFill>
              </a:rPr>
              <a:t>Münif</a:t>
            </a:r>
            <a:r>
              <a:rPr lang="tr-TR" altLang="tr-TR" sz="3600" dirty="0">
                <a:solidFill>
                  <a:schemeClr val="tx1"/>
                </a:solidFill>
              </a:rPr>
              <a:t> Paşa)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0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33023" y="518404"/>
            <a:ext cx="10875606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6. 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Teşdîd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Şeddesiz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bir harfi ölçü gereği şeddeli olarak kullanmaktır: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Per"in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perr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";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ümîd"in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"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ümmîd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" yapılması gibi.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sz="3600" dirty="0">
              <a:solidFill>
                <a:schemeClr val="tx1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Dâg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-ı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siyehler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ile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cism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-i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nizâr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u zerdi</a:t>
            </a:r>
            <a:b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Bir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bâl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ü 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perri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yanmış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pervânedür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sanurlar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3600" dirty="0">
                <a:solidFill>
                  <a:schemeClr val="tx1"/>
                </a:solidFill>
              </a:rPr>
              <a:t>	</a:t>
            </a:r>
            <a:r>
              <a:rPr lang="tr-TR" altLang="tr-TR" sz="3600" dirty="0" smtClean="0">
                <a:solidFill>
                  <a:schemeClr val="tx1"/>
                </a:solidFill>
              </a:rPr>
              <a:t>							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Bakî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324392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263237"/>
            <a:ext cx="10178322" cy="56163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Aruzla İlgili Diğer Bazı </a:t>
            </a:r>
            <a:r>
              <a:rPr lang="tr-TR" sz="3600" b="1" dirty="0" smtClean="0">
                <a:solidFill>
                  <a:schemeClr val="tx1"/>
                </a:solidFill>
              </a:rPr>
              <a:t>Terimler</a:t>
            </a:r>
          </a:p>
          <a:p>
            <a:pPr marL="0" indent="0" algn="just">
              <a:buNone/>
            </a:pPr>
            <a:r>
              <a:rPr lang="tr-TR" sz="3600" b="1" dirty="0" err="1" smtClean="0">
                <a:solidFill>
                  <a:schemeClr val="tx1"/>
                </a:solidFill>
              </a:rPr>
              <a:t>Tef'ile</a:t>
            </a:r>
            <a:r>
              <a:rPr lang="tr-TR" sz="3600" b="1" dirty="0" smtClean="0">
                <a:solidFill>
                  <a:schemeClr val="tx1"/>
                </a:solidFill>
              </a:rPr>
              <a:t>:</a:t>
            </a:r>
            <a:r>
              <a:rPr lang="tr-TR" sz="3600" dirty="0" smtClean="0">
                <a:solidFill>
                  <a:schemeClr val="tx1"/>
                </a:solidFill>
              </a:rPr>
              <a:t> Aruz vezinlerini oluşturan sekiz ana kelime vardır. </a:t>
            </a:r>
            <a:r>
              <a:rPr lang="tr-TR" sz="3600" dirty="0" err="1" smtClean="0">
                <a:solidFill>
                  <a:schemeClr val="tx1"/>
                </a:solidFill>
              </a:rPr>
              <a:t>Tef'ile</a:t>
            </a:r>
            <a:r>
              <a:rPr lang="tr-TR" sz="3600" dirty="0" smtClean="0">
                <a:solidFill>
                  <a:schemeClr val="tx1"/>
                </a:solidFill>
              </a:rPr>
              <a:t> veya </a:t>
            </a:r>
            <a:r>
              <a:rPr lang="tr-TR" sz="3600" b="1" dirty="0" err="1" smtClean="0">
                <a:solidFill>
                  <a:schemeClr val="tx1"/>
                </a:solidFill>
              </a:rPr>
              <a:t>cüz'</a:t>
            </a:r>
            <a:r>
              <a:rPr lang="tr-TR" sz="3600" dirty="0" err="1" smtClean="0">
                <a:solidFill>
                  <a:schemeClr val="tx1"/>
                </a:solidFill>
              </a:rPr>
              <a:t>adı</a:t>
            </a:r>
            <a:r>
              <a:rPr lang="tr-TR" sz="3600" dirty="0" smtClean="0">
                <a:solidFill>
                  <a:schemeClr val="tx1"/>
                </a:solidFill>
              </a:rPr>
              <a:t> verilen bu kelimeler şunlardır: </a:t>
            </a:r>
            <a:r>
              <a:rPr lang="tr-TR" sz="3600" dirty="0" err="1" smtClean="0">
                <a:solidFill>
                  <a:schemeClr val="tx1"/>
                </a:solidFill>
              </a:rPr>
              <a:t>fe'ûlün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fâ'ilün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mefâ'îlün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müstef'ilün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fâ'ilâtün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müfâ'aletün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mütefâ'ilün</a:t>
            </a:r>
            <a:r>
              <a:rPr lang="tr-TR" sz="3600" dirty="0" smtClean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mef'ûlâtü</a:t>
            </a:r>
            <a:r>
              <a:rPr lang="tr-TR" sz="3600" dirty="0" smtClean="0">
                <a:solidFill>
                  <a:schemeClr val="tx1"/>
                </a:solidFill>
              </a:rPr>
              <a:t>. Aruz vezinlerindeki açık ve kapalı heceler sistemini sembolize etmek için kullanılmış olan bu kelimeler Arapça gramer kuralları </a:t>
            </a:r>
            <a:r>
              <a:rPr lang="tr-TR" sz="3600" dirty="0" err="1" smtClean="0">
                <a:solidFill>
                  <a:schemeClr val="tx1"/>
                </a:solidFill>
              </a:rPr>
              <a:t>na</a:t>
            </a:r>
            <a:r>
              <a:rPr lang="tr-TR" sz="3600" dirty="0" smtClean="0">
                <a:solidFill>
                  <a:schemeClr val="tx1"/>
                </a:solidFill>
              </a:rPr>
              <a:t> göre fe-a-le üçlü kökünden türetilmiştir. </a:t>
            </a:r>
          </a:p>
          <a:p>
            <a:pPr algn="just"/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744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457201"/>
            <a:ext cx="10178322" cy="5422392"/>
          </a:xfrm>
        </p:spPr>
        <p:txBody>
          <a:bodyPr>
            <a:noAutofit/>
          </a:bodyPr>
          <a:lstStyle/>
          <a:p>
            <a:r>
              <a:rPr lang="tr-TR" sz="3600" dirty="0">
                <a:solidFill>
                  <a:schemeClr val="tx1"/>
                </a:solidFill>
              </a:rPr>
              <a:t>Bu </a:t>
            </a:r>
            <a:r>
              <a:rPr lang="tr-TR" sz="3600" dirty="0" err="1">
                <a:solidFill>
                  <a:schemeClr val="tx1"/>
                </a:solidFill>
              </a:rPr>
              <a:t>tef'ilelerin</a:t>
            </a:r>
            <a:r>
              <a:rPr lang="tr-TR" sz="3600" dirty="0">
                <a:solidFill>
                  <a:schemeClr val="tx1"/>
                </a:solidFill>
              </a:rPr>
              <a:t> sayısı birtakım değişikliklerle 41'e kadar ulaşır ve meydana getirdikleri 16 vezin, asıl vezinleri oluşturur. Bu vezinlere </a:t>
            </a:r>
            <a:r>
              <a:rPr lang="tr-TR" sz="3600" b="1" dirty="0" err="1">
                <a:solidFill>
                  <a:schemeClr val="tx1"/>
                </a:solidFill>
              </a:rPr>
              <a:t>bahr</a:t>
            </a:r>
            <a:r>
              <a:rPr lang="tr-TR" sz="3600" dirty="0">
                <a:solidFill>
                  <a:schemeClr val="tx1"/>
                </a:solidFill>
              </a:rPr>
              <a:t> denir. Diğer vezinler bu asıl bahirlerden doğmuşlardır. Bahirler kendilerini oluşturan kelimelerin </a:t>
            </a:r>
            <a:r>
              <a:rPr lang="tr-TR" sz="3600" b="1" dirty="0">
                <a:solidFill>
                  <a:schemeClr val="tx1"/>
                </a:solidFill>
              </a:rPr>
              <a:t>hareke</a:t>
            </a:r>
            <a:r>
              <a:rPr lang="tr-TR" sz="3600" dirty="0">
                <a:solidFill>
                  <a:schemeClr val="tx1"/>
                </a:solidFill>
              </a:rPr>
              <a:t> veya </a:t>
            </a:r>
            <a:r>
              <a:rPr lang="tr-TR" sz="3600" b="1" dirty="0">
                <a:solidFill>
                  <a:schemeClr val="tx1"/>
                </a:solidFill>
              </a:rPr>
              <a:t>sükûn</a:t>
            </a:r>
            <a:r>
              <a:rPr lang="tr-TR" sz="3600" dirty="0">
                <a:solidFill>
                  <a:schemeClr val="tx1"/>
                </a:solidFill>
              </a:rPr>
              <a:t>larına göre beş grupta toplanmış ve her gruba </a:t>
            </a:r>
            <a:r>
              <a:rPr lang="tr-TR" sz="3600" b="1" dirty="0" err="1">
                <a:solidFill>
                  <a:schemeClr val="tx1"/>
                </a:solidFill>
              </a:rPr>
              <a:t>dâ'ire</a:t>
            </a:r>
            <a:r>
              <a:rPr lang="tr-TR" sz="3600" dirty="0">
                <a:solidFill>
                  <a:schemeClr val="tx1"/>
                </a:solidFill>
              </a:rPr>
              <a:t> adı verilmiştir. Bu dairelerin bir kısmı Türk edebiyatında fazla ilgi görmemiş; bir kısmı ise hiç kullanılmamıştır.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756798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706583"/>
            <a:ext cx="10178322" cy="51730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Aruz</a:t>
            </a:r>
            <a:r>
              <a:rPr lang="tr-TR" sz="3600" dirty="0">
                <a:solidFill>
                  <a:schemeClr val="tx1"/>
                </a:solidFill>
              </a:rPr>
              <a:t>, şiirde açık </a:t>
            </a:r>
            <a:r>
              <a:rPr lang="tr-TR" sz="3600" dirty="0" smtClean="0">
                <a:solidFill>
                  <a:schemeClr val="tx1"/>
                </a:solidFill>
              </a:rPr>
              <a:t>(kısa</a:t>
            </a:r>
            <a:r>
              <a:rPr lang="tr-TR" sz="3600" dirty="0">
                <a:solidFill>
                  <a:schemeClr val="tx1"/>
                </a:solidFill>
              </a:rPr>
              <a:t>) ve kapalı </a:t>
            </a:r>
            <a:r>
              <a:rPr lang="tr-TR" sz="3600" dirty="0" smtClean="0">
                <a:solidFill>
                  <a:schemeClr val="tx1"/>
                </a:solidFill>
              </a:rPr>
              <a:t>(uzun</a:t>
            </a:r>
            <a:r>
              <a:rPr lang="tr-TR" sz="3600" dirty="0">
                <a:solidFill>
                  <a:schemeClr val="tx1"/>
                </a:solidFill>
              </a:rPr>
              <a:t>) olarak nitelenen hecelerin </a:t>
            </a:r>
            <a:r>
              <a:rPr lang="tr-TR" sz="3600" dirty="0" smtClean="0">
                <a:solidFill>
                  <a:schemeClr val="tx1"/>
                </a:solidFill>
              </a:rPr>
              <a:t>önceden belirlenmiş </a:t>
            </a:r>
            <a:r>
              <a:rPr lang="tr-TR" sz="3600" dirty="0">
                <a:solidFill>
                  <a:schemeClr val="tx1"/>
                </a:solidFill>
              </a:rPr>
              <a:t>bir düzen içerisinde tekrarlanması esasına dayanan bir şiir ölçüsü; daha doğrusu bir </a:t>
            </a:r>
            <a:r>
              <a:rPr lang="tr-TR" sz="3600" dirty="0" err="1">
                <a:solidFill>
                  <a:schemeClr val="tx1"/>
                </a:solidFill>
              </a:rPr>
              <a:t>âhenk</a:t>
            </a:r>
            <a:r>
              <a:rPr lang="tr-TR" sz="3600" dirty="0">
                <a:solidFill>
                  <a:schemeClr val="tx1"/>
                </a:solidFill>
              </a:rPr>
              <a:t> sistemidir. Dolayısıyla aruz veznini öğrenmek için yapılacak ilk iş, bu vezne göre hecelerin ses değerlerini; yani, hangi hecenin açık, hangi hecenin kapalı hece kabul edildiğini belirlemektir.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077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332509"/>
            <a:ext cx="10178322" cy="5547083"/>
          </a:xfrm>
        </p:spPr>
        <p:txBody>
          <a:bodyPr>
            <a:noAutofit/>
          </a:bodyPr>
          <a:lstStyle/>
          <a:p>
            <a:pPr algn="just"/>
            <a:r>
              <a:rPr lang="tr-TR" sz="3600" b="1" dirty="0" err="1">
                <a:solidFill>
                  <a:schemeClr val="tx1"/>
                </a:solidFill>
              </a:rPr>
              <a:t>Taktî</a:t>
            </a:r>
            <a:r>
              <a:rPr lang="tr-TR" sz="3600" b="1" dirty="0">
                <a:solidFill>
                  <a:schemeClr val="tx1"/>
                </a:solidFill>
              </a:rPr>
              <a:t>':</a:t>
            </a:r>
            <a:r>
              <a:rPr lang="tr-TR" sz="3600" dirty="0">
                <a:solidFill>
                  <a:schemeClr val="tx1"/>
                </a:solidFill>
              </a:rPr>
              <a:t> Aruzda, bir mısraı yazılmış olduğu veznin cüz' (=parça)</a:t>
            </a:r>
            <a:r>
              <a:rPr lang="tr-TR" sz="3600" dirty="0" err="1">
                <a:solidFill>
                  <a:schemeClr val="tx1"/>
                </a:solidFill>
              </a:rPr>
              <a:t>lerine</a:t>
            </a:r>
            <a:r>
              <a:rPr lang="tr-TR" sz="3600" dirty="0">
                <a:solidFill>
                  <a:schemeClr val="tx1"/>
                </a:solidFill>
              </a:rPr>
              <a:t> ayırmaktır. </a:t>
            </a:r>
            <a:r>
              <a:rPr lang="tr-TR" sz="3600" dirty="0" err="1">
                <a:solidFill>
                  <a:schemeClr val="tx1"/>
                </a:solidFill>
              </a:rPr>
              <a:t>Taktî</a:t>
            </a:r>
            <a:r>
              <a:rPr lang="tr-TR" sz="3600" dirty="0">
                <a:solidFill>
                  <a:schemeClr val="tx1"/>
                </a:solidFill>
              </a:rPr>
              <a:t>' şiirin veznini bulmayı ve bulunan vezne göre şiiri </a:t>
            </a:r>
            <a:r>
              <a:rPr lang="tr-TR" sz="3600" dirty="0" err="1">
                <a:solidFill>
                  <a:schemeClr val="tx1"/>
                </a:solidFill>
              </a:rPr>
              <a:t>âhenkli</a:t>
            </a:r>
            <a:r>
              <a:rPr lang="tr-TR" sz="3600" dirty="0">
                <a:solidFill>
                  <a:schemeClr val="tx1"/>
                </a:solidFill>
              </a:rPr>
              <a:t> olarak okumayı sağlar. Mısralar </a:t>
            </a:r>
            <a:r>
              <a:rPr lang="tr-TR" sz="3600" dirty="0" err="1">
                <a:solidFill>
                  <a:schemeClr val="tx1"/>
                </a:solidFill>
              </a:rPr>
              <a:t>taktî</a:t>
            </a:r>
            <a:r>
              <a:rPr lang="tr-TR" sz="3600" dirty="0">
                <a:solidFill>
                  <a:schemeClr val="tx1"/>
                </a:solidFill>
              </a:rPr>
              <a:t>' edilirken şiirin yazılışı değil, okunuşu esas alınır; birbirlerine </a:t>
            </a:r>
            <a:r>
              <a:rPr lang="tr-TR" sz="3600" dirty="0" err="1">
                <a:solidFill>
                  <a:schemeClr val="tx1"/>
                </a:solidFill>
              </a:rPr>
              <a:t>vasledilen</a:t>
            </a:r>
            <a:r>
              <a:rPr lang="tr-TR" sz="3600" dirty="0">
                <a:solidFill>
                  <a:schemeClr val="tx1"/>
                </a:solidFill>
              </a:rPr>
              <a:t> kelimelerin </a:t>
            </a:r>
            <a:r>
              <a:rPr lang="tr-TR" sz="3600" dirty="0" err="1">
                <a:solidFill>
                  <a:schemeClr val="tx1"/>
                </a:solidFill>
              </a:rPr>
              <a:t>vasledildiği</a:t>
            </a:r>
            <a:r>
              <a:rPr lang="tr-TR" sz="3600" dirty="0">
                <a:solidFill>
                  <a:schemeClr val="tx1"/>
                </a:solidFill>
              </a:rPr>
              <a:t> şekle dikkat edilir; yani, kelimelerin </a:t>
            </a:r>
            <a:r>
              <a:rPr lang="tr-TR" sz="3600" dirty="0" err="1">
                <a:solidFill>
                  <a:schemeClr val="tx1"/>
                </a:solidFill>
              </a:rPr>
              <a:t>mısra'a</a:t>
            </a:r>
            <a:r>
              <a:rPr lang="tr-TR" sz="3600" dirty="0">
                <a:solidFill>
                  <a:schemeClr val="tx1"/>
                </a:solidFill>
              </a:rPr>
              <a:t> girmeden önceki hâlleri değil, mısra içinde vezne göre aldıkları şekil esas alınır. </a:t>
            </a:r>
          </a:p>
        </p:txBody>
      </p:sp>
    </p:spTree>
    <p:extLst>
      <p:ext uri="{BB962C8B-B14F-4D97-AF65-F5344CB8AC3E}">
        <p14:creationId xmlns:p14="http://schemas.microsoft.com/office/powerpoint/2010/main" val="1247202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942109"/>
            <a:ext cx="10178322" cy="4937483"/>
          </a:xfrm>
        </p:spPr>
        <p:txBody>
          <a:bodyPr/>
          <a:lstStyle/>
          <a:p>
            <a:pPr marL="0" indent="0" algn="just">
              <a:buNone/>
            </a:pPr>
            <a:r>
              <a:rPr lang="tr-TR" sz="3600" dirty="0">
                <a:solidFill>
                  <a:schemeClr val="tx1"/>
                </a:solidFill>
              </a:rPr>
              <a:t>Bunun için </a:t>
            </a:r>
            <a:r>
              <a:rPr lang="tr-TR" sz="3600" b="1" dirty="0" err="1">
                <a:solidFill>
                  <a:schemeClr val="tx1"/>
                </a:solidFill>
              </a:rPr>
              <a:t>taktî</a:t>
            </a:r>
            <a:r>
              <a:rPr lang="tr-TR" sz="3600" b="1" dirty="0">
                <a:solidFill>
                  <a:schemeClr val="tx1"/>
                </a:solidFill>
              </a:rPr>
              <a:t>' </a:t>
            </a:r>
            <a:r>
              <a:rPr lang="tr-TR" sz="3600" dirty="0">
                <a:solidFill>
                  <a:schemeClr val="tx1"/>
                </a:solidFill>
              </a:rPr>
              <a:t>edilecek mısrada </a:t>
            </a:r>
            <a:r>
              <a:rPr lang="tr-TR" sz="3600" b="1" dirty="0" err="1">
                <a:solidFill>
                  <a:schemeClr val="tx1"/>
                </a:solidFill>
              </a:rPr>
              <a:t>vasl</a:t>
            </a:r>
            <a:r>
              <a:rPr lang="tr-TR" sz="3600" b="1" dirty="0">
                <a:solidFill>
                  <a:schemeClr val="tx1"/>
                </a:solidFill>
              </a:rPr>
              <a:t>, </a:t>
            </a:r>
            <a:r>
              <a:rPr lang="tr-TR" sz="3600" b="1" dirty="0" err="1">
                <a:solidFill>
                  <a:schemeClr val="tx1"/>
                </a:solidFill>
              </a:rPr>
              <a:t>imâle</a:t>
            </a:r>
            <a:r>
              <a:rPr lang="tr-TR" sz="3600" b="1" dirty="0">
                <a:solidFill>
                  <a:schemeClr val="tx1"/>
                </a:solidFill>
              </a:rPr>
              <a:t>, </a:t>
            </a:r>
            <a:r>
              <a:rPr lang="tr-TR" sz="3600" b="1" dirty="0" err="1">
                <a:solidFill>
                  <a:schemeClr val="tx1"/>
                </a:solidFill>
              </a:rPr>
              <a:t>zihâf</a:t>
            </a:r>
            <a:r>
              <a:rPr lang="tr-TR" sz="3600" b="1" dirty="0">
                <a:solidFill>
                  <a:schemeClr val="tx1"/>
                </a:solidFill>
              </a:rPr>
              <a:t>, </a:t>
            </a:r>
            <a:r>
              <a:rPr lang="tr-TR" sz="3600" b="1" dirty="0" err="1">
                <a:solidFill>
                  <a:schemeClr val="tx1"/>
                </a:solidFill>
              </a:rPr>
              <a:t>medd</a:t>
            </a:r>
            <a:r>
              <a:rPr lang="tr-TR" sz="3600" b="1" dirty="0">
                <a:solidFill>
                  <a:schemeClr val="tx1"/>
                </a:solidFill>
              </a:rPr>
              <a:t>, </a:t>
            </a:r>
            <a:r>
              <a:rPr lang="tr-TR" sz="3600" b="1" dirty="0" err="1">
                <a:solidFill>
                  <a:schemeClr val="tx1"/>
                </a:solidFill>
              </a:rPr>
              <a:t>tahfîf</a:t>
            </a:r>
            <a:r>
              <a:rPr lang="tr-TR" sz="3600" dirty="0">
                <a:solidFill>
                  <a:schemeClr val="tx1"/>
                </a:solidFill>
              </a:rPr>
              <a:t> ve </a:t>
            </a:r>
            <a:r>
              <a:rPr lang="tr-TR" sz="3600" b="1" dirty="0" err="1">
                <a:solidFill>
                  <a:schemeClr val="tx1"/>
                </a:solidFill>
              </a:rPr>
              <a:t>teşdîd</a:t>
            </a:r>
            <a:r>
              <a:rPr lang="tr-TR" sz="3600" dirty="0" err="1">
                <a:solidFill>
                  <a:schemeClr val="tx1"/>
                </a:solidFill>
              </a:rPr>
              <a:t>gibi</a:t>
            </a:r>
            <a:r>
              <a:rPr lang="tr-TR" sz="3600" dirty="0">
                <a:solidFill>
                  <a:schemeClr val="tx1"/>
                </a:solidFill>
              </a:rPr>
              <a:t> vezin gereği yapılmış ses değişikliklerinin olup olmadığına dikkat edilir. Kelimeler, bittikleri yerden değil, cüzlerin ya da </a:t>
            </a:r>
            <a:r>
              <a:rPr lang="tr-TR" sz="3600" dirty="0" err="1">
                <a:solidFill>
                  <a:schemeClr val="tx1"/>
                </a:solidFill>
              </a:rPr>
              <a:t>tef'ilelerin</a:t>
            </a:r>
            <a:r>
              <a:rPr lang="tr-TR" sz="3600" dirty="0">
                <a:solidFill>
                  <a:schemeClr val="tx1"/>
                </a:solidFill>
              </a:rPr>
              <a:t> ayrıldığı yerden parçalanabilir.</a:t>
            </a:r>
          </a:p>
          <a:p>
            <a:pPr algn="just"/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16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454727"/>
            <a:ext cx="10178322" cy="44248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Aruza göre üç çeşit hece vardır: </a:t>
            </a:r>
            <a:endParaRPr lang="tr-TR" sz="3600" b="1" dirty="0" smtClean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r>
              <a:rPr lang="tr-TR" sz="3600" b="1" dirty="0" smtClean="0">
                <a:solidFill>
                  <a:schemeClr val="tx1"/>
                </a:solidFill>
              </a:rPr>
              <a:t>Açık (Kısa</a:t>
            </a:r>
            <a:r>
              <a:rPr lang="tr-TR" sz="3600" b="1" dirty="0">
                <a:solidFill>
                  <a:schemeClr val="tx1"/>
                </a:solidFill>
              </a:rPr>
              <a:t>) </a:t>
            </a:r>
            <a:r>
              <a:rPr lang="tr-TR" sz="3600" b="1" dirty="0" smtClean="0">
                <a:solidFill>
                  <a:schemeClr val="tx1"/>
                </a:solidFill>
              </a:rPr>
              <a:t>hece</a:t>
            </a:r>
          </a:p>
          <a:p>
            <a:pPr marL="742950" indent="-742950" algn="just">
              <a:buAutoNum type="arabicPeriod"/>
            </a:pPr>
            <a:r>
              <a:rPr lang="tr-TR" sz="3600" b="1" dirty="0" smtClean="0">
                <a:solidFill>
                  <a:schemeClr val="tx1"/>
                </a:solidFill>
              </a:rPr>
              <a:t>Uzun (Kapalı</a:t>
            </a:r>
            <a:r>
              <a:rPr lang="tr-TR" sz="3600" b="1" dirty="0">
                <a:solidFill>
                  <a:schemeClr val="tx1"/>
                </a:solidFill>
              </a:rPr>
              <a:t>) </a:t>
            </a:r>
            <a:r>
              <a:rPr lang="tr-TR" sz="3600" b="1" dirty="0" smtClean="0">
                <a:solidFill>
                  <a:schemeClr val="tx1"/>
                </a:solidFill>
              </a:rPr>
              <a:t>hece</a:t>
            </a:r>
          </a:p>
          <a:p>
            <a:pPr marL="742950" indent="-742950" algn="just">
              <a:buAutoNum type="arabicPeriod"/>
            </a:pPr>
            <a:r>
              <a:rPr lang="tr-TR" sz="3600" b="1" dirty="0" err="1" smtClean="0">
                <a:solidFill>
                  <a:schemeClr val="tx1"/>
                </a:solidFill>
              </a:rPr>
              <a:t>Medli</a:t>
            </a:r>
            <a:r>
              <a:rPr lang="tr-TR" sz="3600" b="1" dirty="0" smtClean="0">
                <a:solidFill>
                  <a:schemeClr val="tx1"/>
                </a:solidFill>
              </a:rPr>
              <a:t> </a:t>
            </a:r>
            <a:r>
              <a:rPr lang="tr-TR" sz="3600" b="1" dirty="0">
                <a:solidFill>
                  <a:schemeClr val="tx1"/>
                </a:solidFill>
              </a:rPr>
              <a:t>hece </a:t>
            </a:r>
            <a:r>
              <a:rPr lang="tr-TR" sz="3600" b="1" dirty="0" smtClean="0">
                <a:solidFill>
                  <a:schemeClr val="tx1"/>
                </a:solidFill>
              </a:rPr>
              <a:t>(Bir </a:t>
            </a:r>
            <a:r>
              <a:rPr lang="tr-TR" sz="3600" b="1" dirty="0">
                <a:solidFill>
                  <a:schemeClr val="tx1"/>
                </a:solidFill>
              </a:rPr>
              <a:t>buçuk hece</a:t>
            </a:r>
            <a:r>
              <a:rPr lang="tr-TR" sz="3600" b="1" dirty="0" smtClean="0">
                <a:solidFill>
                  <a:schemeClr val="tx1"/>
                </a:solidFill>
              </a:rPr>
              <a:t>)</a:t>
            </a:r>
            <a:endParaRPr lang="tr-T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557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858983"/>
            <a:ext cx="10178322" cy="50206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1. Açık hece </a:t>
            </a:r>
            <a:r>
              <a:rPr lang="tr-TR" sz="3600" b="1" dirty="0" smtClean="0">
                <a:solidFill>
                  <a:schemeClr val="tx1"/>
                </a:solidFill>
              </a:rPr>
              <a:t>(Kısa </a:t>
            </a:r>
            <a:r>
              <a:rPr lang="tr-TR" sz="3600" b="1" dirty="0">
                <a:solidFill>
                  <a:schemeClr val="tx1"/>
                </a:solidFill>
              </a:rPr>
              <a:t>hece):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endParaRPr lang="tr-TR" sz="36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Sonu </a:t>
            </a:r>
            <a:r>
              <a:rPr lang="tr-TR" sz="3600" dirty="0">
                <a:solidFill>
                  <a:schemeClr val="tx1"/>
                </a:solidFill>
              </a:rPr>
              <a:t>kısa ünlü ile biten heceler aruza göre açık ya da kısa </a:t>
            </a:r>
            <a:r>
              <a:rPr lang="tr-TR" sz="3600" dirty="0" smtClean="0">
                <a:solidFill>
                  <a:schemeClr val="tx1"/>
                </a:solidFill>
              </a:rPr>
              <a:t>hecedir.</a:t>
            </a:r>
            <a:endParaRPr lang="tr-TR" sz="3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>
                <a:solidFill>
                  <a:schemeClr val="tx1"/>
                </a:solidFill>
              </a:rPr>
              <a:t>Tek kısa ünlüden meydana gelen heceler de aruzda açık hece kabul </a:t>
            </a:r>
            <a:r>
              <a:rPr lang="tr-TR" sz="3600" dirty="0" smtClean="0">
                <a:solidFill>
                  <a:schemeClr val="tx1"/>
                </a:solidFill>
              </a:rPr>
              <a:t>edilmiştir.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871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9387" y="942109"/>
            <a:ext cx="10178322" cy="57080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2. Kapalı hece </a:t>
            </a:r>
            <a:r>
              <a:rPr lang="tr-TR" sz="3600" b="1" dirty="0" smtClean="0">
                <a:solidFill>
                  <a:schemeClr val="tx1"/>
                </a:solidFill>
              </a:rPr>
              <a:t>(Uzun </a:t>
            </a:r>
            <a:r>
              <a:rPr lang="tr-TR" sz="3600" b="1" dirty="0">
                <a:solidFill>
                  <a:schemeClr val="tx1"/>
                </a:solidFill>
              </a:rPr>
              <a:t>hece): </a:t>
            </a:r>
            <a:endParaRPr lang="tr-TR" sz="36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Sonu </a:t>
            </a:r>
            <a:r>
              <a:rPr lang="tr-TR" sz="3600" dirty="0">
                <a:solidFill>
                  <a:schemeClr val="tx1"/>
                </a:solidFill>
              </a:rPr>
              <a:t>ünsüz ya da uzun ünlü ile biten heceler aruzda kapalı ya da uzun hece olarak kabul </a:t>
            </a:r>
            <a:r>
              <a:rPr lang="tr-TR" sz="3600" dirty="0" smtClean="0">
                <a:solidFill>
                  <a:schemeClr val="tx1"/>
                </a:solidFill>
              </a:rPr>
              <a:t>edilir.</a:t>
            </a:r>
            <a:endParaRPr lang="tr-TR" sz="3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>
                <a:solidFill>
                  <a:schemeClr val="tx1"/>
                </a:solidFill>
              </a:rPr>
              <a:t>Tek uzun ünlüden meydana gelen heceler de aruzda kapalı hece olarak kabul </a:t>
            </a:r>
            <a:r>
              <a:rPr lang="tr-TR" sz="3600" dirty="0" smtClean="0">
                <a:solidFill>
                  <a:schemeClr val="tx1"/>
                </a:solidFill>
              </a:rPr>
              <a:t>edilir.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75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10837"/>
            <a:ext cx="10732504" cy="64008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3. </a:t>
            </a:r>
            <a:r>
              <a:rPr lang="tr-TR" sz="3600" b="1" dirty="0" err="1">
                <a:solidFill>
                  <a:schemeClr val="tx1"/>
                </a:solidFill>
              </a:rPr>
              <a:t>Medli</a:t>
            </a:r>
            <a:r>
              <a:rPr lang="tr-TR" sz="3600" b="1" dirty="0">
                <a:solidFill>
                  <a:schemeClr val="tx1"/>
                </a:solidFill>
              </a:rPr>
              <a:t> hece </a:t>
            </a:r>
            <a:r>
              <a:rPr lang="tr-TR" sz="3600" b="1" dirty="0" smtClean="0">
                <a:solidFill>
                  <a:schemeClr val="tx1"/>
                </a:solidFill>
              </a:rPr>
              <a:t>(Bir </a:t>
            </a:r>
            <a:r>
              <a:rPr lang="tr-TR" sz="3600" b="1" dirty="0">
                <a:solidFill>
                  <a:schemeClr val="tx1"/>
                </a:solidFill>
              </a:rPr>
              <a:t>buçuk hece):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endParaRPr lang="tr-TR" sz="36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Aruzda bazı heceler ilki kapalı ikincisi açık olmak üzere iki hece değerinde kabul edilmiştir. Bu tür hecelere </a:t>
            </a:r>
            <a:r>
              <a:rPr lang="tr-TR" sz="3600" dirty="0" err="1" smtClean="0">
                <a:solidFill>
                  <a:schemeClr val="tx1"/>
                </a:solidFill>
              </a:rPr>
              <a:t>medli</a:t>
            </a:r>
            <a:r>
              <a:rPr lang="tr-TR" sz="3600" dirty="0" smtClean="0">
                <a:solidFill>
                  <a:schemeClr val="tx1"/>
                </a:solidFill>
              </a:rPr>
              <a:t> hece, bileşik hece ya da bir buçuk hece denir. </a:t>
            </a:r>
            <a:r>
              <a:rPr lang="tr-TR" sz="3600" dirty="0" err="1" smtClean="0">
                <a:solidFill>
                  <a:schemeClr val="tx1"/>
                </a:solidFill>
              </a:rPr>
              <a:t>Medli</a:t>
            </a:r>
            <a:r>
              <a:rPr lang="tr-TR" sz="3600" dirty="0" smtClean="0">
                <a:solidFill>
                  <a:schemeClr val="tx1"/>
                </a:solidFill>
              </a:rPr>
              <a:t> heceleri dört grupta toplamak mümkündür:</a:t>
            </a:r>
          </a:p>
          <a:p>
            <a:pPr marL="0" indent="0" algn="just">
              <a:buNone/>
            </a:pPr>
            <a:r>
              <a:rPr lang="tr-TR" sz="3600" dirty="0" err="1" smtClean="0">
                <a:solidFill>
                  <a:schemeClr val="tx1"/>
                </a:solidFill>
              </a:rPr>
              <a:t>a.Bir</a:t>
            </a:r>
            <a:r>
              <a:rPr lang="tr-TR" sz="3600" dirty="0" smtClean="0">
                <a:solidFill>
                  <a:schemeClr val="tx1"/>
                </a:solidFill>
              </a:rPr>
              <a:t> </a:t>
            </a:r>
            <a:r>
              <a:rPr lang="tr-TR" sz="3600" dirty="0">
                <a:solidFill>
                  <a:schemeClr val="tx1"/>
                </a:solidFill>
              </a:rPr>
              <a:t>uzun ünlü ve bir ünsüzden oluşanlar: </a:t>
            </a:r>
            <a:r>
              <a:rPr lang="tr-TR" sz="3600" dirty="0" err="1">
                <a:solidFill>
                  <a:schemeClr val="tx1"/>
                </a:solidFill>
              </a:rPr>
              <a:t>âb</a:t>
            </a:r>
            <a:r>
              <a:rPr lang="tr-TR" sz="3600" dirty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âl</a:t>
            </a:r>
            <a:r>
              <a:rPr lang="tr-TR" sz="3600" dirty="0" smtClean="0">
                <a:solidFill>
                  <a:schemeClr val="tx1"/>
                </a:solidFill>
              </a:rPr>
              <a:t>…</a:t>
            </a:r>
          </a:p>
          <a:p>
            <a:pPr marL="0" indent="0" algn="just">
              <a:buNone/>
            </a:pPr>
            <a:r>
              <a:rPr lang="tr-TR" sz="3600" dirty="0" err="1" smtClean="0">
                <a:solidFill>
                  <a:schemeClr val="tx1"/>
                </a:solidFill>
              </a:rPr>
              <a:t>b.Bir</a:t>
            </a:r>
            <a:r>
              <a:rPr lang="tr-TR" sz="3600" dirty="0" smtClean="0">
                <a:solidFill>
                  <a:schemeClr val="tx1"/>
                </a:solidFill>
              </a:rPr>
              <a:t> </a:t>
            </a:r>
            <a:r>
              <a:rPr lang="tr-TR" sz="3600" dirty="0">
                <a:solidFill>
                  <a:schemeClr val="tx1"/>
                </a:solidFill>
              </a:rPr>
              <a:t>ünsüz, bir uzun ünlü ve bir ünsüzden oluşanlar: yâr, </a:t>
            </a:r>
            <a:r>
              <a:rPr lang="tr-TR" sz="3600" dirty="0" err="1" smtClean="0">
                <a:solidFill>
                  <a:schemeClr val="tx1"/>
                </a:solidFill>
              </a:rPr>
              <a:t>nâz</a:t>
            </a:r>
            <a:r>
              <a:rPr lang="tr-TR" sz="3600" dirty="0" smtClean="0">
                <a:solidFill>
                  <a:schemeClr val="tx1"/>
                </a:solidFill>
              </a:rPr>
              <a:t>…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 err="1" smtClean="0">
                <a:solidFill>
                  <a:schemeClr val="tx1"/>
                </a:solidFill>
              </a:rPr>
              <a:t>c.Bir</a:t>
            </a:r>
            <a:r>
              <a:rPr lang="tr-TR" sz="3600" dirty="0" smtClean="0">
                <a:solidFill>
                  <a:schemeClr val="tx1"/>
                </a:solidFill>
              </a:rPr>
              <a:t> </a:t>
            </a:r>
            <a:r>
              <a:rPr lang="tr-TR" sz="3600" dirty="0">
                <a:solidFill>
                  <a:schemeClr val="tx1"/>
                </a:solidFill>
              </a:rPr>
              <a:t>kısa ünlü ve iki ünsüzden oluşanlar: </a:t>
            </a:r>
            <a:r>
              <a:rPr lang="tr-TR" sz="3600" dirty="0" err="1">
                <a:solidFill>
                  <a:schemeClr val="tx1"/>
                </a:solidFill>
              </a:rPr>
              <a:t>eşk</a:t>
            </a:r>
            <a:r>
              <a:rPr lang="tr-TR" sz="3600" dirty="0">
                <a:solidFill>
                  <a:schemeClr val="tx1"/>
                </a:solidFill>
              </a:rPr>
              <a:t>, </a:t>
            </a:r>
            <a:r>
              <a:rPr lang="tr-TR" sz="3600" dirty="0" err="1">
                <a:solidFill>
                  <a:schemeClr val="tx1"/>
                </a:solidFill>
              </a:rPr>
              <a:t>emr</a:t>
            </a:r>
            <a:r>
              <a:rPr lang="tr-TR" sz="3600" dirty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ömr</a:t>
            </a:r>
            <a:r>
              <a:rPr lang="tr-TR" sz="3600" dirty="0" smtClean="0">
                <a:solidFill>
                  <a:schemeClr val="tx1"/>
                </a:solidFill>
              </a:rPr>
              <a:t>…</a:t>
            </a:r>
            <a:r>
              <a:rPr lang="tr-TR" sz="3600" dirty="0">
                <a:solidFill>
                  <a:schemeClr val="tx1"/>
                </a:solidFill>
              </a:rPr>
              <a:t/>
            </a:r>
            <a:br>
              <a:rPr lang="tr-TR" sz="3600" dirty="0">
                <a:solidFill>
                  <a:schemeClr val="tx1"/>
                </a:solidFill>
              </a:rPr>
            </a:br>
            <a:r>
              <a:rPr lang="tr-TR" sz="3600" dirty="0" err="1" smtClean="0">
                <a:solidFill>
                  <a:schemeClr val="tx1"/>
                </a:solidFill>
              </a:rPr>
              <a:t>d.Bir</a:t>
            </a:r>
            <a:r>
              <a:rPr lang="tr-TR" sz="3600" dirty="0" smtClean="0">
                <a:solidFill>
                  <a:schemeClr val="tx1"/>
                </a:solidFill>
              </a:rPr>
              <a:t> </a:t>
            </a:r>
            <a:r>
              <a:rPr lang="tr-TR" sz="3600" dirty="0">
                <a:solidFill>
                  <a:schemeClr val="tx1"/>
                </a:solidFill>
              </a:rPr>
              <a:t>ünsüz, bir kısa ünlü ve iki ünsüzden oluşanlar: </a:t>
            </a:r>
            <a:r>
              <a:rPr lang="tr-TR" sz="3600" dirty="0" err="1">
                <a:solidFill>
                  <a:schemeClr val="tx1"/>
                </a:solidFill>
              </a:rPr>
              <a:t>derd</a:t>
            </a:r>
            <a:r>
              <a:rPr lang="tr-TR" sz="3600" dirty="0">
                <a:solidFill>
                  <a:schemeClr val="tx1"/>
                </a:solidFill>
              </a:rPr>
              <a:t>, </a:t>
            </a:r>
            <a:r>
              <a:rPr lang="tr-TR" sz="3600" dirty="0" err="1" smtClean="0">
                <a:solidFill>
                  <a:schemeClr val="tx1"/>
                </a:solidFill>
              </a:rPr>
              <a:t>zehr</a:t>
            </a:r>
            <a:r>
              <a:rPr lang="tr-TR" sz="3600" dirty="0" smtClean="0">
                <a:solidFill>
                  <a:schemeClr val="tx1"/>
                </a:solidFill>
              </a:rPr>
              <a:t>…</a:t>
            </a:r>
            <a:endParaRPr lang="tr-TR" sz="36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>
                <a:solidFill>
                  <a:schemeClr val="tx1"/>
                </a:solidFill>
              </a:rPr>
              <a:t>Bu heceler, normal bir heceden daha fazla uzatılarak okunur ve bu şekilde okumaya </a:t>
            </a:r>
            <a:r>
              <a:rPr lang="tr-TR" sz="3600" b="1" dirty="0" err="1">
                <a:solidFill>
                  <a:schemeClr val="tx1"/>
                </a:solidFill>
              </a:rPr>
              <a:t>med</a:t>
            </a:r>
            <a:r>
              <a:rPr lang="tr-TR" sz="3600" dirty="0">
                <a:solidFill>
                  <a:schemeClr val="tx1"/>
                </a:solidFill>
              </a:rPr>
              <a:t> adı verilir.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199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1999" y="526473"/>
            <a:ext cx="11139055" cy="63315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>
                <a:solidFill>
                  <a:schemeClr val="tx1"/>
                </a:solidFill>
              </a:rPr>
              <a:t>Aruz vezninin </a:t>
            </a:r>
            <a:r>
              <a:rPr lang="tr-TR" sz="3600" dirty="0" smtClean="0">
                <a:solidFill>
                  <a:schemeClr val="tx1"/>
                </a:solidFill>
              </a:rPr>
              <a:t>açık ve kapalı olarak </a:t>
            </a:r>
            <a:r>
              <a:rPr lang="tr-TR" sz="3600" dirty="0">
                <a:solidFill>
                  <a:schemeClr val="tx1"/>
                </a:solidFill>
              </a:rPr>
              <a:t>nitelenen hecelerin önceden belirlenmiş bir düzen içerisinde tekrarlanması esasına dayanan bir şiir ölçüsü olduğunu daha önce belirtmiştik. </a:t>
            </a:r>
            <a:r>
              <a:rPr lang="tr-TR" sz="3600" dirty="0" smtClean="0">
                <a:solidFill>
                  <a:schemeClr val="tx1"/>
                </a:solidFill>
              </a:rPr>
              <a:t>Şairler</a:t>
            </a:r>
            <a:r>
              <a:rPr lang="tr-TR" sz="3600" dirty="0">
                <a:solidFill>
                  <a:schemeClr val="tx1"/>
                </a:solidFill>
              </a:rPr>
              <a:t>, mısralarını önceden belirlenmiş bu </a:t>
            </a:r>
            <a:r>
              <a:rPr lang="tr-TR" sz="3600" dirty="0" err="1">
                <a:solidFill>
                  <a:schemeClr val="tx1"/>
                </a:solidFill>
              </a:rPr>
              <a:t>âhenk</a:t>
            </a:r>
            <a:r>
              <a:rPr lang="tr-TR" sz="3600" dirty="0">
                <a:solidFill>
                  <a:schemeClr val="tx1"/>
                </a:solidFill>
              </a:rPr>
              <a:t> sistemiyle uyumlu hâle getirebilmek için şiirdeki sesler üzerinde birtakım değişiklikler yapmışlardır. Bazılarının şiirin ahengine katkıda bulunmakla birlikte bazıları </a:t>
            </a:r>
            <a:r>
              <a:rPr lang="tr-TR" sz="3600" dirty="0" err="1">
                <a:solidFill>
                  <a:schemeClr val="tx1"/>
                </a:solidFill>
              </a:rPr>
              <a:t>âhenk</a:t>
            </a:r>
            <a:r>
              <a:rPr lang="tr-TR" sz="3600" dirty="0">
                <a:solidFill>
                  <a:schemeClr val="tx1"/>
                </a:solidFill>
              </a:rPr>
              <a:t> hatası olarak kabul edilen bu değişiklikler </a:t>
            </a:r>
            <a:r>
              <a:rPr lang="tr-TR" sz="3600" b="1" dirty="0">
                <a:solidFill>
                  <a:schemeClr val="tx1"/>
                </a:solidFill>
              </a:rPr>
              <a:t>vasıl</a:t>
            </a:r>
            <a:r>
              <a:rPr lang="tr-TR" sz="3600" dirty="0">
                <a:solidFill>
                  <a:schemeClr val="tx1"/>
                </a:solidFill>
              </a:rPr>
              <a:t>, </a:t>
            </a:r>
            <a:r>
              <a:rPr lang="tr-TR" sz="3600" b="1" dirty="0" err="1">
                <a:solidFill>
                  <a:schemeClr val="tx1"/>
                </a:solidFill>
              </a:rPr>
              <a:t>imâle</a:t>
            </a:r>
            <a:r>
              <a:rPr lang="tr-TR" sz="3600" dirty="0">
                <a:solidFill>
                  <a:schemeClr val="tx1"/>
                </a:solidFill>
              </a:rPr>
              <a:t>, </a:t>
            </a:r>
            <a:r>
              <a:rPr lang="tr-TR" sz="3600" b="1" dirty="0" err="1">
                <a:solidFill>
                  <a:schemeClr val="tx1"/>
                </a:solidFill>
              </a:rPr>
              <a:t>med</a:t>
            </a:r>
            <a:r>
              <a:rPr lang="tr-TR" sz="3600" dirty="0">
                <a:solidFill>
                  <a:schemeClr val="tx1"/>
                </a:solidFill>
              </a:rPr>
              <a:t>, </a:t>
            </a:r>
            <a:r>
              <a:rPr lang="tr-TR" sz="3600" b="1" dirty="0" err="1">
                <a:solidFill>
                  <a:schemeClr val="tx1"/>
                </a:solidFill>
              </a:rPr>
              <a:t>zihâf</a:t>
            </a:r>
            <a:r>
              <a:rPr lang="tr-TR" sz="3600" dirty="0">
                <a:solidFill>
                  <a:schemeClr val="tx1"/>
                </a:solidFill>
              </a:rPr>
              <a:t>, </a:t>
            </a:r>
            <a:r>
              <a:rPr lang="tr-TR" sz="3600" b="1" dirty="0" err="1">
                <a:solidFill>
                  <a:schemeClr val="tx1"/>
                </a:solidFill>
              </a:rPr>
              <a:t>tahfîf</a:t>
            </a:r>
            <a:r>
              <a:rPr lang="tr-TR" sz="3600" dirty="0">
                <a:solidFill>
                  <a:schemeClr val="tx1"/>
                </a:solidFill>
              </a:rPr>
              <a:t> ve </a:t>
            </a:r>
            <a:r>
              <a:rPr lang="tr-TR" sz="3600" b="1" dirty="0" err="1">
                <a:solidFill>
                  <a:schemeClr val="tx1"/>
                </a:solidFill>
              </a:rPr>
              <a:t>teşdîd</a:t>
            </a:r>
            <a:r>
              <a:rPr lang="tr-TR" sz="3600" dirty="0" err="1">
                <a:solidFill>
                  <a:schemeClr val="tx1"/>
                </a:solidFill>
              </a:rPr>
              <a:t>dir</a:t>
            </a:r>
            <a:r>
              <a:rPr lang="tr-TR" sz="3600" dirty="0">
                <a:solidFill>
                  <a:schemeClr val="tx1"/>
                </a:solidFill>
              </a:rPr>
              <a:t>.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474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01752" y="430606"/>
            <a:ext cx="1068222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Vasl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(Ulama):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Sonu ünsüzle biten bir kelimeyi, açık hece elde etmek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ya da bir kapalı bir açık (bir buçuk) hece değerinden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tek kapalı hece değerine düşürmek için ünlüyle başlayan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bir sonraki kelimeye bağlamaktır.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tr-TR" altLang="tr-TR" sz="3600" dirty="0">
              <a:solidFill>
                <a:schemeClr val="tx1"/>
              </a:solidFill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Gitdü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n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mmâ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ki kodun hasre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t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le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cânı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bile</a:t>
            </a:r>
            <a:b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İstemem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sensü</a:t>
            </a:r>
            <a:r>
              <a:rPr kumimoji="0" lang="tr-TR" altLang="tr-T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z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 </a:t>
            </a:r>
            <a:r>
              <a:rPr kumimoji="0" lang="tr-TR" altLang="tr-T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o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lan sohbet-i 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yârânı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bile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3600" dirty="0">
                <a:solidFill>
                  <a:schemeClr val="tx1"/>
                </a:solidFill>
              </a:rPr>
              <a:t>	</a:t>
            </a:r>
            <a:r>
              <a:rPr lang="tr-TR" altLang="tr-TR" sz="3600" dirty="0" smtClean="0">
                <a:solidFill>
                  <a:schemeClr val="tx1"/>
                </a:solidFill>
              </a:rPr>
              <a:t>						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(</a:t>
            </a:r>
            <a:r>
              <a:rPr kumimoji="0" lang="tr-TR" altLang="tr-T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Neşâtî</a:t>
            </a:r>
            <a:r>
              <a:rPr kumimoji="0" lang="tr-TR" altLang="tr-T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9430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8550" y="748146"/>
            <a:ext cx="10178322" cy="569421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b="1" dirty="0">
                <a:solidFill>
                  <a:schemeClr val="tx1"/>
                </a:solidFill>
              </a:rPr>
              <a:t>2. </a:t>
            </a:r>
            <a:r>
              <a:rPr lang="tr-TR" sz="3600" b="1" dirty="0" err="1">
                <a:solidFill>
                  <a:schemeClr val="tx1"/>
                </a:solidFill>
              </a:rPr>
              <a:t>İmâle</a:t>
            </a:r>
            <a:r>
              <a:rPr lang="tr-TR" sz="3600" b="1" dirty="0">
                <a:solidFill>
                  <a:schemeClr val="tx1"/>
                </a:solidFill>
              </a:rPr>
              <a:t> </a:t>
            </a:r>
            <a:r>
              <a:rPr lang="tr-TR" sz="3600" b="1" dirty="0" smtClean="0">
                <a:solidFill>
                  <a:schemeClr val="tx1"/>
                </a:solidFill>
              </a:rPr>
              <a:t>(</a:t>
            </a:r>
            <a:r>
              <a:rPr lang="tr-TR" sz="3600" b="1" dirty="0" err="1" smtClean="0">
                <a:solidFill>
                  <a:schemeClr val="tx1"/>
                </a:solidFill>
              </a:rPr>
              <a:t>İmâle</a:t>
            </a:r>
            <a:r>
              <a:rPr lang="tr-TR" sz="3600" b="1" dirty="0" smtClean="0">
                <a:solidFill>
                  <a:schemeClr val="tx1"/>
                </a:solidFill>
              </a:rPr>
              <a:t>-i </a:t>
            </a:r>
            <a:r>
              <a:rPr lang="tr-TR" sz="3600" b="1" dirty="0" err="1">
                <a:solidFill>
                  <a:schemeClr val="tx1"/>
                </a:solidFill>
              </a:rPr>
              <a:t>maksûre</a:t>
            </a:r>
            <a:r>
              <a:rPr lang="tr-TR" sz="3600" b="1" dirty="0">
                <a:solidFill>
                  <a:schemeClr val="tx1"/>
                </a:solidFill>
              </a:rPr>
              <a:t>):</a:t>
            </a:r>
            <a:r>
              <a:rPr lang="tr-TR" sz="3600" dirty="0">
                <a:solidFill>
                  <a:schemeClr val="tx1"/>
                </a:solidFill>
              </a:rPr>
              <a:t> </a:t>
            </a:r>
            <a:endParaRPr lang="tr-TR" sz="36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tr-TR" sz="3600" dirty="0" smtClean="0">
                <a:solidFill>
                  <a:schemeClr val="tx1"/>
                </a:solidFill>
              </a:rPr>
              <a:t>Kısa </a:t>
            </a:r>
            <a:r>
              <a:rPr lang="tr-TR" sz="3600" dirty="0">
                <a:solidFill>
                  <a:schemeClr val="tx1"/>
                </a:solidFill>
              </a:rPr>
              <a:t>ünlüyle biten ya da tek kısa ünlüden ibaret bir açık </a:t>
            </a:r>
            <a:r>
              <a:rPr lang="tr-TR" sz="3600" dirty="0" smtClean="0">
                <a:solidFill>
                  <a:schemeClr val="tx1"/>
                </a:solidFill>
              </a:rPr>
              <a:t>heceyi</a:t>
            </a:r>
            <a:r>
              <a:rPr lang="tr-TR" sz="3600" dirty="0">
                <a:solidFill>
                  <a:schemeClr val="tx1"/>
                </a:solidFill>
              </a:rPr>
              <a:t>, ölçü gereği uzun; yani, </a:t>
            </a:r>
            <a:r>
              <a:rPr lang="tr-TR" sz="3600" dirty="0" smtClean="0">
                <a:solidFill>
                  <a:schemeClr val="tx1"/>
                </a:solidFill>
              </a:rPr>
              <a:t>kapalı </a:t>
            </a:r>
            <a:r>
              <a:rPr lang="tr-TR" sz="3600" dirty="0">
                <a:solidFill>
                  <a:schemeClr val="tx1"/>
                </a:solidFill>
              </a:rPr>
              <a:t>hece değerine yükseltmektir</a:t>
            </a:r>
            <a:r>
              <a:rPr lang="tr-TR" sz="3600" dirty="0" smtClean="0">
                <a:solidFill>
                  <a:schemeClr val="tx1"/>
                </a:solidFill>
              </a:rPr>
              <a:t>.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49220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33</TotalTime>
  <Words>497</Words>
  <Application>Microsoft Office PowerPoint</Application>
  <PresentationFormat>Geniş ekran</PresentationFormat>
  <Paragraphs>71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Gill Sans MT</vt:lpstr>
      <vt:lpstr>Impact</vt:lpstr>
      <vt:lpstr>Badge</vt:lpstr>
      <vt:lpstr>ARUZ ÖLÇÜSÜ 2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BayUni</dc:creator>
  <cp:lastModifiedBy>BayUni</cp:lastModifiedBy>
  <cp:revision>5</cp:revision>
  <dcterms:created xsi:type="dcterms:W3CDTF">2018-10-19T06:21:10Z</dcterms:created>
  <dcterms:modified xsi:type="dcterms:W3CDTF">2018-10-19T06:54:46Z</dcterms:modified>
</cp:coreProperties>
</file>