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5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2D88A3-8B69-4766-A1A5-C0E22CEE8A9C}" type="datetimeFigureOut">
              <a:rPr lang="tr-TR" smtClean="0"/>
              <a:t>3.05.2020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68F7BC-B3EF-4176-B4A5-2B434E5440EB}" type="slidenum">
              <a:rPr lang="tr-TR" smtClean="0"/>
              <a:t>‹#›</a:t>
            </a:fld>
            <a:endParaRPr lang="tr-TR"/>
          </a:p>
        </p:txBody>
      </p:sp>
    </p:spTree>
    <p:extLst>
      <p:ext uri="{BB962C8B-B14F-4D97-AF65-F5344CB8AC3E}">
        <p14:creationId xmlns:p14="http://schemas.microsoft.com/office/powerpoint/2010/main" val="1183390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F68F7BC-B3EF-4176-B4A5-2B434E5440EB}" type="slidenum">
              <a:rPr lang="tr-TR" smtClean="0"/>
              <a:t>9</a:t>
            </a:fld>
            <a:endParaRPr lang="tr-TR"/>
          </a:p>
        </p:txBody>
      </p:sp>
    </p:spTree>
    <p:extLst>
      <p:ext uri="{BB962C8B-B14F-4D97-AF65-F5344CB8AC3E}">
        <p14:creationId xmlns:p14="http://schemas.microsoft.com/office/powerpoint/2010/main" val="19101591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7BFEA00-382B-424A-A3B4-6B08EDCFC963}"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2912131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BFEA00-382B-424A-A3B4-6B08EDCFC963}"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4216641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BFEA00-382B-424A-A3B4-6B08EDCFC963}"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3586018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7BFEA00-382B-424A-A3B4-6B08EDCFC963}"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989739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7BFEA00-382B-424A-A3B4-6B08EDCFC963}"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2753191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7BFEA00-382B-424A-A3B4-6B08EDCFC963}"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305839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7BFEA00-382B-424A-A3B4-6B08EDCFC963}"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500805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7BFEA00-382B-424A-A3B4-6B08EDCFC963}"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4010958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7BFEA00-382B-424A-A3B4-6B08EDCFC963}"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4203309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7BFEA00-382B-424A-A3B4-6B08EDCFC963}"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818746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7BFEA00-382B-424A-A3B4-6B08EDCFC963}"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79402A0-EDD4-41AB-A48F-4DD9BAE22396}" type="slidenum">
              <a:rPr lang="tr-TR" smtClean="0"/>
              <a:t>‹#›</a:t>
            </a:fld>
            <a:endParaRPr lang="tr-TR"/>
          </a:p>
        </p:txBody>
      </p:sp>
    </p:spTree>
    <p:extLst>
      <p:ext uri="{BB962C8B-B14F-4D97-AF65-F5344CB8AC3E}">
        <p14:creationId xmlns:p14="http://schemas.microsoft.com/office/powerpoint/2010/main" val="108743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BFEA00-382B-424A-A3B4-6B08EDCFC963}"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9402A0-EDD4-41AB-A48F-4DD9BAE22396}" type="slidenum">
              <a:rPr lang="tr-TR" smtClean="0"/>
              <a:t>‹#›</a:t>
            </a:fld>
            <a:endParaRPr lang="tr-TR"/>
          </a:p>
        </p:txBody>
      </p:sp>
    </p:spTree>
    <p:extLst>
      <p:ext uri="{BB962C8B-B14F-4D97-AF65-F5344CB8AC3E}">
        <p14:creationId xmlns:p14="http://schemas.microsoft.com/office/powerpoint/2010/main" val="685426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2189163"/>
            <a:ext cx="9144000" cy="2387600"/>
          </a:xfrm>
        </p:spPr>
        <p:txBody>
          <a:bodyPr>
            <a:noAutofit/>
          </a:bodyPr>
          <a:lstStyle/>
          <a:p>
            <a:r>
              <a:rPr lang="tr-TR" sz="6500" b="1" dirty="0" smtClean="0"/>
              <a:t>Sağlığın ve Hastalığın Toplumdaki Dağılımı</a:t>
            </a:r>
            <a:br>
              <a:rPr lang="tr-TR" sz="6500" b="1" dirty="0" smtClean="0"/>
            </a:br>
            <a:endParaRPr lang="tr-TR" sz="6500" b="1"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030248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Sağlık, toplumda eşit bir şekilde dağılmamaktadır. </a:t>
            </a:r>
          </a:p>
          <a:p>
            <a:pPr marL="0" indent="0">
              <a:buNone/>
            </a:pPr>
            <a:r>
              <a:rPr lang="tr-TR" sz="3500" dirty="0" smtClean="0"/>
              <a:t>Sağlığın belirleyicileri arasında bulunan çok sayıdaki toplumsal, ekonomik ve politik faktör, toplumsal açıdan dezavantajl</a:t>
            </a:r>
            <a:r>
              <a:rPr lang="tr-TR" sz="3500" dirty="0"/>
              <a:t>ı</a:t>
            </a:r>
            <a:r>
              <a:rPr lang="tr-TR" sz="3500" dirty="0" smtClean="0"/>
              <a:t> durumda olan grupların, sağlık açısından da dezavantajl</a:t>
            </a:r>
            <a:r>
              <a:rPr lang="tr-TR" sz="3500" dirty="0"/>
              <a:t>ı</a:t>
            </a:r>
            <a:r>
              <a:rPr lang="tr-TR" sz="3500" dirty="0" smtClean="0"/>
              <a:t> olmalarına, daha sık hastalanmalarına, sağlık hizmetlerinden daha az yararlanmalarına ve daha kısa yaşamlar sürmelerine neden olmaktadır.</a:t>
            </a:r>
            <a:endParaRPr lang="tr-TR" sz="3500" dirty="0"/>
          </a:p>
        </p:txBody>
      </p:sp>
    </p:spTree>
    <p:extLst>
      <p:ext uri="{BB962C8B-B14F-4D97-AF65-F5344CB8AC3E}">
        <p14:creationId xmlns:p14="http://schemas.microsoft.com/office/powerpoint/2010/main" val="64010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Toplumsal Sınıf, Gelir ve Sağlık</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Toplumsal sınıflar, gelir ve sağlık arasında güçlü bir ilişki vardır.</a:t>
            </a:r>
          </a:p>
          <a:p>
            <a:pPr marL="0" indent="0">
              <a:buNone/>
            </a:pPr>
            <a:r>
              <a:rPr lang="tr-TR" dirty="0" smtClean="0"/>
              <a:t>Yapılan çalışmalar, bütün yaşlardaki erkek ve kadınlar için bunlar ve hastalık arasında ilişki olduğunu göstermektedir. </a:t>
            </a:r>
          </a:p>
          <a:p>
            <a:pPr marL="0" indent="0">
              <a:buNone/>
            </a:pPr>
            <a:r>
              <a:rPr lang="tr-TR" dirty="0" smtClean="0"/>
              <a:t>Alt sınıflardaki insanların ölüm oranları da, hastalıkların çoğu için hastalanma oranları da toplumsal sistemin en üstündeki insanların oranlarından çok daha yüksektir. </a:t>
            </a:r>
          </a:p>
          <a:p>
            <a:pPr marL="0" indent="0">
              <a:buNone/>
            </a:pPr>
            <a:r>
              <a:rPr lang="tr-TR" dirty="0" smtClean="0"/>
              <a:t>Alt sınıflardaki insanlar kronik hastalıklara daha çok yakalanmakta, sağlık hizmetlerine daha az ulaşabilmekte, bu insanların çocukları düşük kilolu doğmakta ve daha kısa boylu olmaktadır. </a:t>
            </a:r>
            <a:endParaRPr lang="tr-TR" dirty="0"/>
          </a:p>
        </p:txBody>
      </p:sp>
    </p:spTree>
    <p:extLst>
      <p:ext uri="{BB962C8B-B14F-4D97-AF65-F5344CB8AC3E}">
        <p14:creationId xmlns:p14="http://schemas.microsoft.com/office/powerpoint/2010/main" val="4090807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Toplumsal Cinsiyet ve Sağlık</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500" dirty="0" smtClean="0"/>
              <a:t>Kadın ve erkeklerin ölüm ve hastalanma oranları birbirinden büyük ölçüde farklıdır. </a:t>
            </a:r>
          </a:p>
          <a:p>
            <a:pPr marL="0" indent="0">
              <a:buNone/>
            </a:pPr>
            <a:r>
              <a:rPr lang="tr-TR" sz="3500" dirty="0" smtClean="0"/>
              <a:t>Bu farklılıklar, cinsiyet rolleri arasındaki etkileşimin, maddi kaynaklara erişim düzeyinin ve </a:t>
            </a:r>
            <a:r>
              <a:rPr lang="tr-TR" sz="3500" dirty="0" err="1" smtClean="0"/>
              <a:t>psiko</a:t>
            </a:r>
            <a:r>
              <a:rPr lang="tr-TR" sz="3500" dirty="0" smtClean="0"/>
              <a:t>-sosyal stres kaynakların bileşiminin sonucudur. </a:t>
            </a:r>
            <a:endParaRPr lang="tr-TR" sz="3500" dirty="0"/>
          </a:p>
        </p:txBody>
      </p:sp>
    </p:spTree>
    <p:extLst>
      <p:ext uri="{BB962C8B-B14F-4D97-AF65-F5344CB8AC3E}">
        <p14:creationId xmlns:p14="http://schemas.microsoft.com/office/powerpoint/2010/main" val="3007878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Bölgesel Eşitsizlikler ve Sağlık</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500" dirty="0" smtClean="0"/>
              <a:t>Az gelişmiş ülkelerle gelişmiş ülkeler arasında hem ölüm ve hastalık oranlarında, hem bu oranların farklılaşmasına neden olan güvenli su ve kanalizasyon gibi kaynaklara erişimde, hem de kişi başına düşen sağlık personeli ve hastane sayısı gibi sağlık bakımıyla ilgili faktörlerde büyük farklılık görülmektedir.</a:t>
            </a:r>
            <a:endParaRPr lang="tr-TR" sz="3500" dirty="0"/>
          </a:p>
        </p:txBody>
      </p:sp>
    </p:spTree>
    <p:extLst>
      <p:ext uri="{BB962C8B-B14F-4D97-AF65-F5344CB8AC3E}">
        <p14:creationId xmlns:p14="http://schemas.microsoft.com/office/powerpoint/2010/main" val="2994423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Irk, Etnik Durum ve Sağlık</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dirty="0" smtClean="0"/>
              <a:t>Irk ve etnik grup da sağlık eşitsizliklerine neden olmaktadır. </a:t>
            </a:r>
          </a:p>
          <a:p>
            <a:pPr marL="0" indent="0">
              <a:buNone/>
            </a:pPr>
            <a:r>
              <a:rPr lang="tr-TR" dirty="0" smtClean="0"/>
              <a:t>ABD’de yapılan çeşitli çalışmalar, siyahların beyazlardan daha kısa yaşadıklarını ve yaşamı tehdit eden hastalıklara daha fazla yakalandıklarını göstermektedir.</a:t>
            </a:r>
          </a:p>
          <a:p>
            <a:pPr marL="0" indent="0">
              <a:buNone/>
            </a:pPr>
            <a:r>
              <a:rPr lang="tr-TR" dirty="0" smtClean="0"/>
              <a:t>Etnik azınlıklar, genellikle kentlerde mahrumiyet içinde olan bölgelerde, kirlilik kaynaklarına yakın olarak yaşayan, eğitim ve gelir düzeyleri düşük, işsizlik oranları yüksek gruplardır. </a:t>
            </a:r>
          </a:p>
          <a:p>
            <a:pPr marL="0" indent="0">
              <a:buNone/>
            </a:pPr>
            <a:r>
              <a:rPr lang="tr-TR" dirty="0" smtClean="0"/>
              <a:t>Yapılan çalışmalar, etnik grupların sağlıklarının, nüfus genelinden daha kötü olduğunu göstermektedir. </a:t>
            </a:r>
            <a:endParaRPr lang="tr-TR" dirty="0"/>
          </a:p>
        </p:txBody>
      </p:sp>
    </p:spTree>
    <p:extLst>
      <p:ext uri="{BB962C8B-B14F-4D97-AF65-F5344CB8AC3E}">
        <p14:creationId xmlns:p14="http://schemas.microsoft.com/office/powerpoint/2010/main" val="1469894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Eğitim ve Sağlık</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500" dirty="0" smtClean="0"/>
              <a:t>Eğitim ve sağlık statüsü arasındaki ilişki hakkındaki araştırmaların çoğu, eğitim düzeyi ile sağlık statüsü arasında olumlu bir ilişki olduğuna, eğitim görülen süre arttıkça hastalık ve ölüm oranlarının düştüğüne, olumlu sağlık davranışları gösterme sıklığının arttığına işaret etmektedir</a:t>
            </a:r>
            <a:endParaRPr lang="tr-TR" sz="3500" dirty="0"/>
          </a:p>
        </p:txBody>
      </p:sp>
    </p:spTree>
    <p:extLst>
      <p:ext uri="{BB962C8B-B14F-4D97-AF65-F5344CB8AC3E}">
        <p14:creationId xmlns:p14="http://schemas.microsoft.com/office/powerpoint/2010/main" val="19528891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Türkiye’de Sağlık</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500" dirty="0" smtClean="0"/>
              <a:t>Türkiye’de sağlığın durumunu yansıtan tablo ve rakamlarda en göze çarpan durum, bölgesel ve ekonomik eşitsizlikler başta olmak üzere, toplumsal eşitsizliklerin nüfusun sağlık statüsünü etkilemesidir. </a:t>
            </a:r>
          </a:p>
          <a:p>
            <a:pPr marL="0" indent="0">
              <a:buNone/>
            </a:pPr>
            <a:r>
              <a:rPr lang="tr-TR" sz="3500" dirty="0" smtClean="0"/>
              <a:t>Türkiye’de coğrafi bölgeler, ekonomik, eğitimsel ve cinsiyete dayal</a:t>
            </a:r>
            <a:r>
              <a:rPr lang="tr-TR" sz="3500" dirty="0"/>
              <a:t>ı</a:t>
            </a:r>
            <a:r>
              <a:rPr lang="tr-TR" sz="3500" dirty="0" smtClean="0"/>
              <a:t> eşitsizlik göstergeleri açısından ayrımlaşmaktadır.</a:t>
            </a:r>
            <a:endParaRPr lang="tr-TR" sz="3500" dirty="0"/>
          </a:p>
        </p:txBody>
      </p:sp>
    </p:spTree>
    <p:extLst>
      <p:ext uri="{BB962C8B-B14F-4D97-AF65-F5344CB8AC3E}">
        <p14:creationId xmlns:p14="http://schemas.microsoft.com/office/powerpoint/2010/main" val="3985747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3500" dirty="0" smtClean="0"/>
              <a:t>Doğu Anadolu Bölgesi başta olmak üzere, bazı bölgelerde ekonomik düzey, eğitim durumu ve sağlık göstergeleri çok düşükken, bazı bölgelerde bu göstergelerin tümü, oldukça olumlu bir tablo çizmektedir. </a:t>
            </a:r>
          </a:p>
          <a:p>
            <a:pPr marL="0" indent="0">
              <a:buNone/>
            </a:pPr>
            <a:r>
              <a:rPr lang="tr-TR" sz="3500" dirty="0" smtClean="0"/>
              <a:t>Bu durum, sağlık statüsü ile sosyal ve ekonomik değişkenler arasındaki ilişkiyi ortaya koyması açısından önemlidir. </a:t>
            </a:r>
            <a:endParaRPr lang="tr-TR" sz="3500" dirty="0"/>
          </a:p>
        </p:txBody>
      </p:sp>
    </p:spTree>
    <p:extLst>
      <p:ext uri="{BB962C8B-B14F-4D97-AF65-F5344CB8AC3E}">
        <p14:creationId xmlns:p14="http://schemas.microsoft.com/office/powerpoint/2010/main" val="6971646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TotalTime>
  <Words>438</Words>
  <Application>Microsoft Office PowerPoint</Application>
  <PresentationFormat>Geniş ekran</PresentationFormat>
  <Paragraphs>26</Paragraphs>
  <Slides>9</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Sağlığın ve Hastalığın Toplumdaki Dağılımı </vt:lpstr>
      <vt:lpstr>PowerPoint Sunusu</vt:lpstr>
      <vt:lpstr>Toplumsal Sınıf, Gelir ve Sağlık</vt:lpstr>
      <vt:lpstr>Toplumsal Cinsiyet ve Sağlık</vt:lpstr>
      <vt:lpstr>Bölgesel Eşitsizlikler ve Sağlık</vt:lpstr>
      <vt:lpstr>Irk, Etnik Durum ve Sağlık</vt:lpstr>
      <vt:lpstr>Eğitim ve Sağlık</vt:lpstr>
      <vt:lpstr>Türkiye’de Sağlık</vt:lpstr>
      <vt:lpstr>PowerPoint Sunusu</vt:lpstr>
    </vt:vector>
  </TitlesOfParts>
  <Company>NouS/TncTR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Medikal Sosyolojide Bazı Kavramsal Açıklamalar</dc:title>
  <dc:creator>USER</dc:creator>
  <cp:lastModifiedBy>USER</cp:lastModifiedBy>
  <cp:revision>9</cp:revision>
  <dcterms:created xsi:type="dcterms:W3CDTF">2020-05-03T12:07:58Z</dcterms:created>
  <dcterms:modified xsi:type="dcterms:W3CDTF">2020-05-03T15:37:49Z</dcterms:modified>
</cp:coreProperties>
</file>