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59" r:id="rId3"/>
    <p:sldId id="292" r:id="rId4"/>
    <p:sldId id="293" r:id="rId5"/>
    <p:sldId id="294" r:id="rId6"/>
    <p:sldId id="295" r:id="rId7"/>
    <p:sldId id="296" r:id="rId8"/>
    <p:sldId id="297" r:id="rId9"/>
    <p:sldId id="298" r:id="rId10"/>
    <p:sldId id="29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899126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881893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6775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695380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9301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414362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782834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380190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61854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110909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935745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CE948D-0C63-4E72-BF33-3EF01F17782F}"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443279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CE948D-0C63-4E72-BF33-3EF01F17782F}"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4118637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E948D-0C63-4E72-BF33-3EF01F17782F}" type="datetimeFigureOut">
              <a:rPr lang="tr-TR" smtClean="0"/>
              <a:t>27.10.2021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490092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966392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632578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5CE948D-0C63-4E72-BF33-3EF01F17782F}" type="datetimeFigureOut">
              <a:rPr lang="tr-TR" smtClean="0"/>
              <a:t>27.10.2021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F4E3C3F-10B4-44C4-BBE3-B1E6798DAA8C}" type="slidenum">
              <a:rPr lang="tr-TR" smtClean="0"/>
              <a:t>‹#›</a:t>
            </a:fld>
            <a:endParaRPr lang="tr-TR"/>
          </a:p>
        </p:txBody>
      </p:sp>
    </p:spTree>
    <p:extLst>
      <p:ext uri="{BB962C8B-B14F-4D97-AF65-F5344CB8AC3E}">
        <p14:creationId xmlns:p14="http://schemas.microsoft.com/office/powerpoint/2010/main" val="269361031"/>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VE MÜZİK</a:t>
            </a:r>
            <a:endParaRPr lang="tr-TR" dirty="0"/>
          </a:p>
        </p:txBody>
      </p:sp>
      <p:sp>
        <p:nvSpPr>
          <p:cNvPr id="3" name="Alt Başlık 2"/>
          <p:cNvSpPr>
            <a:spLocks noGrp="1"/>
          </p:cNvSpPr>
          <p:nvPr>
            <p:ph type="subTitle" idx="1"/>
          </p:nvPr>
        </p:nvSpPr>
        <p:spPr/>
        <p:txBody>
          <a:bodyPr/>
          <a:lstStyle/>
          <a:p>
            <a:r>
              <a:rPr lang="tr-TR" dirty="0" err="1" smtClean="0"/>
              <a:t>Dr.S.Seda</a:t>
            </a:r>
            <a:r>
              <a:rPr lang="tr-TR" dirty="0" smtClean="0"/>
              <a:t> BAPOĞLU DÜMENCİ</a:t>
            </a:r>
            <a:endParaRPr lang="tr-TR" dirty="0"/>
          </a:p>
        </p:txBody>
      </p:sp>
    </p:spTree>
    <p:extLst>
      <p:ext uri="{BB962C8B-B14F-4D97-AF65-F5344CB8AC3E}">
        <p14:creationId xmlns:p14="http://schemas.microsoft.com/office/powerpoint/2010/main" val="1069686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Ritmik </a:t>
            </a:r>
            <a:r>
              <a:rPr lang="tr-TR" dirty="0" err="1" smtClean="0"/>
              <a:t>babıldama</a:t>
            </a:r>
            <a:r>
              <a:rPr lang="tr-TR" dirty="0" smtClean="0"/>
              <a:t> dönemindeki çocuk, duyduğu bir şarkıya vücudu ile tepki verir; el çırpma, ayaklarını yere vurma ya da sallanma gibi tepkilerle </a:t>
            </a:r>
            <a:r>
              <a:rPr lang="tr-TR" dirty="0" err="1" smtClean="0"/>
              <a:t>ritimsel</a:t>
            </a:r>
            <a:r>
              <a:rPr lang="tr-TR" dirty="0" smtClean="0"/>
              <a:t> bir performans sergiler. Bu hareketler her zaman müziğin ritmiyle uyumlu olmayabilir. Ritmik </a:t>
            </a:r>
            <a:r>
              <a:rPr lang="tr-TR" dirty="0" err="1" smtClean="0"/>
              <a:t>babıldama</a:t>
            </a:r>
            <a:r>
              <a:rPr lang="tr-TR" dirty="0" smtClean="0"/>
              <a:t> döneminin sonlarına doğru çocuk şarkıların ritmine uyum sağlayarak hareket etmeyi öğrenir. Çocuklar yetişkinlerin müzik anlayışından farklı bir müzik anlayışına sahip olabilirler, bu durum çocukların performansının yetişkinlerin standartlarına göre doğru olup olmadığıyla ilgilenmemelerini açıklayabilir (</a:t>
            </a:r>
            <a:r>
              <a:rPr lang="tr-TR" dirty="0" err="1" smtClean="0"/>
              <a:t>Holahan</a:t>
            </a:r>
            <a:r>
              <a:rPr lang="tr-TR" dirty="0" smtClean="0"/>
              <a:t>, 1984). Müzik davranış bilimcilerine ve eğitimcilerine göre müziksel güçlerin biçimlendirilmesi açısından çok önemli görülen diğer bir dönem 9 ile 12 yaşlar arasıdır. Çünkü hızlı bir gelişim içinde biçimlenen bireysel müzik yetenekleri en yüksek noktaya bu yaşlarda ulaşır (Uçan, 1996).</a:t>
            </a:r>
            <a:endParaRPr lang="tr-TR" dirty="0"/>
          </a:p>
        </p:txBody>
      </p:sp>
      <p:pic>
        <p:nvPicPr>
          <p:cNvPr id="4" name="Resim 3"/>
          <p:cNvPicPr>
            <a:picLocks noChangeAspect="1"/>
          </p:cNvPicPr>
          <p:nvPr/>
        </p:nvPicPr>
        <p:blipFill>
          <a:blip r:embed="rId2"/>
          <a:stretch>
            <a:fillRect/>
          </a:stretch>
        </p:blipFill>
        <p:spPr>
          <a:xfrm>
            <a:off x="4596765" y="5322224"/>
            <a:ext cx="3181350" cy="1438275"/>
          </a:xfrm>
          <a:prstGeom prst="rect">
            <a:avLst/>
          </a:prstGeom>
          <a:ln>
            <a:noFill/>
          </a:ln>
          <a:effectLst>
            <a:softEdge rad="112500"/>
          </a:effectLst>
        </p:spPr>
      </p:pic>
    </p:spTree>
    <p:extLst>
      <p:ext uri="{BB962C8B-B14F-4D97-AF65-F5344CB8AC3E}">
        <p14:creationId xmlns:p14="http://schemas.microsoft.com/office/powerpoint/2010/main" val="286664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2217"/>
          </a:xfrm>
        </p:spPr>
        <p:txBody>
          <a:bodyPr/>
          <a:lstStyle/>
          <a:p>
            <a:pPr algn="ctr"/>
            <a:r>
              <a:rPr lang="tr-TR" dirty="0" smtClean="0"/>
              <a:t>Haftalık Ders İçerikleri</a:t>
            </a:r>
            <a:endParaRPr lang="tr-TR" dirty="0"/>
          </a:p>
        </p:txBody>
      </p:sp>
      <p:sp>
        <p:nvSpPr>
          <p:cNvPr id="3" name="İçerik Yer Tutucusu 2"/>
          <p:cNvSpPr>
            <a:spLocks noGrp="1"/>
          </p:cNvSpPr>
          <p:nvPr>
            <p:ph sz="half" idx="1"/>
          </p:nvPr>
        </p:nvSpPr>
        <p:spPr>
          <a:xfrm>
            <a:off x="838200" y="1084317"/>
            <a:ext cx="5181600" cy="5592056"/>
          </a:xfrm>
        </p:spPr>
        <p:txBody>
          <a:bodyPr>
            <a:normAutofit fontScale="85000" lnSpcReduction="10000"/>
          </a:bodyPr>
          <a:lstStyle/>
          <a:p>
            <a:r>
              <a:rPr lang="tr-TR" dirty="0" smtClean="0"/>
              <a:t>1. Hafta</a:t>
            </a:r>
          </a:p>
          <a:p>
            <a:r>
              <a:rPr lang="tr-TR" dirty="0" smtClean="0"/>
              <a:t>Müziğin Tanımı ve Önemi </a:t>
            </a:r>
          </a:p>
          <a:p>
            <a:r>
              <a:rPr lang="tr-TR" dirty="0" smtClean="0"/>
              <a:t>2. Hafta</a:t>
            </a:r>
          </a:p>
          <a:p>
            <a:r>
              <a:rPr lang="tr-TR" dirty="0" smtClean="0"/>
              <a:t>Müzikle İlgili Temel Kavramlar</a:t>
            </a:r>
          </a:p>
          <a:p>
            <a:r>
              <a:rPr lang="tr-TR" dirty="0" smtClean="0"/>
              <a:t>3. Hafta</a:t>
            </a:r>
          </a:p>
          <a:p>
            <a:r>
              <a:rPr lang="tr-TR" dirty="0" smtClean="0"/>
              <a:t>Müzikte Yaklaşımlar</a:t>
            </a:r>
          </a:p>
          <a:p>
            <a:r>
              <a:rPr lang="tr-TR" dirty="0" smtClean="0"/>
              <a:t>4. Hafta</a:t>
            </a:r>
          </a:p>
          <a:p>
            <a:r>
              <a:rPr lang="tr-TR" dirty="0" smtClean="0"/>
              <a:t>Çocuk gelişiminde müziğin önemi</a:t>
            </a:r>
          </a:p>
          <a:p>
            <a:r>
              <a:rPr lang="tr-TR" dirty="0" smtClean="0"/>
              <a:t>5. Hafta</a:t>
            </a:r>
          </a:p>
          <a:p>
            <a:r>
              <a:rPr lang="tr-TR" dirty="0" smtClean="0"/>
              <a:t>Çocuğun müzik gelişiminde etki eden faktörler</a:t>
            </a:r>
          </a:p>
          <a:p>
            <a:r>
              <a:rPr lang="tr-TR" dirty="0" smtClean="0"/>
              <a:t>6. Hafta</a:t>
            </a:r>
          </a:p>
          <a:p>
            <a:r>
              <a:rPr lang="tr-TR" dirty="0" smtClean="0"/>
              <a:t>Müzikte kullanılan teknikler</a:t>
            </a:r>
          </a:p>
          <a:p>
            <a:endParaRPr lang="tr-TR" dirty="0"/>
          </a:p>
        </p:txBody>
      </p:sp>
      <p:sp>
        <p:nvSpPr>
          <p:cNvPr id="4" name="İçerik Yer Tutucusu 3"/>
          <p:cNvSpPr>
            <a:spLocks noGrp="1"/>
          </p:cNvSpPr>
          <p:nvPr>
            <p:ph sz="half" idx="2"/>
          </p:nvPr>
        </p:nvSpPr>
        <p:spPr>
          <a:xfrm>
            <a:off x="6019800" y="1084317"/>
            <a:ext cx="5334000" cy="5298510"/>
          </a:xfrm>
        </p:spPr>
        <p:txBody>
          <a:bodyPr>
            <a:normAutofit fontScale="85000" lnSpcReduction="10000"/>
          </a:bodyPr>
          <a:lstStyle/>
          <a:p>
            <a:r>
              <a:rPr lang="tr-TR" dirty="0" smtClean="0"/>
              <a:t>7. Hafta</a:t>
            </a:r>
          </a:p>
          <a:p>
            <a:r>
              <a:rPr lang="tr-TR" dirty="0" smtClean="0"/>
              <a:t>Müzik örnekleri</a:t>
            </a:r>
          </a:p>
          <a:p>
            <a:r>
              <a:rPr lang="tr-TR" dirty="0" smtClean="0"/>
              <a:t>8. Hafta</a:t>
            </a:r>
          </a:p>
          <a:p>
            <a:r>
              <a:rPr lang="tr-TR" dirty="0" smtClean="0"/>
              <a:t>Müzik aktivitelerinde kullanılan materyaller </a:t>
            </a:r>
          </a:p>
          <a:p>
            <a:r>
              <a:rPr lang="tr-TR" dirty="0" smtClean="0"/>
              <a:t>9. Hafta</a:t>
            </a:r>
          </a:p>
          <a:p>
            <a:r>
              <a:rPr lang="tr-TR" dirty="0" smtClean="0"/>
              <a:t>Çocuklara dinleme becerisi kazandırmak</a:t>
            </a:r>
          </a:p>
          <a:p>
            <a:r>
              <a:rPr lang="tr-TR" dirty="0" smtClean="0"/>
              <a:t>10. Hafta</a:t>
            </a:r>
          </a:p>
          <a:p>
            <a:r>
              <a:rPr lang="tr-TR" dirty="0" smtClean="0"/>
              <a:t>Müzik aktivitelerinde Uygulayıcının rolü</a:t>
            </a:r>
          </a:p>
          <a:p>
            <a:r>
              <a:rPr lang="tr-TR" dirty="0" smtClean="0"/>
              <a:t>11. Hafta</a:t>
            </a:r>
          </a:p>
          <a:p>
            <a:r>
              <a:rPr lang="tr-TR" dirty="0" smtClean="0"/>
              <a:t>Farklı yaşlardaki çocuklar için müzik etkinlikleri</a:t>
            </a:r>
          </a:p>
          <a:p>
            <a:r>
              <a:rPr lang="tr-TR" dirty="0" smtClean="0"/>
              <a:t>12. Hafta</a:t>
            </a:r>
          </a:p>
          <a:p>
            <a:r>
              <a:rPr lang="tr-TR" dirty="0" smtClean="0"/>
              <a:t>Farklı yaşlardaki çocuklar için müzik etkinlikleri</a:t>
            </a:r>
          </a:p>
          <a:p>
            <a:r>
              <a:rPr lang="tr-TR" dirty="0" smtClean="0"/>
              <a:t>13. Hafta</a:t>
            </a:r>
          </a:p>
          <a:p>
            <a:r>
              <a:rPr lang="tr-TR" dirty="0" smtClean="0"/>
              <a:t>Özel </a:t>
            </a:r>
            <a:r>
              <a:rPr lang="tr-TR" dirty="0" err="1" smtClean="0"/>
              <a:t>gereksinimli</a:t>
            </a:r>
            <a:r>
              <a:rPr lang="tr-TR" dirty="0" smtClean="0"/>
              <a:t> çocuklar için müzik aktiviteleri</a:t>
            </a:r>
          </a:p>
          <a:p>
            <a:r>
              <a:rPr lang="tr-TR" dirty="0" smtClean="0"/>
              <a:t>14. Hafta</a:t>
            </a:r>
          </a:p>
          <a:p>
            <a:r>
              <a:rPr lang="tr-TR" dirty="0" smtClean="0"/>
              <a:t>Özel </a:t>
            </a:r>
            <a:r>
              <a:rPr lang="tr-TR" dirty="0" err="1" smtClean="0"/>
              <a:t>gereksinimli</a:t>
            </a:r>
            <a:r>
              <a:rPr lang="tr-TR" dirty="0" smtClean="0"/>
              <a:t> çocuklar için müzik aktiviteleri</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7423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5. Hafta: Çocuğun Müzik Gelişiminde Etki Eden Faktörler</a:t>
            </a:r>
            <a:br>
              <a:rPr lang="tr-TR" dirty="0" smtClean="0"/>
            </a:b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Müziksel </a:t>
            </a:r>
            <a:r>
              <a:rPr lang="tr-TR" dirty="0" smtClean="0"/>
              <a:t>yetenek, müziğin en önemli yapı taşları olan işitme, algılama ve bellek gibi alanlara yönelik bireyin doğuştan getirdiği gizil güçler olarak tanımlanabilir. Kişiler her yönleriyle bireysel farklılıklar göstermektedir. Bu bireysel farklılıklar, kişide aynı derecede ve aynı şekillerde bulunmamaktadır. Ancak müzik yeteneği kişiye göre farklılıklar gösterse de her insanda belirli oranlarda bulunmaktadır.</a:t>
            </a:r>
            <a:endParaRPr lang="tr-TR" dirty="0"/>
          </a:p>
        </p:txBody>
      </p:sp>
    </p:spTree>
    <p:extLst>
      <p:ext uri="{BB962C8B-B14F-4D97-AF65-F5344CB8AC3E}">
        <p14:creationId xmlns:p14="http://schemas.microsoft.com/office/powerpoint/2010/main" val="165724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dirty="0" smtClean="0"/>
              <a:t>ÇEVRE </a:t>
            </a:r>
          </a:p>
          <a:p>
            <a:r>
              <a:rPr lang="tr-TR" dirty="0" smtClean="0"/>
              <a:t>Çocuklar doğumundan itibaren getirdikleri özellikleri ve yetenekleri, belirli dönemlerde göstererek anne ve babalara ipuçları verebilmektedir. Genetik faktörlerin etkisiyle müzikal yeteneğe sahip çocukların erken zamanında tespit edilerek uygun müziksel ortamın yaratılması, çocukların müzikal olarak gelişip yetiştirilmesinde çok önemli rol oynamaktadır. Anne-babalar çocuklarındaki farklı yeteneği fark eder ve koşullarını çocuklarına göre yönlendirirse, çocuktaki üstün yeteneğinin anlaşılmayıp farklı davranış içerisinde bulunulması çocuktaki yeteneği köreltir. Aile, çocuğunun müziğe karşı olan yeteneğinde farklılık gözlemlendiğinde; ona destek olmalı, sosyal yaşantılarını, eğitim koşullarını ona göre düzenlemelidir (Malkoç, 2003).</a:t>
            </a:r>
          </a:p>
          <a:p>
            <a:endParaRPr lang="tr-TR" dirty="0"/>
          </a:p>
          <a:p>
            <a:endParaRPr lang="tr-TR" dirty="0"/>
          </a:p>
        </p:txBody>
      </p:sp>
    </p:spTree>
    <p:extLst>
      <p:ext uri="{BB962C8B-B14F-4D97-AF65-F5344CB8AC3E}">
        <p14:creationId xmlns:p14="http://schemas.microsoft.com/office/powerpoint/2010/main" val="469426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Müzik yeteneği olduğu belirtilen çocuklar aynı çevrede ve aynı ortamda eğitim almış olsalar da aralarında bazı farklılıklar vardır. Her çocuğun ve bireyin müzikal yönden gelişebileceğini varsayan Keman eğitmeni Suzuki, yetişen çocuklar arasında bile çok iyi düzeyde müzisyen olanlar ile orta düzeyde olanları tespit etmiştir. Müzikal yeteneğin oluşumunda ve gelişmesinde etki eden faktörleri belirtmeyi amaçlayan ve bu çalışmalarda kalıtım ve çevrenin etkisi ortaya konulmaya çalışmışlardır. Bu amaçla, kalıtım ve çevrenin etkisiyle müzikal yeteneğin üzerinde çalışmalar yapılmaktadır.</a:t>
            </a:r>
            <a:endParaRPr lang="tr-TR" dirty="0"/>
          </a:p>
        </p:txBody>
      </p:sp>
    </p:spTree>
    <p:extLst>
      <p:ext uri="{BB962C8B-B14F-4D97-AF65-F5344CB8AC3E}">
        <p14:creationId xmlns:p14="http://schemas.microsoft.com/office/powerpoint/2010/main" val="1835871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Genetik Faktörler</a:t>
            </a:r>
          </a:p>
          <a:p>
            <a:r>
              <a:rPr lang="tr-TR" dirty="0" smtClean="0"/>
              <a:t>Yetenek sahibi olmanın doğuştan gelen bir özellik olduğu varsayılırsa, müzik yeteneğinin olması ya da olmamasında yine genetik etkisinin üzerinde durulabilir. Müzik yeteneğinden yoksun olmak olarak bilinen rahatsızlığa </a:t>
            </a:r>
            <a:r>
              <a:rPr lang="tr-TR" dirty="0" err="1" smtClean="0"/>
              <a:t>amüzi</a:t>
            </a:r>
            <a:r>
              <a:rPr lang="tr-TR" dirty="0" smtClean="0"/>
              <a:t> rahatsızlığı denir. Kalıtımsal olarak anne ve baba ile çocuğa geçmesi genlerle olan ilişkisi birçok araştırmaya konu olmuştur. Fakat burada asıl araştırılması gereken müzikal geliştirme dönemleridir. Ekonomi </a:t>
            </a:r>
            <a:r>
              <a:rPr lang="tr-TR" dirty="0" err="1" smtClean="0"/>
              <a:t>nobeli</a:t>
            </a:r>
            <a:r>
              <a:rPr lang="tr-TR" dirty="0" smtClean="0"/>
              <a:t> ödüllü </a:t>
            </a:r>
            <a:r>
              <a:rPr lang="tr-TR" dirty="0" err="1" smtClean="0"/>
              <a:t>Milton</a:t>
            </a:r>
            <a:r>
              <a:rPr lang="tr-TR" dirty="0" smtClean="0"/>
              <a:t> </a:t>
            </a:r>
            <a:r>
              <a:rPr lang="tr-TR" dirty="0" err="1" smtClean="0"/>
              <a:t>Friedman</a:t>
            </a:r>
            <a:r>
              <a:rPr lang="tr-TR" dirty="0" smtClean="0"/>
              <a:t>, müziğin başkentinde yaşamış Sigmund Freud, Tıp alanında çalışan Che </a:t>
            </a:r>
            <a:r>
              <a:rPr lang="tr-TR" dirty="0" err="1" smtClean="0"/>
              <a:t>Gevara</a:t>
            </a:r>
            <a:r>
              <a:rPr lang="tr-TR" dirty="0" smtClean="0"/>
              <a:t> gibi dünya çapında tanınmış kişiliklerin </a:t>
            </a:r>
            <a:r>
              <a:rPr lang="tr-TR" dirty="0" err="1" smtClean="0"/>
              <a:t>amuzi</a:t>
            </a:r>
            <a:r>
              <a:rPr lang="tr-TR" dirty="0" smtClean="0"/>
              <a:t> rahatsızlığı bulunmaktaydı. Bu rahatsızlık, müzikal becerilerde ciddi problem yaşamalarına neden olsa da normal hayatlarını etkilememiştir (Peretz, 2008).</a:t>
            </a:r>
            <a:endParaRPr lang="tr-TR" dirty="0"/>
          </a:p>
        </p:txBody>
      </p:sp>
    </p:spTree>
    <p:extLst>
      <p:ext uri="{BB962C8B-B14F-4D97-AF65-F5344CB8AC3E}">
        <p14:creationId xmlns:p14="http://schemas.microsoft.com/office/powerpoint/2010/main" val="1127386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 </a:t>
            </a:r>
            <a:r>
              <a:rPr lang="tr-TR" dirty="0" err="1" smtClean="0"/>
              <a:t>Absolüt</a:t>
            </a:r>
            <a:r>
              <a:rPr lang="tr-TR" dirty="0" smtClean="0"/>
              <a:t> Duyuş</a:t>
            </a:r>
          </a:p>
          <a:p>
            <a:r>
              <a:rPr lang="tr-TR" dirty="0" smtClean="0"/>
              <a:t>“Son yıllarda farklı zamanlarda yapılan araştırmalar göstermektedir ki doğarken birlikte dünyaya getirilen genler, müzik yeteneği ve özellikle “herhangi dış bir referans (ölçüt) sesin yardımı olmaksızın herhangi bir sesi tanımlayabilme” olarak tanımlanan </a:t>
            </a:r>
            <a:r>
              <a:rPr lang="tr-TR" dirty="0" err="1" smtClean="0"/>
              <a:t>absolüt</a:t>
            </a:r>
            <a:r>
              <a:rPr lang="tr-TR" dirty="0" smtClean="0"/>
              <a:t> duyuşa sahip olmayı önemli ölçüde belirlemektedir (Çuhadar, 2008).</a:t>
            </a:r>
          </a:p>
          <a:p>
            <a:r>
              <a:rPr lang="tr-TR" dirty="0" smtClean="0"/>
              <a:t>Uçan’ a göre (1996), az sayıda kişide bulunan ve çoğu durumlarda kalıtsal olduğu ve doğuştan geldiği kabul edilen; fakat son zamanlarda yapılan araştırmalarla çevresel etmenlere de bağlı olduğu anlaşılan </a:t>
            </a:r>
            <a:r>
              <a:rPr lang="tr-TR" dirty="0" err="1" smtClean="0"/>
              <a:t>absolüt</a:t>
            </a:r>
            <a:r>
              <a:rPr lang="tr-TR" dirty="0" smtClean="0"/>
              <a:t> duyuş (salt işitme) yeteneği, çok küçük yaşlarda müzik eğitimi almaya başlayanlarda daha erken ve kolay olarak ortaya çıkan bir özelliktir. Böylece, erken çocukluk döneminden başlayarak ilerletilen müzik eğitiminin önemi özellikle vurgulanmaktadır.</a:t>
            </a:r>
            <a:endParaRPr lang="tr-TR" dirty="0"/>
          </a:p>
        </p:txBody>
      </p:sp>
    </p:spTree>
    <p:extLst>
      <p:ext uri="{BB962C8B-B14F-4D97-AF65-F5344CB8AC3E}">
        <p14:creationId xmlns:p14="http://schemas.microsoft.com/office/powerpoint/2010/main" val="2510070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Yapılan birçok araştırmada Doğu Asya kökenli çocuklarda </a:t>
            </a:r>
            <a:r>
              <a:rPr lang="tr-TR" dirty="0" err="1" smtClean="0"/>
              <a:t>absolüt</a:t>
            </a:r>
            <a:r>
              <a:rPr lang="tr-TR" dirty="0" smtClean="0"/>
              <a:t> olma oranının fazla olduğu tespit edilmiştir. Buna ek olarak Doğu Asya’da erken yaşlarda müzik eğitimine daha çok önem verildiği ve “sabit do” yöntemi ile </a:t>
            </a:r>
            <a:r>
              <a:rPr lang="tr-TR" dirty="0" err="1" smtClean="0"/>
              <a:t>absolüt</a:t>
            </a:r>
            <a:r>
              <a:rPr lang="tr-TR" dirty="0" smtClean="0"/>
              <a:t> duyuşu geliştirmeye yönelik çalışmalar yapıldığı da tespit edilmiştir (Gregersen ve ark., 2000; </a:t>
            </a:r>
            <a:r>
              <a:rPr lang="tr-TR" dirty="0" err="1" smtClean="0"/>
              <a:t>Hirose</a:t>
            </a:r>
            <a:r>
              <a:rPr lang="tr-TR" dirty="0" smtClean="0"/>
              <a:t> ve ark., 2003). </a:t>
            </a:r>
          </a:p>
          <a:p>
            <a:endParaRPr lang="tr-TR" dirty="0"/>
          </a:p>
          <a:p>
            <a:r>
              <a:rPr lang="tr-TR" dirty="0" smtClean="0"/>
              <a:t>Yapılan tüm araştırmalarda </a:t>
            </a:r>
            <a:r>
              <a:rPr lang="tr-TR" dirty="0" err="1" smtClean="0"/>
              <a:t>absolüt</a:t>
            </a:r>
            <a:r>
              <a:rPr lang="tr-TR" dirty="0" smtClean="0"/>
              <a:t> duyuşa sahip olmanın en önemli iki etkeni kalıtım ve çevre olduğunu göstermektedir.</a:t>
            </a:r>
          </a:p>
          <a:p>
            <a:endParaRPr lang="tr-TR" dirty="0"/>
          </a:p>
        </p:txBody>
      </p:sp>
    </p:spTree>
    <p:extLst>
      <p:ext uri="{BB962C8B-B14F-4D97-AF65-F5344CB8AC3E}">
        <p14:creationId xmlns:p14="http://schemas.microsoft.com/office/powerpoint/2010/main" val="3545177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Çevresel Faktörler</a:t>
            </a:r>
          </a:p>
          <a:p>
            <a:r>
              <a:rPr lang="tr-TR" dirty="0" smtClean="0"/>
              <a:t>Müzik yeteneğin belirmesindeki en önemli dönem doğumdan sonraki ilk 5/6/7 yaş dönemleridir.</a:t>
            </a:r>
          </a:p>
          <a:p>
            <a:r>
              <a:rPr lang="tr-TR" dirty="0" smtClean="0"/>
              <a:t>Ancak uygun çevresel koşulların sağlanamaması durumunda bu müziksel eğilimin müziksel bir başarıya dönüşmesi olanaksız hale gelebilir. Örneğin; ünlü tenor </a:t>
            </a:r>
            <a:r>
              <a:rPr lang="tr-TR" dirty="0" err="1" smtClean="0"/>
              <a:t>Caruso</a:t>
            </a:r>
            <a:r>
              <a:rPr lang="tr-TR" dirty="0" smtClean="0"/>
              <a:t> insan gırtlağının sanatta ulaşabildiği en üst seviyeyi kullananlardandı. Sesini denetim altına alabilen, en güç pasajları çok rahatlıkla yapabilen, sesinin sınırlarını zorlayabilen bir sanatçıydı. Fakat </a:t>
            </a:r>
            <a:r>
              <a:rPr lang="tr-TR" dirty="0" err="1" smtClean="0"/>
              <a:t>Caruso’nun</a:t>
            </a:r>
            <a:r>
              <a:rPr lang="tr-TR" dirty="0" smtClean="0"/>
              <a:t> yeteneği küçük yaşta değerlendirilememiş, sonradan fark edilmiştir (Malkoç, 2003).</a:t>
            </a:r>
          </a:p>
          <a:p>
            <a:endParaRPr lang="tr-TR" dirty="0"/>
          </a:p>
        </p:txBody>
      </p:sp>
    </p:spTree>
    <p:extLst>
      <p:ext uri="{BB962C8B-B14F-4D97-AF65-F5344CB8AC3E}">
        <p14:creationId xmlns:p14="http://schemas.microsoft.com/office/powerpoint/2010/main" val="17236722"/>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452</TotalTime>
  <Words>849</Words>
  <Application>Microsoft Office PowerPoint</Application>
  <PresentationFormat>Geniş ekran</PresentationFormat>
  <Paragraphs>52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Trebuchet MS</vt:lpstr>
      <vt:lpstr>Wingdings 3</vt:lpstr>
      <vt:lpstr>Yüzeyler</vt:lpstr>
      <vt:lpstr>ÇOCUK VE MÜZİK</vt:lpstr>
      <vt:lpstr>Haftalık Ders İçerikleri</vt:lpstr>
      <vt:lpstr> 5. Hafta: Çocuğun Müzik Gelişiminde Etki Eden Faktörler </vt:lpstr>
      <vt:lpstr>PowerPoint Sunusu</vt:lpstr>
      <vt:lpstr>PowerPoint Sunusu</vt:lpstr>
      <vt:lpstr>PowerPoint Sunusu</vt:lpstr>
      <vt:lpstr>PowerPoint Sunusu</vt:lpstr>
      <vt:lpstr>PowerPoint Sunusu</vt:lpstr>
      <vt:lpstr>PowerPoint Sunusu</vt:lpstr>
      <vt:lpstr>PowerPoint Sunusu</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MÜZİK</dc:title>
  <dc:creator>Administrator</dc:creator>
  <cp:lastModifiedBy>Administrator</cp:lastModifiedBy>
  <cp:revision>38</cp:revision>
  <dcterms:created xsi:type="dcterms:W3CDTF">2021-08-06T11:01:34Z</dcterms:created>
  <dcterms:modified xsi:type="dcterms:W3CDTF">2021-10-27T13:38:40Z</dcterms:modified>
</cp:coreProperties>
</file>