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7" r:id="rId10"/>
    <p:sldId id="270" r:id="rId11"/>
    <p:sldId id="271" r:id="rId12"/>
    <p:sldId id="272"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853"/>
    <p:restoredTop sz="62422"/>
  </p:normalViewPr>
  <p:slideViewPr>
    <p:cSldViewPr snapToGrid="0" snapToObjects="1">
      <p:cViewPr>
        <p:scale>
          <a:sx n="49" d="100"/>
          <a:sy n="49" d="100"/>
        </p:scale>
        <p:origin x="-1020"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981F0-9685-D949-8029-7C7990BA3F2C}" type="datetimeFigureOut">
              <a:rPr lang="en-US" smtClean="0"/>
              <a:pPr/>
              <a:t>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212A5-CFCB-6F40-8383-CBE5F96092E6}" type="slidenum">
              <a:rPr lang="en-US" smtClean="0"/>
              <a:pPr/>
              <a:t>‹#›</a:t>
            </a:fld>
            <a:endParaRPr lang="en-US"/>
          </a:p>
        </p:txBody>
      </p:sp>
    </p:spTree>
    <p:extLst>
      <p:ext uri="{BB962C8B-B14F-4D97-AF65-F5344CB8AC3E}">
        <p14:creationId xmlns:p14="http://schemas.microsoft.com/office/powerpoint/2010/main" xmlns="" val="120754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Dental tedavi uygulamalarında </a:t>
            </a:r>
            <a:r>
              <a:rPr lang="tr-TR" sz="1200" kern="1200" dirty="0" err="1" smtClean="0">
                <a:solidFill>
                  <a:schemeClr val="tx1"/>
                </a:solidFill>
                <a:effectLst/>
                <a:latin typeface="+mn-lt"/>
                <a:ea typeface="+mn-ea"/>
                <a:cs typeface="+mn-cs"/>
              </a:rPr>
              <a:t>protetik</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restoratif</a:t>
            </a:r>
            <a:r>
              <a:rPr lang="tr-TR" sz="1200" kern="1200" dirty="0" smtClean="0">
                <a:solidFill>
                  <a:schemeClr val="tx1"/>
                </a:solidFill>
                <a:effectLst/>
                <a:latin typeface="+mn-lt"/>
                <a:ea typeface="+mn-ea"/>
                <a:cs typeface="+mn-cs"/>
              </a:rPr>
              <a:t> tedavi iki yöntem ile yapılabilir. Direkt yöntem ve </a:t>
            </a:r>
            <a:r>
              <a:rPr lang="tr-TR" sz="1200" kern="1200" dirty="0" err="1" smtClean="0">
                <a:solidFill>
                  <a:schemeClr val="tx1"/>
                </a:solidFill>
                <a:effectLst/>
                <a:latin typeface="+mn-lt"/>
                <a:ea typeface="+mn-ea"/>
                <a:cs typeface="+mn-cs"/>
              </a:rPr>
              <a:t>indirekt</a:t>
            </a:r>
            <a:r>
              <a:rPr lang="tr-TR" sz="1200" kern="1200" dirty="0" smtClean="0">
                <a:solidFill>
                  <a:schemeClr val="tx1"/>
                </a:solidFill>
                <a:effectLst/>
                <a:latin typeface="+mn-lt"/>
                <a:ea typeface="+mn-ea"/>
                <a:cs typeface="+mn-cs"/>
              </a:rPr>
              <a:t> yöntem. Direkt yöntem, ağız içinde doğrudan hekim tarafından hazırlanan ve hekim tarafından uygulanan tedavi yöntemidir. </a:t>
            </a:r>
            <a:r>
              <a:rPr lang="tr-TR" sz="1200" kern="1200" dirty="0" err="1" smtClean="0">
                <a:solidFill>
                  <a:schemeClr val="tx1"/>
                </a:solidFill>
                <a:effectLst/>
                <a:latin typeface="+mn-lt"/>
                <a:ea typeface="+mn-ea"/>
                <a:cs typeface="+mn-cs"/>
              </a:rPr>
              <a:t>İndirekt</a:t>
            </a:r>
            <a:r>
              <a:rPr lang="tr-TR" sz="1200" kern="1200" dirty="0" smtClean="0">
                <a:solidFill>
                  <a:schemeClr val="tx1"/>
                </a:solidFill>
                <a:effectLst/>
                <a:latin typeface="+mn-lt"/>
                <a:ea typeface="+mn-ea"/>
                <a:cs typeface="+mn-cs"/>
              </a:rPr>
              <a:t> yöntem ise hekim tarafından uygulanan ama hekim ya da dental teknisyen tarafından hazırlanan restorasyonların yapıldığı tedavi yöntemidir. </a:t>
            </a:r>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2</a:t>
            </a:fld>
            <a:endParaRPr lang="en-US"/>
          </a:p>
        </p:txBody>
      </p:sp>
    </p:spTree>
    <p:extLst>
      <p:ext uri="{BB962C8B-B14F-4D97-AF65-F5344CB8AC3E}">
        <p14:creationId xmlns:p14="http://schemas.microsoft.com/office/powerpoint/2010/main" xmlns="" val="1562015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İyi bir çalışma modeli için gereken özellikler şunlardır. Modelde hava kabarcığı, özellikle de </a:t>
            </a:r>
            <a:r>
              <a:rPr lang="tr-TR" sz="1200" kern="1200" dirty="0" err="1" smtClean="0">
                <a:solidFill>
                  <a:schemeClr val="tx1"/>
                </a:solidFill>
                <a:effectLst/>
                <a:latin typeface="+mn-lt"/>
                <a:ea typeface="+mn-ea"/>
                <a:cs typeface="+mn-cs"/>
              </a:rPr>
              <a:t>prepare</a:t>
            </a:r>
            <a:r>
              <a:rPr lang="tr-TR" sz="1200" kern="1200" dirty="0" smtClean="0">
                <a:solidFill>
                  <a:schemeClr val="tx1"/>
                </a:solidFill>
                <a:effectLst/>
                <a:latin typeface="+mn-lt"/>
                <a:ea typeface="+mn-ea"/>
                <a:cs typeface="+mn-cs"/>
              </a:rPr>
              <a:t> (kesme) edilmiş diş ve basamaklarında olmamalıdır. Modelin bütün parçaları </a:t>
            </a:r>
            <a:r>
              <a:rPr lang="tr-TR" sz="1200" kern="1200" dirty="0" err="1" smtClean="0">
                <a:solidFill>
                  <a:schemeClr val="tx1"/>
                </a:solidFill>
                <a:effectLst/>
                <a:latin typeface="+mn-lt"/>
                <a:ea typeface="+mn-ea"/>
                <a:cs typeface="+mn-cs"/>
              </a:rPr>
              <a:t>distorsiyona</a:t>
            </a:r>
            <a:r>
              <a:rPr lang="tr-TR" sz="1200" kern="1200" dirty="0" smtClean="0">
                <a:solidFill>
                  <a:schemeClr val="tx1"/>
                </a:solidFill>
                <a:effectLst/>
                <a:latin typeface="+mn-lt"/>
                <a:ea typeface="+mn-ea"/>
                <a:cs typeface="+mn-cs"/>
              </a:rPr>
              <a:t> (eğilme, bükülme) uğramamış olmalıdır. Sabit </a:t>
            </a:r>
            <a:r>
              <a:rPr lang="tr-TR" sz="1200" kern="1200" dirty="0" err="1" smtClean="0">
                <a:solidFill>
                  <a:schemeClr val="tx1"/>
                </a:solidFill>
                <a:effectLst/>
                <a:latin typeface="+mn-lt"/>
                <a:ea typeface="+mn-ea"/>
                <a:cs typeface="+mn-cs"/>
              </a:rPr>
              <a:t>protetik</a:t>
            </a:r>
            <a:r>
              <a:rPr lang="tr-TR" sz="1200" kern="1200" dirty="0" smtClean="0">
                <a:solidFill>
                  <a:schemeClr val="tx1"/>
                </a:solidFill>
                <a:effectLst/>
                <a:latin typeface="+mn-lt"/>
                <a:ea typeface="+mn-ea"/>
                <a:cs typeface="+mn-cs"/>
              </a:rPr>
              <a:t> restorasyonlar için modeller </a:t>
            </a:r>
            <a:r>
              <a:rPr lang="tr-TR" sz="1200" kern="1200" dirty="0" err="1" smtClean="0">
                <a:solidFill>
                  <a:schemeClr val="tx1"/>
                </a:solidFill>
                <a:effectLst/>
                <a:latin typeface="+mn-lt"/>
                <a:ea typeface="+mn-ea"/>
                <a:cs typeface="+mn-cs"/>
              </a:rPr>
              <a:t>modelasyon</a:t>
            </a:r>
            <a:r>
              <a:rPr lang="tr-TR" sz="1200" kern="1200" dirty="0" smtClean="0">
                <a:solidFill>
                  <a:schemeClr val="tx1"/>
                </a:solidFill>
                <a:effectLst/>
                <a:latin typeface="+mn-lt"/>
                <a:ea typeface="+mn-ea"/>
                <a:cs typeface="+mn-cs"/>
              </a:rPr>
              <a:t> için </a:t>
            </a:r>
            <a:r>
              <a:rPr lang="tr-TR" sz="1200" kern="1200" dirty="0" err="1" smtClean="0">
                <a:solidFill>
                  <a:schemeClr val="tx1"/>
                </a:solidFill>
                <a:effectLst/>
                <a:latin typeface="+mn-lt"/>
                <a:ea typeface="+mn-ea"/>
                <a:cs typeface="+mn-cs"/>
              </a:rPr>
              <a:t>trimlenmiş</a:t>
            </a:r>
            <a:r>
              <a:rPr lang="tr-TR" sz="1200" kern="1200" dirty="0" smtClean="0">
                <a:solidFill>
                  <a:schemeClr val="tx1"/>
                </a:solidFill>
                <a:effectLst/>
                <a:latin typeface="+mn-lt"/>
                <a:ea typeface="+mn-ea"/>
                <a:cs typeface="+mn-cs"/>
              </a:rPr>
              <a:t> (düzeltme) olmalıdır.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212A5-CFCB-6F40-8383-CBE5F96092E6}" type="slidenum">
              <a:rPr lang="en-US" smtClean="0"/>
              <a:pPr/>
              <a:t>11</a:t>
            </a:fld>
            <a:endParaRPr lang="en-US"/>
          </a:p>
        </p:txBody>
      </p:sp>
    </p:spTree>
    <p:extLst>
      <p:ext uri="{BB962C8B-B14F-4D97-AF65-F5344CB8AC3E}">
        <p14:creationId xmlns:p14="http://schemas.microsoft.com/office/powerpoint/2010/main" xmlns="" val="26182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kern="1200" dirty="0" smtClean="0">
                <a:solidFill>
                  <a:schemeClr val="tx1"/>
                </a:solidFill>
                <a:effectLst/>
                <a:latin typeface="+mn-lt"/>
                <a:ea typeface="+mn-ea"/>
                <a:cs typeface="+mn-cs"/>
              </a:rPr>
              <a:t>ÖLÇÜ VE MODEL ANALİZİ</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Hekimden gelen modeller, tekniker ve teknisyen tarafından mutlaka kontrol edilmelidir. Ölçüde istenmeden yapılan veya gözden kaçan noktalar mutlaka hekime bildirilmelidir. Tekniker ve teknisyenin bu aşamada asla modele müdahale etmemesi gerekir. Laboratuarda alçı model üzerinde kazıma yaparak düzeltme yoluna gidilmesi yapılabilecek en büyük hatadır.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212A5-CFCB-6F40-8383-CBE5F96092E6}" type="slidenum">
              <a:rPr lang="en-US" smtClean="0"/>
              <a:pPr/>
              <a:t>12</a:t>
            </a:fld>
            <a:endParaRPr lang="en-US"/>
          </a:p>
        </p:txBody>
      </p:sp>
    </p:spTree>
    <p:extLst>
      <p:ext uri="{BB962C8B-B14F-4D97-AF65-F5344CB8AC3E}">
        <p14:creationId xmlns:p14="http://schemas.microsoft.com/office/powerpoint/2010/main" xmlns="" val="2163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kern="1200" dirty="0" smtClean="0">
                <a:solidFill>
                  <a:schemeClr val="tx1"/>
                </a:solidFill>
                <a:effectLst/>
                <a:latin typeface="+mn-lt"/>
                <a:ea typeface="+mn-ea"/>
                <a:cs typeface="+mn-cs"/>
              </a:rPr>
              <a:t>ENFEKSİYÖZ HASTALIKLARA KARŞI KORUNMA</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Diş hekimliğinde son yıllarda, enfeksiyöz hastalıklara karşı hastaları, hekimleri, diş protez teknisyenlerini ve diş protez </a:t>
            </a:r>
            <a:r>
              <a:rPr lang="tr-TR" sz="1200" kern="1200" dirty="0" err="1" smtClean="0">
                <a:solidFill>
                  <a:schemeClr val="tx1"/>
                </a:solidFill>
                <a:effectLst/>
                <a:latin typeface="+mn-lt"/>
                <a:ea typeface="+mn-ea"/>
                <a:cs typeface="+mn-cs"/>
              </a:rPr>
              <a:t>laboratuarlarında</a:t>
            </a:r>
            <a:r>
              <a:rPr lang="tr-TR" sz="1200" kern="1200" dirty="0" smtClean="0">
                <a:solidFill>
                  <a:schemeClr val="tx1"/>
                </a:solidFill>
                <a:effectLst/>
                <a:latin typeface="+mn-lt"/>
                <a:ea typeface="+mn-ea"/>
                <a:cs typeface="+mn-cs"/>
              </a:rPr>
              <a:t> çalışanları korumak önem kazanmıştır. Özellikle geçmişinde Hepatit B virüsü ve HIV varsa hastaların önemle </a:t>
            </a:r>
            <a:r>
              <a:rPr lang="tr-TR" sz="1200" kern="1200" dirty="0" err="1" smtClean="0">
                <a:solidFill>
                  <a:schemeClr val="tx1"/>
                </a:solidFill>
                <a:effectLst/>
                <a:latin typeface="+mn-lt"/>
                <a:ea typeface="+mn-ea"/>
                <a:cs typeface="+mn-cs"/>
              </a:rPr>
              <a:t>anamnezi</a:t>
            </a:r>
            <a:r>
              <a:rPr lang="tr-TR" sz="1200" kern="1200" dirty="0" smtClean="0">
                <a:solidFill>
                  <a:schemeClr val="tx1"/>
                </a:solidFill>
                <a:effectLst/>
                <a:latin typeface="+mn-lt"/>
                <a:ea typeface="+mn-ea"/>
                <a:cs typeface="+mn-cs"/>
              </a:rPr>
              <a:t> (hikâye) alınmalıdır. AIDS’in toplum içinde büyük bir korku yaratmasına rağmen sağlık personelinin en çok zarar gördüğü enfeksiyon Hepatit B’dir.</a:t>
            </a:r>
            <a:endParaRPr lang="en-US"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 hastalığa yakalanmış hastalar dışında diğer bütün hastalar potansiyel olarak enfeksiyonlu olabileceği düşünülerek gerekli tedbirler alınarak yaklaşılmalıdır.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212A5-CFCB-6F40-8383-CBE5F96092E6}" type="slidenum">
              <a:rPr lang="en-US" smtClean="0"/>
              <a:pPr/>
              <a:t>13</a:t>
            </a:fld>
            <a:endParaRPr lang="en-US"/>
          </a:p>
        </p:txBody>
      </p:sp>
    </p:spTree>
    <p:extLst>
      <p:ext uri="{BB962C8B-B14F-4D97-AF65-F5344CB8AC3E}">
        <p14:creationId xmlns:p14="http://schemas.microsoft.com/office/powerpoint/2010/main" xmlns="" val="71100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Ağız ve diş sağlığı alanında çalışan bütün sağlık personelinin eldiven ve maske kullanması, gözlerini gözlük veya bütün yüzü örten maskelerle koruması ve uygun bir önlük giymesi gereklidir. Ayrıca alınan ölçüler, hastada kullanılan bütün gereçler uygun bir şekilde sterilize veya dezenfekte edilip öyle kullanılmalıdır.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212A5-CFCB-6F40-8383-CBE5F96092E6}" type="slidenum">
              <a:rPr lang="en-US" smtClean="0"/>
              <a:pPr/>
              <a:t>14</a:t>
            </a:fld>
            <a:endParaRPr lang="en-US"/>
          </a:p>
        </p:txBody>
      </p:sp>
    </p:spTree>
    <p:extLst>
      <p:ext uri="{BB962C8B-B14F-4D97-AF65-F5344CB8AC3E}">
        <p14:creationId xmlns:p14="http://schemas.microsoft.com/office/powerpoint/2010/main" xmlns="" val="42074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Protetik restorasyonların </a:t>
            </a:r>
            <a:r>
              <a:rPr lang="tr-TR" sz="1200" kern="1200" dirty="0" err="1" smtClean="0">
                <a:solidFill>
                  <a:schemeClr val="tx1"/>
                </a:solidFill>
                <a:effectLst/>
                <a:latin typeface="+mn-lt"/>
                <a:ea typeface="+mn-ea"/>
                <a:cs typeface="+mn-cs"/>
              </a:rPr>
              <a:t>indirekt</a:t>
            </a:r>
            <a:r>
              <a:rPr lang="tr-TR" sz="1200" kern="1200" dirty="0" smtClean="0">
                <a:solidFill>
                  <a:schemeClr val="tx1"/>
                </a:solidFill>
                <a:effectLst/>
                <a:latin typeface="+mn-lt"/>
                <a:ea typeface="+mn-ea"/>
                <a:cs typeface="+mn-cs"/>
              </a:rPr>
              <a:t> olarak hazırlandığı laboratuvarlara dental laboratuvarlar denir. Bu laboratuvarlar çok amaçlı olarak diş hekimlerine yardımcı olmaktadır. Genellikle dental laboratuvarlar dört farklı tipte hizmet vermektedir.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Sabit </a:t>
            </a:r>
            <a:r>
              <a:rPr lang="tr-TR" sz="1200" kern="1200" dirty="0" err="1" smtClean="0">
                <a:solidFill>
                  <a:schemeClr val="tx1"/>
                </a:solidFill>
                <a:effectLst/>
                <a:latin typeface="+mn-lt"/>
                <a:ea typeface="+mn-ea"/>
                <a:cs typeface="+mn-cs"/>
              </a:rPr>
              <a:t>protetik</a:t>
            </a:r>
            <a:r>
              <a:rPr lang="tr-TR" sz="1200" kern="1200" dirty="0" smtClean="0">
                <a:solidFill>
                  <a:schemeClr val="tx1"/>
                </a:solidFill>
                <a:effectLst/>
                <a:latin typeface="+mn-lt"/>
                <a:ea typeface="+mn-ea"/>
                <a:cs typeface="+mn-cs"/>
              </a:rPr>
              <a:t> restorasyonların hazırlandığı başka bir ifadeyle porselen laboratuvarları  </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Hareketli bölümlü protezlerin altyapılarının yapıldığı diğer bir ifadeyle iskelet altyapı laboratuvarları</a:t>
            </a:r>
            <a:endParaRPr lang="en-US" sz="1200" kern="1200" dirty="0" smtClean="0">
              <a:solidFill>
                <a:schemeClr val="tx1"/>
              </a:solidFill>
              <a:effectLst/>
              <a:latin typeface="+mn-lt"/>
              <a:ea typeface="+mn-ea"/>
              <a:cs typeface="+mn-cs"/>
            </a:endParaRPr>
          </a:p>
          <a:p>
            <a:pPr lvl="0"/>
            <a:r>
              <a:rPr lang="tr-TR" sz="1200" kern="1200" dirty="0" smtClean="0">
                <a:solidFill>
                  <a:schemeClr val="tx1"/>
                </a:solidFill>
                <a:effectLst/>
                <a:latin typeface="+mn-lt"/>
                <a:ea typeface="+mn-ea"/>
                <a:cs typeface="+mn-cs"/>
              </a:rPr>
              <a:t>Tam protezlerin yapıldığı laboratuvarları</a:t>
            </a:r>
            <a:endParaRPr lang="en-US" sz="1200" kern="1200" dirty="0" smtClean="0">
              <a:solidFill>
                <a:schemeClr val="tx1"/>
              </a:solidFill>
              <a:effectLst/>
              <a:latin typeface="+mn-lt"/>
              <a:ea typeface="+mn-ea"/>
              <a:cs typeface="+mn-cs"/>
            </a:endParaRPr>
          </a:p>
          <a:p>
            <a:pPr lvl="0"/>
            <a:r>
              <a:rPr lang="tr-TR" sz="1200" kern="1200" dirty="0" err="1" smtClean="0">
                <a:solidFill>
                  <a:schemeClr val="tx1"/>
                </a:solidFill>
                <a:effectLst/>
                <a:latin typeface="+mn-lt"/>
                <a:ea typeface="+mn-ea"/>
                <a:cs typeface="+mn-cs"/>
              </a:rPr>
              <a:t>Ortodontik</a:t>
            </a:r>
            <a:r>
              <a:rPr lang="tr-TR" sz="1200" kern="1200" dirty="0" smtClean="0">
                <a:solidFill>
                  <a:schemeClr val="tx1"/>
                </a:solidFill>
                <a:effectLst/>
                <a:latin typeface="+mn-lt"/>
                <a:ea typeface="+mn-ea"/>
                <a:cs typeface="+mn-cs"/>
              </a:rPr>
              <a:t> apareylerin yapıldığı ortodonti laboratuvarları</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9212A5-CFCB-6F40-8383-CBE5F96092E6}" type="slidenum">
              <a:rPr lang="en-US" smtClean="0"/>
              <a:pPr/>
              <a:t>3</a:t>
            </a:fld>
            <a:endParaRPr lang="en-US"/>
          </a:p>
        </p:txBody>
      </p:sp>
    </p:spTree>
    <p:extLst>
      <p:ext uri="{BB962C8B-B14F-4D97-AF65-F5344CB8AC3E}">
        <p14:creationId xmlns:p14="http://schemas.microsoft.com/office/powerpoint/2010/main" xmlns="" val="147529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Bazı laboratuvarlar bu hizmetlerin tamamını verebilecek şekilde çok amaçlı olarak oluşturulabilirler. Büyük ve çok amaçlı dental laboratuvarlar genellikle bazı alt bölümlerden oluşabilirler. Bu bölümler, model elde etme, </a:t>
            </a:r>
            <a:r>
              <a:rPr lang="tr-TR" sz="1200" kern="1200" dirty="0" err="1" smtClean="0">
                <a:solidFill>
                  <a:schemeClr val="tx1"/>
                </a:solidFill>
                <a:effectLst/>
                <a:latin typeface="+mn-lt"/>
                <a:ea typeface="+mn-ea"/>
                <a:cs typeface="+mn-cs"/>
              </a:rPr>
              <a:t>trimleme</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artikülatöre</a:t>
            </a:r>
            <a:r>
              <a:rPr lang="tr-TR" sz="1200" kern="1200" dirty="0" smtClean="0">
                <a:solidFill>
                  <a:schemeClr val="tx1"/>
                </a:solidFill>
                <a:effectLst/>
                <a:latin typeface="+mn-lt"/>
                <a:ea typeface="+mn-ea"/>
                <a:cs typeface="+mn-cs"/>
              </a:rPr>
              <a:t> alma işlemlerinin yapıldığı alçı ünitesi, sabit </a:t>
            </a:r>
            <a:r>
              <a:rPr lang="tr-TR" sz="1200" kern="1200" dirty="0" err="1" smtClean="0">
                <a:solidFill>
                  <a:schemeClr val="tx1"/>
                </a:solidFill>
                <a:effectLst/>
                <a:latin typeface="+mn-lt"/>
                <a:ea typeface="+mn-ea"/>
                <a:cs typeface="+mn-cs"/>
              </a:rPr>
              <a:t>protetik</a:t>
            </a:r>
            <a:r>
              <a:rPr lang="tr-TR" sz="1200" kern="1200" dirty="0" smtClean="0">
                <a:solidFill>
                  <a:schemeClr val="tx1"/>
                </a:solidFill>
                <a:effectLst/>
                <a:latin typeface="+mn-lt"/>
                <a:ea typeface="+mn-ea"/>
                <a:cs typeface="+mn-cs"/>
              </a:rPr>
              <a:t> restorasyonlar veya iskelet altyapılar için mum modelajların yapıldığı modelaj ünitesi, döküm işlerinin yapıldığı döküm ünitesi, tesviye ünitesi, porselenlerin </a:t>
            </a:r>
            <a:r>
              <a:rPr lang="tr-TR" sz="1200" kern="1200" dirty="0" err="1" smtClean="0">
                <a:solidFill>
                  <a:schemeClr val="tx1"/>
                </a:solidFill>
                <a:effectLst/>
                <a:latin typeface="+mn-lt"/>
                <a:ea typeface="+mn-ea"/>
                <a:cs typeface="+mn-cs"/>
              </a:rPr>
              <a:t>yığımlarının</a:t>
            </a:r>
            <a:r>
              <a:rPr lang="tr-TR" sz="1200" kern="1200" dirty="0" smtClean="0">
                <a:solidFill>
                  <a:schemeClr val="tx1"/>
                </a:solidFill>
                <a:effectLst/>
                <a:latin typeface="+mn-lt"/>
                <a:ea typeface="+mn-ea"/>
                <a:cs typeface="+mn-cs"/>
              </a:rPr>
              <a:t> yapıldığı porselen ünitesi, diş </a:t>
            </a:r>
            <a:r>
              <a:rPr lang="tr-TR" sz="1200" kern="1200" dirty="0" err="1" smtClean="0">
                <a:solidFill>
                  <a:schemeClr val="tx1"/>
                </a:solidFill>
                <a:effectLst/>
                <a:latin typeface="+mn-lt"/>
                <a:ea typeface="+mn-ea"/>
                <a:cs typeface="+mn-cs"/>
              </a:rPr>
              <a:t>dizimlerinin</a:t>
            </a:r>
            <a:r>
              <a:rPr lang="tr-TR" sz="1200" kern="1200" dirty="0" smtClean="0">
                <a:solidFill>
                  <a:schemeClr val="tx1"/>
                </a:solidFill>
                <a:effectLst/>
                <a:latin typeface="+mn-lt"/>
                <a:ea typeface="+mn-ea"/>
                <a:cs typeface="+mn-cs"/>
              </a:rPr>
              <a:t> ve akrilik bitimlerin yapıldığı akrilik tesviye polisaj ünitesi, </a:t>
            </a:r>
            <a:r>
              <a:rPr lang="tr-TR" sz="1200" kern="1200" dirty="0" err="1" smtClean="0">
                <a:solidFill>
                  <a:schemeClr val="tx1"/>
                </a:solidFill>
                <a:effectLst/>
                <a:latin typeface="+mn-lt"/>
                <a:ea typeface="+mn-ea"/>
                <a:cs typeface="+mn-cs"/>
              </a:rPr>
              <a:t>digital</a:t>
            </a:r>
            <a:r>
              <a:rPr lang="tr-TR" sz="1200" kern="1200" dirty="0" smtClean="0">
                <a:solidFill>
                  <a:schemeClr val="tx1"/>
                </a:solidFill>
                <a:effectLst/>
                <a:latin typeface="+mn-lt"/>
                <a:ea typeface="+mn-ea"/>
                <a:cs typeface="+mn-cs"/>
              </a:rPr>
              <a:t> diş hekimliği için üretim yapan CAD/CAM ünitesi, lazer </a:t>
            </a:r>
            <a:r>
              <a:rPr lang="tr-TR" sz="1200" kern="1200" dirty="0" err="1" smtClean="0">
                <a:solidFill>
                  <a:schemeClr val="tx1"/>
                </a:solidFill>
                <a:effectLst/>
                <a:latin typeface="+mn-lt"/>
                <a:ea typeface="+mn-ea"/>
                <a:cs typeface="+mn-cs"/>
              </a:rPr>
              <a:t>sintering</a:t>
            </a:r>
            <a:r>
              <a:rPr lang="tr-TR" sz="1200" kern="1200" dirty="0" smtClean="0">
                <a:solidFill>
                  <a:schemeClr val="tx1"/>
                </a:solidFill>
                <a:effectLst/>
                <a:latin typeface="+mn-lt"/>
                <a:ea typeface="+mn-ea"/>
                <a:cs typeface="+mn-cs"/>
              </a:rPr>
              <a:t> ile üretimin yapıldığı birimler ve freze işlerinin yapıldığı ünitelerdir. </a:t>
            </a:r>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4</a:t>
            </a:fld>
            <a:endParaRPr lang="en-US"/>
          </a:p>
        </p:txBody>
      </p:sp>
    </p:spTree>
    <p:extLst>
      <p:ext uri="{BB962C8B-B14F-4D97-AF65-F5344CB8AC3E}">
        <p14:creationId xmlns:p14="http://schemas.microsoft.com/office/powerpoint/2010/main" xmlns="" val="144996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Dental laboratuvarlarda yaptıkları iş hacimlerine göre farklı ekipmanlar ve malzemeler bulunur. Genellikle, alçı karıştırmak için bol ve bol kaşıkları, alçı kesme motorları, güdük (</a:t>
            </a:r>
            <a:r>
              <a:rPr lang="tr-TR" sz="1200" kern="1200" dirty="0" err="1" smtClean="0">
                <a:solidFill>
                  <a:schemeClr val="tx1"/>
                </a:solidFill>
                <a:effectLst/>
                <a:latin typeface="+mn-lt"/>
                <a:ea typeface="+mn-ea"/>
                <a:cs typeface="+mn-cs"/>
              </a:rPr>
              <a:t>day</a:t>
            </a:r>
            <a:r>
              <a:rPr lang="tr-TR" sz="1200" kern="1200" dirty="0" smtClean="0">
                <a:solidFill>
                  <a:schemeClr val="tx1"/>
                </a:solidFill>
                <a:effectLst/>
                <a:latin typeface="+mn-lt"/>
                <a:ea typeface="+mn-ea"/>
                <a:cs typeface="+mn-cs"/>
              </a:rPr>
              <a:t>) hazırlamak için lazer işaretleyici cihazlar, polisaj motoru, enjeksiyon ile </a:t>
            </a:r>
            <a:r>
              <a:rPr lang="tr-TR" sz="1200" kern="1200" dirty="0" err="1" smtClean="0">
                <a:solidFill>
                  <a:schemeClr val="tx1"/>
                </a:solidFill>
                <a:effectLst/>
                <a:latin typeface="+mn-lt"/>
                <a:ea typeface="+mn-ea"/>
                <a:cs typeface="+mn-cs"/>
              </a:rPr>
              <a:t>muflalama</a:t>
            </a:r>
            <a:r>
              <a:rPr lang="tr-TR" sz="1200" kern="1200" dirty="0" smtClean="0">
                <a:solidFill>
                  <a:schemeClr val="tx1"/>
                </a:solidFill>
                <a:effectLst/>
                <a:latin typeface="+mn-lt"/>
                <a:ea typeface="+mn-ea"/>
                <a:cs typeface="+mn-cs"/>
              </a:rPr>
              <a:t> ekipmanları, porselen fırınları, </a:t>
            </a:r>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5</a:t>
            </a:fld>
            <a:endParaRPr lang="en-US"/>
          </a:p>
        </p:txBody>
      </p:sp>
    </p:spTree>
    <p:extLst>
      <p:ext uri="{BB962C8B-B14F-4D97-AF65-F5344CB8AC3E}">
        <p14:creationId xmlns:p14="http://schemas.microsoft.com/office/powerpoint/2010/main" xmlns="" val="94285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CAD tarama ve tasarım ünitesi ve CAM kazıma ünitesi, </a:t>
            </a:r>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6</a:t>
            </a:fld>
            <a:endParaRPr lang="en-US"/>
          </a:p>
        </p:txBody>
      </p:sp>
    </p:spTree>
    <p:extLst>
      <p:ext uri="{BB962C8B-B14F-4D97-AF65-F5344CB8AC3E}">
        <p14:creationId xmlns:p14="http://schemas.microsoft.com/office/powerpoint/2010/main" xmlns="" val="49733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mikromotorlar, döküm için santrifüjler yada indüksiyon cihazı, </a:t>
            </a:r>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7</a:t>
            </a:fld>
            <a:endParaRPr lang="en-US"/>
          </a:p>
        </p:txBody>
      </p:sp>
    </p:spTree>
    <p:extLst>
      <p:ext uri="{BB962C8B-B14F-4D97-AF65-F5344CB8AC3E}">
        <p14:creationId xmlns:p14="http://schemas.microsoft.com/office/powerpoint/2010/main" xmlns="" val="123284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farklı amaçlar için kullanılan çeşitli </a:t>
            </a:r>
            <a:r>
              <a:rPr lang="tr-TR" sz="1200" kern="1200" dirty="0" err="1" smtClean="0">
                <a:solidFill>
                  <a:schemeClr val="tx1"/>
                </a:solidFill>
                <a:effectLst/>
                <a:latin typeface="+mn-lt"/>
                <a:ea typeface="+mn-ea"/>
                <a:cs typeface="+mn-cs"/>
              </a:rPr>
              <a:t>frezler</a:t>
            </a:r>
            <a:r>
              <a:rPr lang="tr-TR"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8</a:t>
            </a:fld>
            <a:endParaRPr lang="en-US"/>
          </a:p>
        </p:txBody>
      </p:sp>
    </p:spTree>
    <p:extLst>
      <p:ext uri="{BB962C8B-B14F-4D97-AF65-F5344CB8AC3E}">
        <p14:creationId xmlns:p14="http://schemas.microsoft.com/office/powerpoint/2010/main" xmlns="" val="171849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Dental laboratuvarların çalışma prosedürleri ise diş hekimlerinin kliniklerinde yapmış oldukları işlere göre uygun malzemeler kullanarak aldıkları ölçüleri kliniklerinden aldırırlar. Bu ölçülerden model elde ettikten sonra yapılacak olan restorasyon tipine göre hazırlılarını yapıp ilk prova için kliniğe geri gönderirler ve bu işlem için yaklaşık 3-4 günlük bir süreye ihtiyaç vardır. Hekim kliniğinde laboratuvardan gelen işin ağız içinde provasını yaptıktan sonra bir sonraki aşama için tekrar laboratuvara gönderir ve yapılan restorasyon tamamlana kadar böyle devam eder. Bu işlerin klinik ile laboratuvar arasındaki koordinasyondan yardımcı personel görevlidir.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9</a:t>
            </a:fld>
            <a:endParaRPr lang="en-US"/>
          </a:p>
        </p:txBody>
      </p:sp>
    </p:spTree>
    <p:extLst>
      <p:ext uri="{BB962C8B-B14F-4D97-AF65-F5344CB8AC3E}">
        <p14:creationId xmlns:p14="http://schemas.microsoft.com/office/powerpoint/2010/main" xmlns="" val="120368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Ölçüsü alınan, serbest veya köprü desteği olarak kullanılacak dişlerin modellerinin hazırlanmasında bazı yöntemler kullanılır. Restore edilecek dişlerin modelleri üzerinde, yerine konulup yalancı köklü çekirdeklerden </a:t>
            </a:r>
            <a:r>
              <a:rPr lang="tr-TR" sz="1200" kern="1200" dirty="0" err="1" smtClean="0">
                <a:solidFill>
                  <a:schemeClr val="tx1"/>
                </a:solidFill>
                <a:effectLst/>
                <a:latin typeface="+mn-lt"/>
                <a:ea typeface="+mn-ea"/>
                <a:cs typeface="+mn-cs"/>
              </a:rPr>
              <a:t>die</a:t>
            </a:r>
            <a:r>
              <a:rPr lang="tr-TR" sz="1200" kern="1200" dirty="0" smtClean="0">
                <a:solidFill>
                  <a:schemeClr val="tx1"/>
                </a:solidFill>
                <a:effectLst/>
                <a:latin typeface="+mn-lt"/>
                <a:ea typeface="+mn-ea"/>
                <a:cs typeface="+mn-cs"/>
              </a:rPr>
              <a:t>/güdük hazırlanması bunlardan biridir. Bu çekirdekler (</a:t>
            </a:r>
            <a:r>
              <a:rPr lang="tr-TR" sz="1200" kern="1200" dirty="0" err="1" smtClean="0">
                <a:solidFill>
                  <a:schemeClr val="tx1"/>
                </a:solidFill>
                <a:effectLst/>
                <a:latin typeface="+mn-lt"/>
                <a:ea typeface="+mn-ea"/>
                <a:cs typeface="+mn-cs"/>
              </a:rPr>
              <a:t>die</a:t>
            </a:r>
            <a:r>
              <a:rPr lang="tr-TR" sz="1200" kern="1200" dirty="0" smtClean="0">
                <a:solidFill>
                  <a:schemeClr val="tx1"/>
                </a:solidFill>
                <a:effectLst/>
                <a:latin typeface="+mn-lt"/>
                <a:ea typeface="+mn-ea"/>
                <a:cs typeface="+mn-cs"/>
              </a:rPr>
              <a:t>/güdük) üzerinde çalışmakla var olan komşu dişlerle kontak teması tam olarak sağlanacak, </a:t>
            </a:r>
            <a:r>
              <a:rPr lang="tr-TR" sz="1200" kern="1200" dirty="0" err="1" smtClean="0">
                <a:solidFill>
                  <a:schemeClr val="tx1"/>
                </a:solidFill>
                <a:effectLst/>
                <a:latin typeface="+mn-lt"/>
                <a:ea typeface="+mn-ea"/>
                <a:cs typeface="+mn-cs"/>
              </a:rPr>
              <a:t>oklüzyon</a:t>
            </a:r>
            <a:r>
              <a:rPr lang="tr-TR" sz="1200" kern="1200" dirty="0" smtClean="0">
                <a:solidFill>
                  <a:schemeClr val="tx1"/>
                </a:solidFill>
                <a:effectLst/>
                <a:latin typeface="+mn-lt"/>
                <a:ea typeface="+mn-ea"/>
                <a:cs typeface="+mn-cs"/>
              </a:rPr>
              <a:t> hataları ortadan kaldırılacak, bitmiş protezin hasta ağzındaki </a:t>
            </a:r>
            <a:r>
              <a:rPr lang="tr-TR" sz="1200" kern="1200" dirty="0" err="1" smtClean="0">
                <a:solidFill>
                  <a:schemeClr val="tx1"/>
                </a:solidFill>
                <a:effectLst/>
                <a:latin typeface="+mn-lt"/>
                <a:ea typeface="+mn-ea"/>
                <a:cs typeface="+mn-cs"/>
              </a:rPr>
              <a:t>preparasyona</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ajustesi</a:t>
            </a:r>
            <a:r>
              <a:rPr lang="tr-TR" sz="1200" kern="1200" dirty="0" smtClean="0">
                <a:solidFill>
                  <a:schemeClr val="tx1"/>
                </a:solidFill>
                <a:effectLst/>
                <a:latin typeface="+mn-lt"/>
                <a:ea typeface="+mn-ea"/>
                <a:cs typeface="+mn-cs"/>
              </a:rPr>
              <a:t> daha sağlıklı olacaktır.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9212A5-CFCB-6F40-8383-CBE5F96092E6}" type="slidenum">
              <a:rPr lang="en-US" smtClean="0"/>
              <a:pPr/>
              <a:t>10</a:t>
            </a:fld>
            <a:endParaRPr lang="en-US"/>
          </a:p>
        </p:txBody>
      </p:sp>
    </p:spTree>
    <p:extLst>
      <p:ext uri="{BB962C8B-B14F-4D97-AF65-F5344CB8AC3E}">
        <p14:creationId xmlns:p14="http://schemas.microsoft.com/office/powerpoint/2010/main" xmlns="" val="74523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98E999-5015-534F-A364-B25066E7147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8E999-5015-534F-A364-B25066E7147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8E999-5015-534F-A364-B25066E7147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98E999-5015-534F-A364-B25066E7147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8E999-5015-534F-A364-B25066E7147E}"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8E999-5015-534F-A364-B25066E7147E}"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98E999-5015-534F-A364-B25066E7147E}"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98E999-5015-534F-A364-B25066E7147E}"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8E999-5015-534F-A364-B25066E7147E}"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8E999-5015-534F-A364-B25066E7147E}"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8E999-5015-534F-A364-B25066E7147E}"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8E999-5015-534F-A364-B25066E7147E}" type="datetimeFigureOut">
              <a:rPr lang="en-US" smtClean="0"/>
              <a:pPr/>
              <a:t>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49D1-F1A2-7D42-8954-D4E48346BD4A}" type="slidenum">
              <a:rPr lang="en-US" smtClean="0"/>
              <a:pPr/>
              <a:t>‹#›</a:t>
            </a:fld>
            <a:endParaRPr lang="en-US"/>
          </a:p>
        </p:txBody>
      </p:sp>
    </p:spTree>
    <p:extLst>
      <p:ext uri="{BB962C8B-B14F-4D97-AF65-F5344CB8AC3E}">
        <p14:creationId xmlns:p14="http://schemas.microsoft.com/office/powerpoint/2010/main" xmlns=""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4121" y="718326"/>
            <a:ext cx="9144000" cy="2387600"/>
          </a:xfrm>
        </p:spPr>
        <p:txBody>
          <a:bodyPr>
            <a:noAutofit/>
          </a:bodyPr>
          <a:lstStyle/>
          <a:p>
            <a:r>
              <a:rPr lang="en-US" dirty="0" smtClean="0">
                <a:solidFill>
                  <a:srgbClr val="C00000"/>
                </a:solidFill>
                <a:latin typeface="Adobe Caslon Pro" charset="0"/>
                <a:ea typeface="Adobe Caslon Pro" charset="0"/>
                <a:cs typeface="Adobe Caslon Pro" charset="0"/>
              </a:rPr>
              <a:t>Dental </a:t>
            </a:r>
            <a:r>
              <a:rPr lang="en-US" dirty="0" err="1" smtClean="0">
                <a:solidFill>
                  <a:srgbClr val="C00000"/>
                </a:solidFill>
                <a:latin typeface="Adobe Caslon Pro" charset="0"/>
                <a:ea typeface="Adobe Caslon Pro" charset="0"/>
                <a:cs typeface="Adobe Caslon Pro" charset="0"/>
              </a:rPr>
              <a:t>Laboratuvarlar</a:t>
            </a:r>
            <a:r>
              <a:rPr lang="en-US" dirty="0" smtClean="0">
                <a:solidFill>
                  <a:srgbClr val="C00000"/>
                </a:solidFill>
                <a:latin typeface="Adobe Caslon Pro" charset="0"/>
                <a:ea typeface="Adobe Caslon Pro" charset="0"/>
                <a:cs typeface="Adobe Caslon Pro" charset="0"/>
              </a:rPr>
              <a:t> </a:t>
            </a:r>
            <a:br>
              <a:rPr lang="en-US" dirty="0" smtClean="0">
                <a:solidFill>
                  <a:srgbClr val="C00000"/>
                </a:solidFill>
                <a:latin typeface="Adobe Caslon Pro" charset="0"/>
                <a:ea typeface="Adobe Caslon Pro" charset="0"/>
                <a:cs typeface="Adobe Caslon Pro" charset="0"/>
              </a:rPr>
            </a:br>
            <a:r>
              <a:rPr lang="en-US" dirty="0" smtClean="0">
                <a:solidFill>
                  <a:srgbClr val="C00000"/>
                </a:solidFill>
                <a:latin typeface="Adobe Caslon Pro" charset="0"/>
                <a:ea typeface="Adobe Caslon Pro" charset="0"/>
                <a:cs typeface="Adobe Caslon Pro" charset="0"/>
              </a:rPr>
              <a:t>ve </a:t>
            </a:r>
            <a:br>
              <a:rPr lang="en-US" dirty="0" smtClean="0">
                <a:solidFill>
                  <a:srgbClr val="C00000"/>
                </a:solidFill>
                <a:latin typeface="Adobe Caslon Pro" charset="0"/>
                <a:ea typeface="Adobe Caslon Pro" charset="0"/>
                <a:cs typeface="Adobe Caslon Pro" charset="0"/>
              </a:rPr>
            </a:br>
            <a:r>
              <a:rPr lang="en-US" dirty="0" err="1" smtClean="0">
                <a:solidFill>
                  <a:srgbClr val="C00000"/>
                </a:solidFill>
                <a:latin typeface="Adobe Caslon Pro" charset="0"/>
                <a:ea typeface="Adobe Caslon Pro" charset="0"/>
                <a:cs typeface="Adobe Caslon Pro" charset="0"/>
              </a:rPr>
              <a:t>Laboratuvar</a:t>
            </a:r>
            <a:r>
              <a:rPr lang="en-US" dirty="0" smtClean="0">
                <a:solidFill>
                  <a:srgbClr val="C00000"/>
                </a:solidFill>
                <a:latin typeface="Adobe Caslon Pro" charset="0"/>
                <a:ea typeface="Adobe Caslon Pro" charset="0"/>
                <a:cs typeface="Adobe Caslon Pro" charset="0"/>
              </a:rPr>
              <a:t> </a:t>
            </a:r>
            <a:r>
              <a:rPr lang="en-US" dirty="0" err="1" smtClean="0">
                <a:solidFill>
                  <a:srgbClr val="C00000"/>
                </a:solidFill>
                <a:latin typeface="Adobe Caslon Pro" charset="0"/>
                <a:ea typeface="Adobe Caslon Pro" charset="0"/>
                <a:cs typeface="Adobe Caslon Pro" charset="0"/>
              </a:rPr>
              <a:t>Uygulamaları</a:t>
            </a:r>
            <a:endParaRPr lang="en-US" dirty="0">
              <a:solidFill>
                <a:srgbClr val="C00000"/>
              </a:solidFill>
              <a:latin typeface="Adobe Caslon Pro" charset="0"/>
              <a:ea typeface="Adobe Caslon Pro" charset="0"/>
              <a:cs typeface="Adobe Caslon Pro" charset="0"/>
            </a:endParaRPr>
          </a:p>
        </p:txBody>
      </p:sp>
      <p:sp>
        <p:nvSpPr>
          <p:cNvPr id="3" name="Subtitle 2"/>
          <p:cNvSpPr>
            <a:spLocks noGrp="1"/>
          </p:cNvSpPr>
          <p:nvPr>
            <p:ph type="subTitle" idx="1"/>
          </p:nvPr>
        </p:nvSpPr>
        <p:spPr>
          <a:xfrm>
            <a:off x="1694121" y="3410651"/>
            <a:ext cx="9144000" cy="1655762"/>
          </a:xfrm>
        </p:spPr>
        <p:txBody>
          <a:bodyPr>
            <a:normAutofit/>
          </a:bodyPr>
          <a:lstStyle/>
          <a:p>
            <a:r>
              <a:rPr lang="en-US" sz="3600" b="1" dirty="0" smtClean="0">
                <a:latin typeface="Adobe Caslon Pro" charset="0"/>
                <a:ea typeface="Adobe Caslon Pro" charset="0"/>
                <a:cs typeface="Adobe Caslon Pro" charset="0"/>
              </a:rPr>
              <a:t>Dr. Burcu Batak</a:t>
            </a:r>
            <a:endParaRPr lang="en-US" sz="3600" b="1" dirty="0">
              <a:latin typeface="Adobe Caslon Pro" charset="0"/>
              <a:ea typeface="Adobe Caslon Pro" charset="0"/>
              <a:cs typeface="Adobe Caslon Pro" charset="0"/>
            </a:endParaRPr>
          </a:p>
        </p:txBody>
      </p:sp>
      <p:pic>
        <p:nvPicPr>
          <p:cNvPr id="1028" name="Picture 4" descr="https://www.crownlabor.com/images/lab/00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37916" y="3978275"/>
            <a:ext cx="4114800" cy="2743200"/>
          </a:xfrm>
          <a:prstGeom prst="roundRect">
            <a:avLst>
              <a:gd name="adj" fmla="val 8594"/>
            </a:avLst>
          </a:prstGeom>
          <a:solidFill>
            <a:srgbClr val="FFFFFF">
              <a:shade val="85000"/>
            </a:srgbClr>
          </a:solidFill>
          <a:ln>
            <a:noFill/>
          </a:ln>
          <a:effectLst/>
          <a:extLst>
            <a:ext uri="{909E8E84-426E-40DD-AFC4-6F175D3DCCD1}">
              <a14:hiddenFill xmlns:a14="http://schemas.microsoft.com/office/drawing/2010/main" xmlns="">
                <a:solidFill>
                  <a:srgbClr val="FFFFFF"/>
                </a:solidFill>
              </a14:hiddenFill>
            </a:ext>
          </a:extLst>
        </p:spPr>
      </p:pic>
      <p:pic>
        <p:nvPicPr>
          <p:cNvPr id="1030" name="Picture 6" descr="https://www.crownlabor.com/images/lab/0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0556" y="3978275"/>
            <a:ext cx="4429725" cy="2743200"/>
          </a:xfrm>
          <a:prstGeom prst="roundRect">
            <a:avLst>
              <a:gd name="adj" fmla="val 8594"/>
            </a:avLst>
          </a:prstGeom>
          <a:solidFill>
            <a:srgbClr val="FFFFFF">
              <a:shade val="85000"/>
            </a:srgbClr>
          </a:solidFill>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91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dobe Caslon Pro" charset="0"/>
                <a:ea typeface="Adobe Caslon Pro" charset="0"/>
                <a:cs typeface="Adobe Caslon Pro" charset="0"/>
              </a:rPr>
              <a:t>Day </a:t>
            </a:r>
            <a:r>
              <a:rPr lang="en-US" b="1" dirty="0" err="1" smtClean="0">
                <a:latin typeface="Adobe Caslon Pro" charset="0"/>
                <a:ea typeface="Adobe Caslon Pro" charset="0"/>
                <a:cs typeface="Adobe Caslon Pro" charset="0"/>
              </a:rPr>
              <a:t>hazırlanması</a:t>
            </a:r>
            <a:endParaRPr lang="en-US" b="1" dirty="0">
              <a:latin typeface="Adobe Caslon Pro" charset="0"/>
              <a:ea typeface="Adobe Caslon Pro" charset="0"/>
              <a:cs typeface="Adobe Caslon Pro" charset="0"/>
            </a:endParaRPr>
          </a:p>
        </p:txBody>
      </p:sp>
      <p:sp>
        <p:nvSpPr>
          <p:cNvPr id="3" name="Content Placeholder 2"/>
          <p:cNvSpPr>
            <a:spLocks noGrp="1"/>
          </p:cNvSpPr>
          <p:nvPr>
            <p:ph idx="1"/>
          </p:nvPr>
        </p:nvSpPr>
        <p:spPr/>
        <p:txBody>
          <a:bodyPr/>
          <a:lstStyle/>
          <a:p>
            <a:r>
              <a:rPr lang="tr-TR" dirty="0">
                <a:latin typeface="Adobe Caslon Pro" charset="0"/>
                <a:ea typeface="Adobe Caslon Pro" charset="0"/>
                <a:cs typeface="Adobe Caslon Pro" charset="0"/>
              </a:rPr>
              <a:t>Restore edilecek dişlerin modelleri üzerinde, yerine konulup yalancı köklü çekirdeklerden </a:t>
            </a:r>
            <a:r>
              <a:rPr lang="tr-TR" dirty="0" err="1">
                <a:latin typeface="Adobe Caslon Pro" charset="0"/>
                <a:ea typeface="Adobe Caslon Pro" charset="0"/>
                <a:cs typeface="Adobe Caslon Pro" charset="0"/>
              </a:rPr>
              <a:t>die</a:t>
            </a:r>
            <a:r>
              <a:rPr lang="tr-TR" dirty="0">
                <a:latin typeface="Adobe Caslon Pro" charset="0"/>
                <a:ea typeface="Adobe Caslon Pro" charset="0"/>
                <a:cs typeface="Adobe Caslon Pro" charset="0"/>
              </a:rPr>
              <a:t>/güdük hazırlanması </a:t>
            </a:r>
            <a:endParaRPr lang="tr-TR" dirty="0" smtClean="0">
              <a:latin typeface="Adobe Caslon Pro" charset="0"/>
              <a:ea typeface="Adobe Caslon Pro" charset="0"/>
              <a:cs typeface="Adobe Caslon Pro" charset="0"/>
            </a:endParaRPr>
          </a:p>
          <a:p>
            <a:endParaRPr lang="tr-TR" dirty="0" smtClean="0">
              <a:latin typeface="Adobe Caslon Pro" charset="0"/>
              <a:ea typeface="Adobe Caslon Pro" charset="0"/>
              <a:cs typeface="Adobe Caslon Pro" charset="0"/>
            </a:endParaRPr>
          </a:p>
          <a:p>
            <a:r>
              <a:rPr lang="tr-TR" dirty="0" smtClean="0">
                <a:latin typeface="Adobe Caslon Pro" charset="0"/>
                <a:ea typeface="Adobe Caslon Pro" charset="0"/>
                <a:cs typeface="Adobe Caslon Pro" charset="0"/>
              </a:rPr>
              <a:t>Bu </a:t>
            </a:r>
            <a:r>
              <a:rPr lang="tr-TR" dirty="0">
                <a:latin typeface="Adobe Caslon Pro" charset="0"/>
                <a:ea typeface="Adobe Caslon Pro" charset="0"/>
                <a:cs typeface="Adobe Caslon Pro" charset="0"/>
              </a:rPr>
              <a:t>çekirdekler (</a:t>
            </a:r>
            <a:r>
              <a:rPr lang="tr-TR" dirty="0" err="1">
                <a:latin typeface="Adobe Caslon Pro" charset="0"/>
                <a:ea typeface="Adobe Caslon Pro" charset="0"/>
                <a:cs typeface="Adobe Caslon Pro" charset="0"/>
              </a:rPr>
              <a:t>die</a:t>
            </a:r>
            <a:r>
              <a:rPr lang="tr-TR" dirty="0">
                <a:latin typeface="Adobe Caslon Pro" charset="0"/>
                <a:ea typeface="Adobe Caslon Pro" charset="0"/>
                <a:cs typeface="Adobe Caslon Pro" charset="0"/>
              </a:rPr>
              <a:t>/güdük) üzerinde </a:t>
            </a:r>
            <a:r>
              <a:rPr lang="tr-TR" dirty="0" smtClean="0">
                <a:latin typeface="Adobe Caslon Pro" charset="0"/>
                <a:ea typeface="Adobe Caslon Pro" charset="0"/>
                <a:cs typeface="Adobe Caslon Pro" charset="0"/>
              </a:rPr>
              <a:t>çalışmakla, </a:t>
            </a:r>
            <a:r>
              <a:rPr lang="tr-TR" b="1" dirty="0" smtClean="0">
                <a:solidFill>
                  <a:srgbClr val="0070C0"/>
                </a:solidFill>
                <a:latin typeface="Adobe Caslon Pro" charset="0"/>
                <a:ea typeface="Adobe Caslon Pro" charset="0"/>
                <a:cs typeface="Adobe Caslon Pro" charset="0"/>
              </a:rPr>
              <a:t>komşu </a:t>
            </a:r>
            <a:r>
              <a:rPr lang="tr-TR" b="1" dirty="0">
                <a:solidFill>
                  <a:srgbClr val="0070C0"/>
                </a:solidFill>
                <a:latin typeface="Adobe Caslon Pro" charset="0"/>
                <a:ea typeface="Adobe Caslon Pro" charset="0"/>
                <a:cs typeface="Adobe Caslon Pro" charset="0"/>
              </a:rPr>
              <a:t>dişlerle kontak teması tam olarak sağlanacak</a:t>
            </a:r>
            <a:r>
              <a:rPr lang="tr-TR" dirty="0">
                <a:latin typeface="Adobe Caslon Pro" charset="0"/>
                <a:ea typeface="Adobe Caslon Pro" charset="0"/>
                <a:cs typeface="Adobe Caslon Pro" charset="0"/>
              </a:rPr>
              <a:t>, </a:t>
            </a:r>
            <a:r>
              <a:rPr lang="tr-TR" b="1" dirty="0" err="1">
                <a:solidFill>
                  <a:srgbClr val="C00000"/>
                </a:solidFill>
                <a:latin typeface="Adobe Caslon Pro" charset="0"/>
                <a:ea typeface="Adobe Caslon Pro" charset="0"/>
                <a:cs typeface="Adobe Caslon Pro" charset="0"/>
              </a:rPr>
              <a:t>oklüzyon</a:t>
            </a:r>
            <a:r>
              <a:rPr lang="tr-TR" b="1" dirty="0">
                <a:solidFill>
                  <a:srgbClr val="C00000"/>
                </a:solidFill>
                <a:latin typeface="Adobe Caslon Pro" charset="0"/>
                <a:ea typeface="Adobe Caslon Pro" charset="0"/>
                <a:cs typeface="Adobe Caslon Pro" charset="0"/>
              </a:rPr>
              <a:t> hataları ortadan kaldırılacak</a:t>
            </a:r>
            <a:r>
              <a:rPr lang="tr-TR" dirty="0">
                <a:latin typeface="Adobe Caslon Pro" charset="0"/>
                <a:ea typeface="Adobe Caslon Pro" charset="0"/>
                <a:cs typeface="Adobe Caslon Pro" charset="0"/>
              </a:rPr>
              <a:t>, </a:t>
            </a:r>
            <a:r>
              <a:rPr lang="tr-TR" b="1" dirty="0">
                <a:solidFill>
                  <a:srgbClr val="7030A0"/>
                </a:solidFill>
                <a:latin typeface="Adobe Caslon Pro" charset="0"/>
                <a:ea typeface="Adobe Caslon Pro" charset="0"/>
                <a:cs typeface="Adobe Caslon Pro" charset="0"/>
              </a:rPr>
              <a:t>bitmiş protezin hasta ağzındaki </a:t>
            </a:r>
            <a:r>
              <a:rPr lang="tr-TR" b="1" dirty="0" err="1">
                <a:solidFill>
                  <a:srgbClr val="7030A0"/>
                </a:solidFill>
                <a:latin typeface="Adobe Caslon Pro" charset="0"/>
                <a:ea typeface="Adobe Caslon Pro" charset="0"/>
                <a:cs typeface="Adobe Caslon Pro" charset="0"/>
              </a:rPr>
              <a:t>preparasyona</a:t>
            </a:r>
            <a:r>
              <a:rPr lang="tr-TR" b="1" dirty="0">
                <a:solidFill>
                  <a:srgbClr val="7030A0"/>
                </a:solidFill>
                <a:latin typeface="Adobe Caslon Pro" charset="0"/>
                <a:ea typeface="Adobe Caslon Pro" charset="0"/>
                <a:cs typeface="Adobe Caslon Pro" charset="0"/>
              </a:rPr>
              <a:t> </a:t>
            </a:r>
            <a:r>
              <a:rPr lang="tr-TR" b="1" dirty="0" err="1">
                <a:solidFill>
                  <a:srgbClr val="7030A0"/>
                </a:solidFill>
                <a:latin typeface="Adobe Caslon Pro" charset="0"/>
                <a:ea typeface="Adobe Caslon Pro" charset="0"/>
                <a:cs typeface="Adobe Caslon Pro" charset="0"/>
              </a:rPr>
              <a:t>ajustesi</a:t>
            </a:r>
            <a:r>
              <a:rPr lang="tr-TR" b="1" dirty="0">
                <a:solidFill>
                  <a:srgbClr val="7030A0"/>
                </a:solidFill>
                <a:latin typeface="Adobe Caslon Pro" charset="0"/>
                <a:ea typeface="Adobe Caslon Pro" charset="0"/>
                <a:cs typeface="Adobe Caslon Pro" charset="0"/>
              </a:rPr>
              <a:t> </a:t>
            </a:r>
            <a:r>
              <a:rPr lang="tr-TR" dirty="0">
                <a:latin typeface="Adobe Caslon Pro" charset="0"/>
                <a:ea typeface="Adobe Caslon Pro" charset="0"/>
                <a:cs typeface="Adobe Caslon Pro" charset="0"/>
              </a:rPr>
              <a:t>daha sağlıklı olacaktır. </a:t>
            </a:r>
            <a:endParaRPr lang="en-US" dirty="0">
              <a:latin typeface="Adobe Caslon Pro" charset="0"/>
              <a:ea typeface="Adobe Caslon Pro" charset="0"/>
              <a:cs typeface="Adobe Caslon Pro" charset="0"/>
            </a:endParaRPr>
          </a:p>
          <a:p>
            <a:endParaRPr lang="en-US" dirty="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66446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latin typeface="Adobe Caslon Pro" charset="0"/>
                <a:ea typeface="Adobe Caslon Pro" charset="0"/>
                <a:cs typeface="Adobe Caslon Pro" charset="0"/>
              </a:rPr>
              <a:t>İyi</a:t>
            </a:r>
            <a:r>
              <a:rPr lang="en-US" sz="3600" b="1" dirty="0" smtClean="0">
                <a:latin typeface="Adobe Caslon Pro" charset="0"/>
                <a:ea typeface="Adobe Caslon Pro" charset="0"/>
                <a:cs typeface="Adobe Caslon Pro" charset="0"/>
              </a:rPr>
              <a:t> </a:t>
            </a:r>
            <a:r>
              <a:rPr lang="en-US" sz="3600" b="1" dirty="0" err="1" smtClean="0">
                <a:latin typeface="Adobe Caslon Pro" charset="0"/>
                <a:ea typeface="Adobe Caslon Pro" charset="0"/>
                <a:cs typeface="Adobe Caslon Pro" charset="0"/>
              </a:rPr>
              <a:t>bir</a:t>
            </a:r>
            <a:r>
              <a:rPr lang="en-US" sz="3600" b="1" dirty="0" smtClean="0">
                <a:latin typeface="Adobe Caslon Pro" charset="0"/>
                <a:ea typeface="Adobe Caslon Pro" charset="0"/>
                <a:cs typeface="Adobe Caslon Pro" charset="0"/>
              </a:rPr>
              <a:t> </a:t>
            </a:r>
            <a:r>
              <a:rPr lang="en-US" sz="3600" b="1" dirty="0" err="1" smtClean="0">
                <a:latin typeface="Adobe Caslon Pro" charset="0"/>
                <a:ea typeface="Adobe Caslon Pro" charset="0"/>
                <a:cs typeface="Adobe Caslon Pro" charset="0"/>
              </a:rPr>
              <a:t>çalışma</a:t>
            </a:r>
            <a:r>
              <a:rPr lang="en-US" sz="3600" b="1" dirty="0" smtClean="0">
                <a:latin typeface="Adobe Caslon Pro" charset="0"/>
                <a:ea typeface="Adobe Caslon Pro" charset="0"/>
                <a:cs typeface="Adobe Caslon Pro" charset="0"/>
              </a:rPr>
              <a:t> </a:t>
            </a:r>
            <a:r>
              <a:rPr lang="en-US" sz="3600" b="1" dirty="0" err="1" smtClean="0">
                <a:latin typeface="Adobe Caslon Pro" charset="0"/>
                <a:ea typeface="Adobe Caslon Pro" charset="0"/>
                <a:cs typeface="Adobe Caslon Pro" charset="0"/>
              </a:rPr>
              <a:t>modelinde</a:t>
            </a:r>
            <a:r>
              <a:rPr lang="en-US" sz="3600" b="1" dirty="0" smtClean="0">
                <a:latin typeface="Adobe Caslon Pro" charset="0"/>
                <a:ea typeface="Adobe Caslon Pro" charset="0"/>
                <a:cs typeface="Adobe Caslon Pro" charset="0"/>
              </a:rPr>
              <a:t> </a:t>
            </a:r>
            <a:r>
              <a:rPr lang="en-US" sz="3600" b="1" dirty="0" err="1" smtClean="0">
                <a:latin typeface="Adobe Caslon Pro" charset="0"/>
                <a:ea typeface="Adobe Caslon Pro" charset="0"/>
                <a:cs typeface="Adobe Caslon Pro" charset="0"/>
              </a:rPr>
              <a:t>bulunması</a:t>
            </a:r>
            <a:r>
              <a:rPr lang="en-US" sz="3600" b="1" dirty="0" smtClean="0">
                <a:latin typeface="Adobe Caslon Pro" charset="0"/>
                <a:ea typeface="Adobe Caslon Pro" charset="0"/>
                <a:cs typeface="Adobe Caslon Pro" charset="0"/>
              </a:rPr>
              <a:t> </a:t>
            </a:r>
            <a:r>
              <a:rPr lang="en-US" sz="3600" b="1" dirty="0" err="1" smtClean="0">
                <a:latin typeface="Adobe Caslon Pro" charset="0"/>
                <a:ea typeface="Adobe Caslon Pro" charset="0"/>
                <a:cs typeface="Adobe Caslon Pro" charset="0"/>
              </a:rPr>
              <a:t>gereken</a:t>
            </a:r>
            <a:r>
              <a:rPr lang="en-US" sz="3600" b="1" dirty="0" smtClean="0">
                <a:latin typeface="Adobe Caslon Pro" charset="0"/>
                <a:ea typeface="Adobe Caslon Pro" charset="0"/>
                <a:cs typeface="Adobe Caslon Pro" charset="0"/>
              </a:rPr>
              <a:t> </a:t>
            </a:r>
            <a:r>
              <a:rPr lang="en-US" sz="3600" b="1" dirty="0" err="1" smtClean="0">
                <a:latin typeface="Adobe Caslon Pro" charset="0"/>
                <a:ea typeface="Adobe Caslon Pro" charset="0"/>
                <a:cs typeface="Adobe Caslon Pro" charset="0"/>
              </a:rPr>
              <a:t>özellikler</a:t>
            </a:r>
            <a:endParaRPr lang="en-US" sz="3600" b="1" dirty="0">
              <a:latin typeface="Adobe Caslon Pro" charset="0"/>
              <a:ea typeface="Adobe Caslon Pro" charset="0"/>
              <a:cs typeface="Adobe Caslon Pro" charset="0"/>
            </a:endParaRPr>
          </a:p>
        </p:txBody>
      </p:sp>
      <p:sp>
        <p:nvSpPr>
          <p:cNvPr id="3" name="Content Placeholder 2"/>
          <p:cNvSpPr>
            <a:spLocks noGrp="1"/>
          </p:cNvSpPr>
          <p:nvPr>
            <p:ph idx="1"/>
          </p:nvPr>
        </p:nvSpPr>
        <p:spPr/>
        <p:txBody>
          <a:bodyPr/>
          <a:lstStyle/>
          <a:p>
            <a:pPr>
              <a:buFont typeface="Wingdings" charset="2"/>
              <a:buChar char="Ø"/>
            </a:pPr>
            <a:r>
              <a:rPr lang="en-US" b="1" dirty="0" err="1" smtClean="0">
                <a:solidFill>
                  <a:srgbClr val="7030A0"/>
                </a:solidFill>
                <a:latin typeface="Adobe Caslon Pro" charset="0"/>
                <a:ea typeface="Adobe Caslon Pro" charset="0"/>
                <a:cs typeface="Adobe Caslon Pro" charset="0"/>
              </a:rPr>
              <a:t>M</a:t>
            </a:r>
            <a:r>
              <a:rPr lang="en-US" dirty="0" err="1" smtClean="0">
                <a:latin typeface="Adobe Caslon Pro" charset="0"/>
                <a:ea typeface="Adobe Caslon Pro" charset="0"/>
                <a:cs typeface="Adobe Caslon Pro" charset="0"/>
              </a:rPr>
              <a:t>odelde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hava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kabarcığı</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özellikle</a:t>
            </a:r>
            <a:r>
              <a:rPr lang="en-US" dirty="0" smtClean="0">
                <a:latin typeface="Adobe Caslon Pro" charset="0"/>
                <a:ea typeface="Adobe Caslon Pro" charset="0"/>
                <a:cs typeface="Adobe Caslon Pro" charset="0"/>
              </a:rPr>
              <a:t> de prepare </a:t>
            </a:r>
            <a:r>
              <a:rPr lang="en-US" dirty="0" err="1" smtClean="0">
                <a:latin typeface="Adobe Caslon Pro" charset="0"/>
                <a:ea typeface="Adobe Caslon Pro" charset="0"/>
                <a:cs typeface="Adobe Caslon Pro" charset="0"/>
              </a:rPr>
              <a:t>edilmiş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kesilmiş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diş</a:t>
            </a:r>
            <a:r>
              <a:rPr lang="en-US" dirty="0" smtClean="0">
                <a:latin typeface="Adobe Caslon Pro" charset="0"/>
                <a:ea typeface="Adobe Caslon Pro" charset="0"/>
                <a:cs typeface="Adobe Caslon Pro" charset="0"/>
              </a:rPr>
              <a:t> ve </a:t>
            </a:r>
            <a:r>
              <a:rPr lang="en-US" dirty="0" err="1" smtClean="0">
                <a:latin typeface="Adobe Caslon Pro" charset="0"/>
                <a:ea typeface="Adobe Caslon Pro" charset="0"/>
                <a:cs typeface="Adobe Caslon Pro" charset="0"/>
              </a:rPr>
              <a:t>basamaklarda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olmamalı</a:t>
            </a:r>
            <a:endParaRPr lang="en-US" dirty="0" smtClean="0">
              <a:latin typeface="Adobe Caslon Pro" charset="0"/>
              <a:ea typeface="Adobe Caslon Pro" charset="0"/>
              <a:cs typeface="Adobe Caslon Pro" charset="0"/>
            </a:endParaRPr>
          </a:p>
          <a:p>
            <a:endParaRPr lang="en-US" dirty="0" smtClean="0">
              <a:latin typeface="Adobe Caslon Pro" charset="0"/>
              <a:ea typeface="Adobe Caslon Pro" charset="0"/>
              <a:cs typeface="Adobe Caslon Pro" charset="0"/>
            </a:endParaRPr>
          </a:p>
          <a:p>
            <a:pPr>
              <a:buFont typeface="Wingdings" charset="2"/>
              <a:buChar char="Ø"/>
            </a:pPr>
            <a:r>
              <a:rPr lang="en-US" b="1" dirty="0" err="1" smtClean="0">
                <a:solidFill>
                  <a:srgbClr val="7030A0"/>
                </a:solidFill>
                <a:latin typeface="Adobe Caslon Pro" charset="0"/>
                <a:ea typeface="Adobe Caslon Pro" charset="0"/>
                <a:cs typeface="Adobe Caslon Pro" charset="0"/>
              </a:rPr>
              <a:t>M</a:t>
            </a:r>
            <a:r>
              <a:rPr lang="en-US" dirty="0" err="1" smtClean="0">
                <a:latin typeface="Adobe Caslon Pro" charset="0"/>
                <a:ea typeface="Adobe Caslon Pro" charset="0"/>
                <a:cs typeface="Adobe Caslon Pro" charset="0"/>
              </a:rPr>
              <a:t>odelin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bütün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parçaları</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distorsiyona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eğilme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bükülme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uğramamış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olmalı</a:t>
            </a:r>
            <a:endParaRPr lang="en-US" dirty="0" smtClean="0">
              <a:latin typeface="Adobe Caslon Pro" charset="0"/>
              <a:ea typeface="Adobe Caslon Pro" charset="0"/>
              <a:cs typeface="Adobe Caslon Pro" charset="0"/>
            </a:endParaRPr>
          </a:p>
          <a:p>
            <a:endParaRPr lang="en-US" dirty="0" smtClean="0">
              <a:latin typeface="Adobe Caslon Pro" charset="0"/>
              <a:ea typeface="Adobe Caslon Pro" charset="0"/>
              <a:cs typeface="Adobe Caslon Pro" charset="0"/>
            </a:endParaRPr>
          </a:p>
          <a:p>
            <a:pPr>
              <a:buFont typeface="Wingdings" charset="2"/>
              <a:buChar char="Ø"/>
            </a:pPr>
            <a:r>
              <a:rPr lang="en-US" b="1" dirty="0" err="1" smtClean="0">
                <a:solidFill>
                  <a:srgbClr val="7030A0"/>
                </a:solidFill>
                <a:latin typeface="Adobe Caslon Pro" charset="0"/>
                <a:ea typeface="Adobe Caslon Pro" charset="0"/>
                <a:cs typeface="Adobe Caslon Pro" charset="0"/>
              </a:rPr>
              <a:t>S</a:t>
            </a:r>
            <a:r>
              <a:rPr lang="en-US" dirty="0" err="1" smtClean="0">
                <a:latin typeface="Adobe Caslon Pro" charset="0"/>
                <a:ea typeface="Adobe Caslon Pro" charset="0"/>
                <a:cs typeface="Adobe Caslon Pro" charset="0"/>
              </a:rPr>
              <a:t>abit</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protez</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restorasyonları</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modeller</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modelasyon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trimlenmiş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düzeltme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olmalı</a:t>
            </a:r>
            <a:endParaRPr lang="en-US" dirty="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212002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Adobe Caslon Pro" charset="0"/>
                <a:ea typeface="Adobe Caslon Pro" charset="0"/>
                <a:cs typeface="Adobe Caslon Pro" charset="0"/>
              </a:rPr>
              <a:t>Ölçü</a:t>
            </a:r>
            <a:r>
              <a:rPr lang="en-US" b="1" dirty="0" smtClean="0">
                <a:latin typeface="Adobe Caslon Pro" charset="0"/>
                <a:ea typeface="Adobe Caslon Pro" charset="0"/>
                <a:cs typeface="Adobe Caslon Pro" charset="0"/>
              </a:rPr>
              <a:t> ve Model </a:t>
            </a:r>
            <a:r>
              <a:rPr lang="en-US" b="1" dirty="0" err="1" smtClean="0">
                <a:latin typeface="Adobe Caslon Pro" charset="0"/>
                <a:ea typeface="Adobe Caslon Pro" charset="0"/>
                <a:cs typeface="Adobe Caslon Pro" charset="0"/>
              </a:rPr>
              <a:t>Analizi</a:t>
            </a:r>
            <a:endParaRPr lang="en-US" b="1" dirty="0">
              <a:latin typeface="Adobe Caslon Pro" charset="0"/>
              <a:ea typeface="Adobe Caslon Pro" charset="0"/>
              <a:cs typeface="Adobe Caslon Pro" charset="0"/>
            </a:endParaRPr>
          </a:p>
        </p:txBody>
      </p:sp>
      <p:sp>
        <p:nvSpPr>
          <p:cNvPr id="3" name="Content Placeholder 2"/>
          <p:cNvSpPr>
            <a:spLocks noGrp="1"/>
          </p:cNvSpPr>
          <p:nvPr>
            <p:ph idx="1"/>
          </p:nvPr>
        </p:nvSpPr>
        <p:spPr>
          <a:xfrm>
            <a:off x="838200" y="1825625"/>
            <a:ext cx="8008088" cy="4351338"/>
          </a:xfrm>
        </p:spPr>
        <p:txBody>
          <a:bodyPr/>
          <a:lstStyle/>
          <a:p>
            <a:pPr>
              <a:buFont typeface="Wingdings" charset="2"/>
              <a:buChar char="Ø"/>
            </a:pPr>
            <a:r>
              <a:rPr lang="tr-TR" b="1" dirty="0" smtClean="0">
                <a:solidFill>
                  <a:srgbClr val="7030A0"/>
                </a:solidFill>
                <a:latin typeface="Adobe Caslon Pro" charset="0"/>
                <a:ea typeface="Adobe Caslon Pro" charset="0"/>
                <a:cs typeface="Adobe Caslon Pro" charset="0"/>
              </a:rPr>
              <a:t>H</a:t>
            </a:r>
            <a:r>
              <a:rPr lang="tr-TR" dirty="0" smtClean="0">
                <a:latin typeface="Adobe Caslon Pro" charset="0"/>
                <a:ea typeface="Adobe Caslon Pro" charset="0"/>
                <a:cs typeface="Adobe Caslon Pro" charset="0"/>
              </a:rPr>
              <a:t>ekimden </a:t>
            </a:r>
            <a:r>
              <a:rPr lang="tr-TR" dirty="0">
                <a:latin typeface="Adobe Caslon Pro" charset="0"/>
                <a:ea typeface="Adobe Caslon Pro" charset="0"/>
                <a:cs typeface="Adobe Caslon Pro" charset="0"/>
              </a:rPr>
              <a:t>gelen modeller, tekniker ve teknisyen tarafından mutlaka </a:t>
            </a:r>
            <a:r>
              <a:rPr lang="tr-TR" b="1" dirty="0">
                <a:latin typeface="Adobe Caslon Pro" charset="0"/>
                <a:ea typeface="Adobe Caslon Pro" charset="0"/>
                <a:cs typeface="Adobe Caslon Pro" charset="0"/>
              </a:rPr>
              <a:t>kontrol edilmelidir. </a:t>
            </a:r>
            <a:endParaRPr lang="tr-TR" b="1" dirty="0" smtClean="0">
              <a:latin typeface="Adobe Caslon Pro" charset="0"/>
              <a:ea typeface="Adobe Caslon Pro" charset="0"/>
              <a:cs typeface="Adobe Caslon Pro" charset="0"/>
            </a:endParaRPr>
          </a:p>
          <a:p>
            <a:pPr>
              <a:buFont typeface="Wingdings" charset="2"/>
              <a:buChar char="Ø"/>
            </a:pPr>
            <a:r>
              <a:rPr lang="tr-TR" b="1" dirty="0">
                <a:solidFill>
                  <a:srgbClr val="7030A0"/>
                </a:solidFill>
                <a:latin typeface="Adobe Caslon Pro" charset="0"/>
                <a:ea typeface="Adobe Caslon Pro" charset="0"/>
                <a:cs typeface="Adobe Caslon Pro" charset="0"/>
              </a:rPr>
              <a:t>Ö</a:t>
            </a:r>
            <a:r>
              <a:rPr lang="tr-TR" dirty="0">
                <a:latin typeface="Adobe Caslon Pro" charset="0"/>
                <a:ea typeface="Adobe Caslon Pro" charset="0"/>
                <a:cs typeface="Adobe Caslon Pro" charset="0"/>
              </a:rPr>
              <a:t>lçüde istenmeden yapılan veya gözden kaçan noktalar mutlaka hekime bildirilmelidir. </a:t>
            </a:r>
            <a:endParaRPr lang="tr-TR" dirty="0" smtClean="0">
              <a:latin typeface="Adobe Caslon Pro" charset="0"/>
              <a:ea typeface="Adobe Caslon Pro" charset="0"/>
              <a:cs typeface="Adobe Caslon Pro" charset="0"/>
            </a:endParaRPr>
          </a:p>
          <a:p>
            <a:pPr>
              <a:buFont typeface="Wingdings" charset="2"/>
              <a:buChar char="Ø"/>
            </a:pPr>
            <a:r>
              <a:rPr lang="tr-TR" b="1" dirty="0">
                <a:solidFill>
                  <a:srgbClr val="7030A0"/>
                </a:solidFill>
                <a:latin typeface="Adobe Caslon Pro" charset="0"/>
                <a:ea typeface="Adobe Caslon Pro" charset="0"/>
                <a:cs typeface="Adobe Caslon Pro" charset="0"/>
              </a:rPr>
              <a:t>T</a:t>
            </a:r>
            <a:r>
              <a:rPr lang="tr-TR" dirty="0">
                <a:latin typeface="Adobe Caslon Pro" charset="0"/>
                <a:ea typeface="Adobe Caslon Pro" charset="0"/>
                <a:cs typeface="Adobe Caslon Pro" charset="0"/>
              </a:rPr>
              <a:t>ekniker ve teknisyenin bu aşamada asla modele </a:t>
            </a:r>
            <a:r>
              <a:rPr lang="tr-TR" b="1" dirty="0">
                <a:latin typeface="Adobe Caslon Pro" charset="0"/>
                <a:ea typeface="Adobe Caslon Pro" charset="0"/>
                <a:cs typeface="Adobe Caslon Pro" charset="0"/>
              </a:rPr>
              <a:t>müdahale etmemesi </a:t>
            </a:r>
            <a:r>
              <a:rPr lang="tr-TR" dirty="0">
                <a:latin typeface="Adobe Caslon Pro" charset="0"/>
                <a:ea typeface="Adobe Caslon Pro" charset="0"/>
                <a:cs typeface="Adobe Caslon Pro" charset="0"/>
              </a:rPr>
              <a:t>gerekir</a:t>
            </a:r>
            <a:r>
              <a:rPr lang="tr-TR" dirty="0" smtClean="0">
                <a:latin typeface="Adobe Caslon Pro" charset="0"/>
                <a:ea typeface="Adobe Caslon Pro" charset="0"/>
                <a:cs typeface="Adobe Caslon Pro" charset="0"/>
              </a:rPr>
              <a:t>.</a:t>
            </a:r>
          </a:p>
          <a:p>
            <a:pPr>
              <a:buFont typeface="Wingdings" charset="2"/>
              <a:buChar char="Ø"/>
            </a:pPr>
            <a:r>
              <a:rPr lang="tr-TR" b="1" dirty="0">
                <a:solidFill>
                  <a:srgbClr val="7030A0"/>
                </a:solidFill>
                <a:latin typeface="Adobe Caslon Pro" charset="0"/>
                <a:ea typeface="Adobe Caslon Pro" charset="0"/>
                <a:cs typeface="Adobe Caslon Pro" charset="0"/>
              </a:rPr>
              <a:t>L</a:t>
            </a:r>
            <a:r>
              <a:rPr lang="tr-TR" dirty="0">
                <a:latin typeface="Adobe Caslon Pro" charset="0"/>
                <a:ea typeface="Adobe Caslon Pro" charset="0"/>
                <a:cs typeface="Adobe Caslon Pro" charset="0"/>
              </a:rPr>
              <a:t>aboratuarda alçı model üzerinde kazıma yaparak düzeltme yoluna gidilmesi yapılabilecek en büyük </a:t>
            </a:r>
            <a:r>
              <a:rPr lang="tr-TR" b="1" dirty="0">
                <a:latin typeface="Adobe Caslon Pro" charset="0"/>
                <a:ea typeface="Adobe Caslon Pro" charset="0"/>
                <a:cs typeface="Adobe Caslon Pro" charset="0"/>
              </a:rPr>
              <a:t>hatadır</a:t>
            </a:r>
            <a:r>
              <a:rPr lang="tr-TR" dirty="0">
                <a:latin typeface="Adobe Caslon Pro" charset="0"/>
                <a:ea typeface="Adobe Caslon Pro" charset="0"/>
                <a:cs typeface="Adobe Caslon Pro" charset="0"/>
              </a:rPr>
              <a:t>. </a:t>
            </a:r>
            <a:endParaRPr lang="en-US" dirty="0">
              <a:latin typeface="Adobe Caslon Pro" charset="0"/>
              <a:ea typeface="Adobe Caslon Pro" charset="0"/>
              <a:cs typeface="Adobe Caslon Pro" charset="0"/>
            </a:endParaRPr>
          </a:p>
          <a:p>
            <a:endParaRPr lang="en-US" dirty="0"/>
          </a:p>
        </p:txBody>
      </p:sp>
      <p:pic>
        <p:nvPicPr>
          <p:cNvPr id="4" name="Picture 2" descr="mage result for be careful"/>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70296" y="1825624"/>
            <a:ext cx="3121271" cy="36414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93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365125"/>
            <a:ext cx="11390812" cy="1325563"/>
          </a:xfrm>
        </p:spPr>
        <p:txBody>
          <a:bodyPr>
            <a:normAutofit/>
          </a:bodyPr>
          <a:lstStyle/>
          <a:p>
            <a:r>
              <a:rPr lang="tr-TR" sz="3600" b="1" dirty="0">
                <a:latin typeface="Adobe Caslon Pro" charset="0"/>
                <a:ea typeface="Adobe Caslon Pro" charset="0"/>
                <a:cs typeface="Adobe Caslon Pro" charset="0"/>
              </a:rPr>
              <a:t>ENFEKSİYÖZ HASTALIKLARA KARŞI KORUNMA</a:t>
            </a:r>
            <a:endParaRPr lang="en-US" sz="3600" dirty="0">
              <a:latin typeface="Adobe Caslon Pro" charset="0"/>
              <a:ea typeface="Adobe Caslon Pro" charset="0"/>
              <a:cs typeface="Adobe Caslon Pro" charset="0"/>
            </a:endParaRPr>
          </a:p>
        </p:txBody>
      </p:sp>
      <p:sp>
        <p:nvSpPr>
          <p:cNvPr id="3" name="Content Placeholder 2"/>
          <p:cNvSpPr>
            <a:spLocks noGrp="1"/>
          </p:cNvSpPr>
          <p:nvPr>
            <p:ph idx="1"/>
          </p:nvPr>
        </p:nvSpPr>
        <p:spPr>
          <a:xfrm>
            <a:off x="838200" y="1877876"/>
            <a:ext cx="10515600" cy="4351338"/>
          </a:xfrm>
        </p:spPr>
        <p:txBody>
          <a:bodyPr>
            <a:normAutofit lnSpcReduction="10000"/>
          </a:bodyPr>
          <a:lstStyle/>
          <a:p>
            <a:pPr>
              <a:buFont typeface="Wingdings" charset="2"/>
              <a:buChar char="Ø"/>
            </a:pPr>
            <a:r>
              <a:rPr lang="tr-TR" b="1" dirty="0" smtClean="0">
                <a:solidFill>
                  <a:srgbClr val="FF0000"/>
                </a:solidFill>
                <a:latin typeface="Adobe Caslon Pro" charset="0"/>
                <a:ea typeface="Adobe Caslon Pro" charset="0"/>
                <a:cs typeface="Adobe Caslon Pro" charset="0"/>
              </a:rPr>
              <a:t>D</a:t>
            </a:r>
            <a:r>
              <a:rPr lang="tr-TR" dirty="0" smtClean="0">
                <a:latin typeface="Adobe Caslon Pro" charset="0"/>
                <a:ea typeface="Adobe Caslon Pro" charset="0"/>
                <a:cs typeface="Adobe Caslon Pro" charset="0"/>
              </a:rPr>
              <a:t>iş hekimliğinde enfeksiyöz </a:t>
            </a:r>
            <a:r>
              <a:rPr lang="tr-TR" dirty="0">
                <a:latin typeface="Adobe Caslon Pro" charset="0"/>
                <a:ea typeface="Adobe Caslon Pro" charset="0"/>
                <a:cs typeface="Adobe Caslon Pro" charset="0"/>
              </a:rPr>
              <a:t>hastalıklara karşı hastaları, hekimleri, diş protez teknisyenlerini ve diş protez </a:t>
            </a:r>
            <a:r>
              <a:rPr lang="tr-TR" dirty="0" smtClean="0">
                <a:latin typeface="Adobe Caslon Pro" charset="0"/>
                <a:ea typeface="Adobe Caslon Pro" charset="0"/>
                <a:cs typeface="Adobe Caslon Pro" charset="0"/>
              </a:rPr>
              <a:t>laboratuvarlarında </a:t>
            </a:r>
            <a:r>
              <a:rPr lang="tr-TR" dirty="0">
                <a:latin typeface="Adobe Caslon Pro" charset="0"/>
                <a:ea typeface="Adobe Caslon Pro" charset="0"/>
                <a:cs typeface="Adobe Caslon Pro" charset="0"/>
              </a:rPr>
              <a:t>çalışanları korumak önem kazanmıştır. </a:t>
            </a:r>
            <a:endParaRPr lang="tr-TR" dirty="0" smtClean="0">
              <a:latin typeface="Adobe Caslon Pro" charset="0"/>
              <a:ea typeface="Adobe Caslon Pro" charset="0"/>
              <a:cs typeface="Adobe Caslon Pro" charset="0"/>
            </a:endParaRPr>
          </a:p>
          <a:p>
            <a:pPr>
              <a:buFont typeface="Wingdings" charset="2"/>
              <a:buChar char="Ø"/>
            </a:pPr>
            <a:r>
              <a:rPr lang="tr-TR" dirty="0" smtClean="0">
                <a:latin typeface="Adobe Caslon Pro" charset="0"/>
                <a:ea typeface="Adobe Caslon Pro" charset="0"/>
                <a:cs typeface="Adobe Caslon Pro" charset="0"/>
              </a:rPr>
              <a:t>Özellikle geçmişinde Hepatit B virüsü ve HIV varsa </a:t>
            </a:r>
            <a:r>
              <a:rPr lang="tr-TR" dirty="0">
                <a:latin typeface="Adobe Caslon Pro" charset="0"/>
                <a:ea typeface="Adobe Caslon Pro" charset="0"/>
                <a:cs typeface="Adobe Caslon Pro" charset="0"/>
              </a:rPr>
              <a:t>hastaların önemle </a:t>
            </a:r>
            <a:r>
              <a:rPr lang="tr-TR" dirty="0" err="1">
                <a:latin typeface="Adobe Caslon Pro" charset="0"/>
                <a:ea typeface="Adobe Caslon Pro" charset="0"/>
                <a:cs typeface="Adobe Caslon Pro" charset="0"/>
              </a:rPr>
              <a:t>anamnezi</a:t>
            </a:r>
            <a:r>
              <a:rPr lang="tr-TR" dirty="0">
                <a:latin typeface="Adobe Caslon Pro" charset="0"/>
                <a:ea typeface="Adobe Caslon Pro" charset="0"/>
                <a:cs typeface="Adobe Caslon Pro" charset="0"/>
              </a:rPr>
              <a:t> (hikâye) alınmalıdır. </a:t>
            </a:r>
            <a:endParaRPr lang="tr-TR" dirty="0" smtClean="0">
              <a:latin typeface="Adobe Caslon Pro" charset="0"/>
              <a:ea typeface="Adobe Caslon Pro" charset="0"/>
              <a:cs typeface="Adobe Caslon Pro" charset="0"/>
            </a:endParaRPr>
          </a:p>
          <a:p>
            <a:pPr>
              <a:buFont typeface="Wingdings" charset="2"/>
              <a:buChar char="Ø"/>
            </a:pPr>
            <a:r>
              <a:rPr lang="tr-TR" b="1" dirty="0" smtClean="0">
                <a:solidFill>
                  <a:srgbClr val="FF0000"/>
                </a:solidFill>
                <a:latin typeface="Adobe Caslon Pro" charset="0"/>
                <a:ea typeface="Adobe Caslon Pro" charset="0"/>
                <a:cs typeface="Adobe Caslon Pro" charset="0"/>
              </a:rPr>
              <a:t>A</a:t>
            </a:r>
            <a:r>
              <a:rPr lang="tr-TR" dirty="0" smtClean="0">
                <a:latin typeface="Adobe Caslon Pro" charset="0"/>
                <a:ea typeface="Adobe Caslon Pro" charset="0"/>
                <a:cs typeface="Adobe Caslon Pro" charset="0"/>
              </a:rPr>
              <a:t>IDS’in </a:t>
            </a:r>
            <a:r>
              <a:rPr lang="tr-TR" dirty="0">
                <a:latin typeface="Adobe Caslon Pro" charset="0"/>
                <a:ea typeface="Adobe Caslon Pro" charset="0"/>
                <a:cs typeface="Adobe Caslon Pro" charset="0"/>
              </a:rPr>
              <a:t>toplum içinde büyük bir korku yaratmasına rağmen sağlık personelinin en çok zarar gördüğü enfeksiyon </a:t>
            </a:r>
            <a:r>
              <a:rPr lang="tr-TR" b="1" dirty="0">
                <a:solidFill>
                  <a:srgbClr val="FF0000"/>
                </a:solidFill>
                <a:latin typeface="Adobe Caslon Pro" charset="0"/>
                <a:ea typeface="Adobe Caslon Pro" charset="0"/>
                <a:cs typeface="Adobe Caslon Pro" charset="0"/>
              </a:rPr>
              <a:t>Hepatit B</a:t>
            </a:r>
            <a:r>
              <a:rPr lang="tr-TR" dirty="0">
                <a:latin typeface="Adobe Caslon Pro" charset="0"/>
                <a:ea typeface="Adobe Caslon Pro" charset="0"/>
                <a:cs typeface="Adobe Caslon Pro" charset="0"/>
              </a:rPr>
              <a:t>’dir.</a:t>
            </a:r>
            <a:endParaRPr lang="en-US" dirty="0">
              <a:latin typeface="Adobe Caslon Pro" charset="0"/>
              <a:ea typeface="Adobe Caslon Pro" charset="0"/>
              <a:cs typeface="Adobe Caslon Pro" charset="0"/>
            </a:endParaRPr>
          </a:p>
          <a:p>
            <a:pPr>
              <a:buFont typeface="Wingdings" charset="2"/>
              <a:buChar char="Ø"/>
            </a:pPr>
            <a:r>
              <a:rPr lang="tr-TR" dirty="0" smtClean="0">
                <a:latin typeface="Adobe Caslon Pro" charset="0"/>
                <a:ea typeface="Adobe Caslon Pro" charset="0"/>
                <a:cs typeface="Adobe Caslon Pro" charset="0"/>
              </a:rPr>
              <a:t>Hepatit B ye yakalanmış </a:t>
            </a:r>
            <a:r>
              <a:rPr lang="tr-TR" dirty="0">
                <a:latin typeface="Adobe Caslon Pro" charset="0"/>
                <a:ea typeface="Adobe Caslon Pro" charset="0"/>
                <a:cs typeface="Adobe Caslon Pro" charset="0"/>
              </a:rPr>
              <a:t>hastalar dışında diğer bütün hastalar potansiyel olarak enfeksiyonlu olabileceği düşünülerek gerekli tedbirler alınarak yaklaşılmalıdır. </a:t>
            </a:r>
            <a:endParaRPr lang="en-US" dirty="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2082872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7" y="989602"/>
            <a:ext cx="7130143" cy="4351338"/>
          </a:xfrm>
        </p:spPr>
        <p:txBody>
          <a:bodyPr>
            <a:normAutofit fontScale="92500" lnSpcReduction="10000"/>
          </a:bodyPr>
          <a:lstStyle/>
          <a:p>
            <a:pPr marL="0" indent="0">
              <a:buNone/>
            </a:pPr>
            <a:r>
              <a:rPr lang="tr-TR" dirty="0"/>
              <a:t>Ağız ve diş sağlığı alanında çalışan bütün sağlık </a:t>
            </a:r>
            <a:r>
              <a:rPr lang="tr-TR" dirty="0" smtClean="0"/>
              <a:t>personelinin;</a:t>
            </a:r>
          </a:p>
          <a:p>
            <a:pPr marL="0" indent="0">
              <a:buNone/>
            </a:pPr>
            <a:endParaRPr lang="tr-TR" dirty="0" smtClean="0"/>
          </a:p>
          <a:p>
            <a:r>
              <a:rPr lang="tr-TR" dirty="0" smtClean="0"/>
              <a:t>eldiven </a:t>
            </a:r>
            <a:r>
              <a:rPr lang="tr-TR" dirty="0"/>
              <a:t>ve maske kullanması, </a:t>
            </a:r>
            <a:endParaRPr lang="tr-TR" dirty="0" smtClean="0"/>
          </a:p>
          <a:p>
            <a:r>
              <a:rPr lang="tr-TR" dirty="0" smtClean="0"/>
              <a:t>gözlerini </a:t>
            </a:r>
            <a:r>
              <a:rPr lang="tr-TR" dirty="0"/>
              <a:t>gözlük veya bütün yüzü örten maskelerle koruması </a:t>
            </a:r>
          </a:p>
          <a:p>
            <a:r>
              <a:rPr lang="tr-TR" dirty="0" smtClean="0"/>
              <a:t>uygun </a:t>
            </a:r>
            <a:r>
              <a:rPr lang="tr-TR" dirty="0"/>
              <a:t>bir önlük giymesi gereklidir. </a:t>
            </a:r>
            <a:endParaRPr lang="tr-TR" dirty="0" smtClean="0"/>
          </a:p>
          <a:p>
            <a:endParaRPr lang="tr-TR" dirty="0" smtClean="0"/>
          </a:p>
          <a:p>
            <a:pPr marL="0" indent="0">
              <a:buNone/>
            </a:pPr>
            <a:r>
              <a:rPr lang="tr-TR" dirty="0" smtClean="0"/>
              <a:t>Ayrıca </a:t>
            </a:r>
            <a:r>
              <a:rPr lang="tr-TR" dirty="0"/>
              <a:t>alınan ölçüler, hastada kullanılan bütün gereçler uygun bir şekilde sterilize veya dezenfekte edilip öyle kullanılmalıdır.</a:t>
            </a:r>
            <a:endParaRPr lang="en-US" dirty="0">
              <a:latin typeface="Adobe Caslon Pro"/>
            </a:endParaRPr>
          </a:p>
        </p:txBody>
      </p:sp>
      <p:pic>
        <p:nvPicPr>
          <p:cNvPr id="8198" name="Picture 6" descr="mage result for eldiven mask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43108" y="933996"/>
            <a:ext cx="3156313" cy="44625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6620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592" y="889959"/>
            <a:ext cx="10515600" cy="5043008"/>
          </a:xfrm>
        </p:spPr>
        <p:txBody>
          <a:bodyPr>
            <a:normAutofit lnSpcReduction="10000"/>
          </a:bodyPr>
          <a:lstStyle/>
          <a:p>
            <a:pPr marL="0" indent="0" algn="ctr">
              <a:buNone/>
            </a:pPr>
            <a:r>
              <a:rPr lang="en-US" sz="3200" b="1" dirty="0" err="1" smtClean="0">
                <a:latin typeface="Adobe Caslon Pro" charset="0"/>
                <a:ea typeface="Adobe Caslon Pro" charset="0"/>
                <a:cs typeface="Adobe Caslon Pro" charset="0"/>
              </a:rPr>
              <a:t>Protetik</a:t>
            </a:r>
            <a:r>
              <a:rPr lang="en-US" sz="3200" b="1" dirty="0" smtClean="0">
                <a:latin typeface="Adobe Caslon Pro" charset="0"/>
                <a:ea typeface="Adobe Caslon Pro" charset="0"/>
                <a:cs typeface="Adobe Caslon Pro" charset="0"/>
              </a:rPr>
              <a:t> ve </a:t>
            </a:r>
            <a:r>
              <a:rPr lang="en-US" sz="3200" b="1" dirty="0" err="1" smtClean="0">
                <a:latin typeface="Adobe Caslon Pro" charset="0"/>
                <a:ea typeface="Adobe Caslon Pro" charset="0"/>
                <a:cs typeface="Adobe Caslon Pro" charset="0"/>
              </a:rPr>
              <a:t>Restoratif</a:t>
            </a:r>
            <a:r>
              <a:rPr lang="en-US" sz="3200" b="1" dirty="0" smtClean="0">
                <a:latin typeface="Adobe Caslon Pro" charset="0"/>
                <a:ea typeface="Adobe Caslon Pro" charset="0"/>
                <a:cs typeface="Adobe Caslon Pro" charset="0"/>
              </a:rPr>
              <a:t> </a:t>
            </a:r>
            <a:r>
              <a:rPr lang="en-US" sz="3200" b="1" dirty="0" err="1" smtClean="0">
                <a:latin typeface="Adobe Caslon Pro" charset="0"/>
                <a:ea typeface="Adobe Caslon Pro" charset="0"/>
                <a:cs typeface="Adobe Caslon Pro" charset="0"/>
              </a:rPr>
              <a:t>tedavi</a:t>
            </a:r>
            <a:endParaRPr lang="en-US" sz="3200" b="1" dirty="0" smtClean="0">
              <a:latin typeface="Adobe Caslon Pro" charset="0"/>
              <a:ea typeface="Adobe Caslon Pro" charset="0"/>
              <a:cs typeface="Adobe Caslon Pro" charset="0"/>
            </a:endParaRPr>
          </a:p>
          <a:p>
            <a:pPr marL="0" indent="0" algn="ctr">
              <a:buNone/>
            </a:pPr>
            <a:endParaRPr lang="tr-TR" dirty="0" smtClean="0"/>
          </a:p>
          <a:p>
            <a:pPr marL="0" indent="0" algn="ctr">
              <a:buNone/>
            </a:pPr>
            <a:endParaRPr lang="tr-TR" dirty="0"/>
          </a:p>
          <a:p>
            <a:pPr marL="0" indent="0" algn="ctr">
              <a:buNone/>
            </a:pPr>
            <a:r>
              <a:rPr lang="tr-TR" b="1" dirty="0" smtClean="0">
                <a:solidFill>
                  <a:srgbClr val="0070C0"/>
                </a:solidFill>
                <a:latin typeface="Adobe Caslon Pro" charset="0"/>
                <a:ea typeface="Adobe Caslon Pro" charset="0"/>
                <a:cs typeface="Adobe Caslon Pro" charset="0"/>
              </a:rPr>
              <a:t>Direkt </a:t>
            </a:r>
            <a:r>
              <a:rPr lang="tr-TR" b="1" dirty="0">
                <a:solidFill>
                  <a:srgbClr val="0070C0"/>
                </a:solidFill>
                <a:latin typeface="Adobe Caslon Pro" charset="0"/>
                <a:ea typeface="Adobe Caslon Pro" charset="0"/>
                <a:cs typeface="Adobe Caslon Pro" charset="0"/>
              </a:rPr>
              <a:t>yöntem </a:t>
            </a:r>
            <a:r>
              <a:rPr lang="tr-TR" b="1" dirty="0">
                <a:latin typeface="Adobe Caslon Pro" charset="0"/>
                <a:ea typeface="Adobe Caslon Pro" charset="0"/>
                <a:cs typeface="Adobe Caslon Pro" charset="0"/>
              </a:rPr>
              <a:t>ve </a:t>
            </a:r>
            <a:r>
              <a:rPr lang="tr-TR" b="1" dirty="0" err="1">
                <a:solidFill>
                  <a:srgbClr val="0070C0"/>
                </a:solidFill>
                <a:latin typeface="Adobe Caslon Pro" charset="0"/>
                <a:ea typeface="Adobe Caslon Pro" charset="0"/>
                <a:cs typeface="Adobe Caslon Pro" charset="0"/>
              </a:rPr>
              <a:t>indirekt</a:t>
            </a:r>
            <a:r>
              <a:rPr lang="tr-TR" b="1" dirty="0">
                <a:solidFill>
                  <a:srgbClr val="0070C0"/>
                </a:solidFill>
                <a:latin typeface="Adobe Caslon Pro" charset="0"/>
                <a:ea typeface="Adobe Caslon Pro" charset="0"/>
                <a:cs typeface="Adobe Caslon Pro" charset="0"/>
              </a:rPr>
              <a:t> </a:t>
            </a:r>
            <a:r>
              <a:rPr lang="tr-TR" b="1" dirty="0" smtClean="0">
                <a:solidFill>
                  <a:srgbClr val="0070C0"/>
                </a:solidFill>
                <a:latin typeface="Adobe Caslon Pro" charset="0"/>
                <a:ea typeface="Adobe Caslon Pro" charset="0"/>
                <a:cs typeface="Adobe Caslon Pro" charset="0"/>
              </a:rPr>
              <a:t>yöntem</a:t>
            </a:r>
          </a:p>
          <a:p>
            <a:pPr marL="0" indent="0" algn="ctr">
              <a:buNone/>
            </a:pPr>
            <a:endParaRPr lang="tr-TR" b="1" dirty="0" smtClean="0">
              <a:solidFill>
                <a:srgbClr val="0070C0"/>
              </a:solidFill>
              <a:latin typeface="Adobe Caslon Pro" charset="0"/>
              <a:ea typeface="Adobe Caslon Pro" charset="0"/>
              <a:cs typeface="Adobe Caslon Pro" charset="0"/>
            </a:endParaRPr>
          </a:p>
          <a:p>
            <a:pPr marL="0" indent="0">
              <a:buNone/>
            </a:pPr>
            <a:r>
              <a:rPr lang="en-US" b="1" dirty="0" err="1" smtClean="0">
                <a:solidFill>
                  <a:srgbClr val="C00000"/>
                </a:solidFill>
                <a:latin typeface="Adobe Caslon Pro" charset="0"/>
                <a:ea typeface="Adobe Caslon Pro" charset="0"/>
                <a:cs typeface="Adobe Caslon Pro" charset="0"/>
              </a:rPr>
              <a:t>Direkt</a:t>
            </a:r>
            <a:r>
              <a:rPr lang="en-US" b="1" dirty="0" smtClean="0">
                <a:solidFill>
                  <a:srgbClr val="C00000"/>
                </a:solidFill>
                <a:latin typeface="Adobe Caslon Pro" charset="0"/>
                <a:ea typeface="Adobe Caslon Pro" charset="0"/>
                <a:cs typeface="Adobe Caslon Pro" charset="0"/>
              </a:rPr>
              <a:t> </a:t>
            </a:r>
            <a:r>
              <a:rPr lang="en-US" b="1" dirty="0" err="1" smtClean="0">
                <a:solidFill>
                  <a:srgbClr val="C00000"/>
                </a:solidFill>
                <a:latin typeface="Adobe Caslon Pro" charset="0"/>
                <a:ea typeface="Adobe Caslon Pro" charset="0"/>
                <a:cs typeface="Adobe Caslon Pro" charset="0"/>
              </a:rPr>
              <a:t>yöntem</a:t>
            </a:r>
            <a:r>
              <a:rPr lang="en-US" b="1" dirty="0" smtClean="0">
                <a:solidFill>
                  <a:srgbClr val="C00000"/>
                </a:solidFill>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ağız</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içinde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doğrudan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hazırlanır</a:t>
            </a:r>
            <a:r>
              <a:rPr lang="en-US" dirty="0" smtClean="0">
                <a:latin typeface="Adobe Caslon Pro" charset="0"/>
                <a:ea typeface="Adobe Caslon Pro" charset="0"/>
                <a:cs typeface="Adobe Caslon Pro" charset="0"/>
              </a:rPr>
              <a:t> ve </a:t>
            </a:r>
            <a:r>
              <a:rPr lang="en-US" dirty="0" err="1" smtClean="0">
                <a:latin typeface="Adobe Caslon Pro" charset="0"/>
                <a:ea typeface="Adobe Caslon Pro" charset="0"/>
                <a:cs typeface="Adobe Caslon Pro" charset="0"/>
              </a:rPr>
              <a:t>hekim</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tarafından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uygulanır</a:t>
            </a:r>
            <a:r>
              <a:rPr lang="en-US" dirty="0" smtClean="0">
                <a:latin typeface="Adobe Caslon Pro" charset="0"/>
                <a:ea typeface="Adobe Caslon Pro" charset="0"/>
                <a:cs typeface="Adobe Caslon Pro" charset="0"/>
              </a:rPr>
              <a:t>.</a:t>
            </a:r>
          </a:p>
          <a:p>
            <a:pPr marL="0" indent="0">
              <a:buNone/>
            </a:pPr>
            <a:endParaRPr lang="en-US" dirty="0" smtClean="0">
              <a:latin typeface="Adobe Caslon Pro" charset="0"/>
              <a:ea typeface="Adobe Caslon Pro" charset="0"/>
              <a:cs typeface="Adobe Caslon Pro" charset="0"/>
            </a:endParaRPr>
          </a:p>
          <a:p>
            <a:pPr marL="0" indent="0">
              <a:buNone/>
            </a:pPr>
            <a:r>
              <a:rPr lang="en-US" b="1" dirty="0" err="1" smtClean="0">
                <a:solidFill>
                  <a:srgbClr val="C00000"/>
                </a:solidFill>
                <a:latin typeface="Adobe Caslon Pro" charset="0"/>
                <a:ea typeface="Adobe Caslon Pro" charset="0"/>
                <a:cs typeface="Adobe Caslon Pro" charset="0"/>
              </a:rPr>
              <a:t>İndirekt</a:t>
            </a:r>
            <a:r>
              <a:rPr lang="en-US" b="1" dirty="0" smtClean="0">
                <a:solidFill>
                  <a:srgbClr val="C00000"/>
                </a:solidFill>
                <a:latin typeface="Adobe Caslon Pro" charset="0"/>
                <a:ea typeface="Adobe Caslon Pro" charset="0"/>
                <a:cs typeface="Adobe Caslon Pro" charset="0"/>
              </a:rPr>
              <a:t> </a:t>
            </a:r>
            <a:r>
              <a:rPr lang="en-US" b="1" dirty="0" err="1" smtClean="0">
                <a:solidFill>
                  <a:srgbClr val="C00000"/>
                </a:solidFill>
                <a:latin typeface="Adobe Caslon Pro" charset="0"/>
                <a:ea typeface="Adobe Caslon Pro" charset="0"/>
                <a:cs typeface="Adobe Caslon Pro" charset="0"/>
              </a:rPr>
              <a:t>yöntem</a:t>
            </a:r>
            <a:r>
              <a:rPr lang="en-US" b="1" dirty="0" smtClean="0">
                <a:solidFill>
                  <a:srgbClr val="C00000"/>
                </a:solidFill>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hekim</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ya</a:t>
            </a:r>
            <a:r>
              <a:rPr lang="en-US" dirty="0" smtClean="0">
                <a:latin typeface="Adobe Caslon Pro" charset="0"/>
                <a:ea typeface="Adobe Caslon Pro" charset="0"/>
                <a:cs typeface="Adobe Caslon Pro" charset="0"/>
              </a:rPr>
              <a:t> da dental </a:t>
            </a:r>
            <a:r>
              <a:rPr lang="en-US" dirty="0" err="1" smtClean="0">
                <a:latin typeface="Adobe Caslon Pro" charset="0"/>
                <a:ea typeface="Adobe Caslon Pro" charset="0"/>
                <a:cs typeface="Adobe Caslon Pro" charset="0"/>
              </a:rPr>
              <a:t>teknisyen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tarafından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laboratuvarlarda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hazırlanan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restorasyonların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hekim</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tarafından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ağız</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içinde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uygulanmasıdır</a:t>
            </a:r>
            <a:r>
              <a:rPr lang="en-US" dirty="0" smtClean="0">
                <a:latin typeface="Adobe Caslon Pro" charset="0"/>
                <a:ea typeface="Adobe Caslon Pro" charset="0"/>
                <a:cs typeface="Adobe Caslon Pro" charset="0"/>
              </a:rPr>
              <a:t>.</a:t>
            </a:r>
            <a:endParaRPr lang="tr-TR" dirty="0">
              <a:latin typeface="Adobe Caslon Pro" charset="0"/>
              <a:ea typeface="Adobe Caslon Pro" charset="0"/>
              <a:cs typeface="Adobe Caslon Pro" charset="0"/>
            </a:endParaRPr>
          </a:p>
        </p:txBody>
      </p:sp>
      <p:sp>
        <p:nvSpPr>
          <p:cNvPr id="4" name="Left-Up Arrow 3"/>
          <p:cNvSpPr/>
          <p:nvPr/>
        </p:nvSpPr>
        <p:spPr>
          <a:xfrm rot="13719790">
            <a:off x="5331151" y="1209657"/>
            <a:ext cx="1554480" cy="1554480"/>
          </a:xfrm>
          <a:prstGeom prst="leftUpArrow">
            <a:avLst>
              <a:gd name="adj1" fmla="val 10373"/>
              <a:gd name="adj2" fmla="val 25000"/>
              <a:gd name="adj3" fmla="val 25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2137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95" y="741104"/>
            <a:ext cx="10460665" cy="5425780"/>
          </a:xfrm>
        </p:spPr>
        <p:txBody>
          <a:bodyPr/>
          <a:lstStyle/>
          <a:p>
            <a:pPr marL="0" indent="0" algn="ctr">
              <a:buNone/>
            </a:pPr>
            <a:r>
              <a:rPr lang="en-US" dirty="0" err="1" smtClean="0">
                <a:latin typeface="Adobe Caslon Pro" charset="0"/>
                <a:ea typeface="Adobe Caslon Pro" charset="0"/>
                <a:cs typeface="Adobe Caslon Pro" charset="0"/>
              </a:rPr>
              <a:t>Protetik</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restorasyonların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indirekt</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olarak</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hazırlandığı</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laboratuvarlara</a:t>
            </a:r>
            <a:r>
              <a:rPr lang="en-US" dirty="0" smtClean="0">
                <a:latin typeface="Adobe Caslon Pro" charset="0"/>
                <a:ea typeface="Adobe Caslon Pro" charset="0"/>
                <a:cs typeface="Adobe Caslon Pro" charset="0"/>
              </a:rPr>
              <a:t> </a:t>
            </a:r>
            <a:r>
              <a:rPr lang="en-US" b="1" dirty="0" smtClean="0">
                <a:solidFill>
                  <a:srgbClr val="C00000"/>
                </a:solidFill>
                <a:latin typeface="Adobe Caslon Pro" charset="0"/>
                <a:ea typeface="Adobe Caslon Pro" charset="0"/>
                <a:cs typeface="Adobe Caslon Pro" charset="0"/>
              </a:rPr>
              <a:t>dental </a:t>
            </a:r>
            <a:r>
              <a:rPr lang="en-US" b="1" dirty="0" err="1" smtClean="0">
                <a:solidFill>
                  <a:srgbClr val="C00000"/>
                </a:solidFill>
                <a:latin typeface="Adobe Caslon Pro" charset="0"/>
                <a:ea typeface="Adobe Caslon Pro" charset="0"/>
                <a:cs typeface="Adobe Caslon Pro" charset="0"/>
              </a:rPr>
              <a:t>laboratuvarlar</a:t>
            </a:r>
            <a:r>
              <a:rPr lang="en-US" b="1" dirty="0" smtClean="0">
                <a:solidFill>
                  <a:srgbClr val="C00000"/>
                </a:solidFill>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denir</a:t>
            </a:r>
            <a:r>
              <a:rPr lang="en-US" dirty="0" smtClean="0">
                <a:latin typeface="Adobe Caslon Pro" charset="0"/>
                <a:ea typeface="Adobe Caslon Pro" charset="0"/>
                <a:cs typeface="Adobe Caslon Pro" charset="0"/>
              </a:rPr>
              <a:t>.</a:t>
            </a:r>
          </a:p>
          <a:p>
            <a:pPr marL="0" indent="0" algn="ctr">
              <a:buNone/>
            </a:pPr>
            <a:endParaRPr lang="en-US" dirty="0" smtClean="0">
              <a:latin typeface="Adobe Caslon Pro" charset="0"/>
              <a:ea typeface="Adobe Caslon Pro" charset="0"/>
              <a:cs typeface="Adobe Caslon Pro" charset="0"/>
            </a:endParaRPr>
          </a:p>
          <a:p>
            <a:pPr marL="0" indent="0">
              <a:buNone/>
            </a:pPr>
            <a:r>
              <a:rPr lang="en-US" b="1" dirty="0" smtClean="0">
                <a:latin typeface="Adobe Caslon Pro" charset="0"/>
                <a:ea typeface="Adobe Caslon Pro" charset="0"/>
                <a:cs typeface="Adobe Caslon Pro" charset="0"/>
              </a:rPr>
              <a:t>Dental </a:t>
            </a:r>
            <a:r>
              <a:rPr lang="en-US" b="1" dirty="0" err="1" smtClean="0">
                <a:latin typeface="Adobe Caslon Pro" charset="0"/>
                <a:ea typeface="Adobe Caslon Pro" charset="0"/>
                <a:cs typeface="Adobe Caslon Pro" charset="0"/>
              </a:rPr>
              <a:t>laboratuvarlar</a:t>
            </a:r>
            <a:r>
              <a:rPr lang="en-US" b="1" dirty="0" smtClean="0">
                <a:latin typeface="Adobe Caslon Pro" charset="0"/>
                <a:ea typeface="Adobe Caslon Pro" charset="0"/>
                <a:cs typeface="Adobe Caslon Pro" charset="0"/>
              </a:rPr>
              <a:t>;</a:t>
            </a:r>
          </a:p>
          <a:p>
            <a:pPr lvl="0">
              <a:buFont typeface="Wingdings" charset="2"/>
              <a:buChar char="Ø"/>
            </a:pPr>
            <a:r>
              <a:rPr lang="tr-TR" b="1" dirty="0">
                <a:solidFill>
                  <a:srgbClr val="C00000"/>
                </a:solidFill>
                <a:latin typeface="Adobe Caslon Pro" charset="0"/>
                <a:ea typeface="Adobe Caslon Pro" charset="0"/>
                <a:cs typeface="Adobe Caslon Pro" charset="0"/>
              </a:rPr>
              <a:t>Sabit </a:t>
            </a:r>
            <a:r>
              <a:rPr lang="tr-TR" b="1" dirty="0" err="1">
                <a:solidFill>
                  <a:srgbClr val="C00000"/>
                </a:solidFill>
                <a:latin typeface="Adobe Caslon Pro" charset="0"/>
                <a:ea typeface="Adobe Caslon Pro" charset="0"/>
                <a:cs typeface="Adobe Caslon Pro" charset="0"/>
              </a:rPr>
              <a:t>protetik</a:t>
            </a:r>
            <a:r>
              <a:rPr lang="tr-TR" b="1" dirty="0">
                <a:solidFill>
                  <a:srgbClr val="C00000"/>
                </a:solidFill>
                <a:latin typeface="Adobe Caslon Pro" charset="0"/>
                <a:ea typeface="Adobe Caslon Pro" charset="0"/>
                <a:cs typeface="Adobe Caslon Pro" charset="0"/>
              </a:rPr>
              <a:t> restorasyonların hazırlandığı </a:t>
            </a:r>
            <a:r>
              <a:rPr lang="tr-TR" b="1" dirty="0" smtClean="0">
                <a:solidFill>
                  <a:srgbClr val="C00000"/>
                </a:solidFill>
                <a:latin typeface="Adobe Caslon Pro" charset="0"/>
                <a:ea typeface="Adobe Caslon Pro" charset="0"/>
                <a:cs typeface="Adobe Caslon Pro" charset="0"/>
              </a:rPr>
              <a:t>laboratuvarlar </a:t>
            </a:r>
            <a:r>
              <a:rPr lang="tr-TR" dirty="0" smtClean="0">
                <a:latin typeface="Adobe Caslon Pro" charset="0"/>
                <a:ea typeface="Adobe Caslon Pro" charset="0"/>
                <a:cs typeface="Adobe Caslon Pro" charset="0"/>
              </a:rPr>
              <a:t>(porselen laboratuvarları) </a:t>
            </a:r>
            <a:endParaRPr lang="en-US" dirty="0">
              <a:latin typeface="Adobe Caslon Pro" charset="0"/>
              <a:ea typeface="Adobe Caslon Pro" charset="0"/>
              <a:cs typeface="Adobe Caslon Pro" charset="0"/>
            </a:endParaRPr>
          </a:p>
          <a:p>
            <a:pPr lvl="0">
              <a:buFont typeface="Wingdings" charset="2"/>
              <a:buChar char="Ø"/>
            </a:pPr>
            <a:r>
              <a:rPr lang="tr-TR" b="1" dirty="0">
                <a:solidFill>
                  <a:srgbClr val="C00000"/>
                </a:solidFill>
                <a:latin typeface="Adobe Caslon Pro" charset="0"/>
                <a:ea typeface="Adobe Caslon Pro" charset="0"/>
                <a:cs typeface="Adobe Caslon Pro" charset="0"/>
              </a:rPr>
              <a:t>Hareketli bölümlü </a:t>
            </a:r>
            <a:r>
              <a:rPr lang="tr-TR" b="1" dirty="0" smtClean="0">
                <a:solidFill>
                  <a:srgbClr val="C00000"/>
                </a:solidFill>
                <a:latin typeface="Adobe Caslon Pro" charset="0"/>
                <a:ea typeface="Adobe Caslon Pro" charset="0"/>
                <a:cs typeface="Adobe Caslon Pro" charset="0"/>
              </a:rPr>
              <a:t>protez </a:t>
            </a:r>
            <a:r>
              <a:rPr lang="tr-TR" b="1" dirty="0">
                <a:solidFill>
                  <a:srgbClr val="C00000"/>
                </a:solidFill>
                <a:latin typeface="Adobe Caslon Pro" charset="0"/>
                <a:ea typeface="Adobe Caslon Pro" charset="0"/>
                <a:cs typeface="Adobe Caslon Pro" charset="0"/>
              </a:rPr>
              <a:t>altyapılarının yapıldığı </a:t>
            </a:r>
            <a:r>
              <a:rPr lang="tr-TR" b="1" dirty="0" smtClean="0">
                <a:solidFill>
                  <a:srgbClr val="C00000"/>
                </a:solidFill>
                <a:latin typeface="Adobe Caslon Pro" charset="0"/>
                <a:ea typeface="Adobe Caslon Pro" charset="0"/>
                <a:cs typeface="Adobe Caslon Pro" charset="0"/>
              </a:rPr>
              <a:t>laboratuvarlar </a:t>
            </a:r>
            <a:r>
              <a:rPr lang="tr-TR" dirty="0" smtClean="0">
                <a:latin typeface="Adobe Caslon Pro" charset="0"/>
                <a:ea typeface="Adobe Caslon Pro" charset="0"/>
                <a:cs typeface="Adobe Caslon Pro" charset="0"/>
              </a:rPr>
              <a:t>(iskelet </a:t>
            </a:r>
            <a:r>
              <a:rPr lang="tr-TR" dirty="0">
                <a:latin typeface="Adobe Caslon Pro" charset="0"/>
                <a:ea typeface="Adobe Caslon Pro" charset="0"/>
                <a:cs typeface="Adobe Caslon Pro" charset="0"/>
              </a:rPr>
              <a:t>altyapı </a:t>
            </a:r>
            <a:r>
              <a:rPr lang="tr-TR" dirty="0" smtClean="0">
                <a:latin typeface="Adobe Caslon Pro" charset="0"/>
                <a:ea typeface="Adobe Caslon Pro" charset="0"/>
                <a:cs typeface="Adobe Caslon Pro" charset="0"/>
              </a:rPr>
              <a:t>laboratuvarları)</a:t>
            </a:r>
            <a:endParaRPr lang="en-US" dirty="0">
              <a:latin typeface="Adobe Caslon Pro" charset="0"/>
              <a:ea typeface="Adobe Caslon Pro" charset="0"/>
              <a:cs typeface="Adobe Caslon Pro" charset="0"/>
            </a:endParaRPr>
          </a:p>
          <a:p>
            <a:pPr lvl="0">
              <a:buFont typeface="Wingdings" charset="2"/>
              <a:buChar char="Ø"/>
            </a:pPr>
            <a:r>
              <a:rPr lang="tr-TR" b="1" dirty="0">
                <a:solidFill>
                  <a:srgbClr val="C00000"/>
                </a:solidFill>
                <a:latin typeface="Adobe Caslon Pro" charset="0"/>
                <a:ea typeface="Adobe Caslon Pro" charset="0"/>
                <a:cs typeface="Adobe Caslon Pro" charset="0"/>
              </a:rPr>
              <a:t>Tam protezlerin yapıldığı </a:t>
            </a:r>
            <a:r>
              <a:rPr lang="tr-TR" b="1" dirty="0" smtClean="0">
                <a:solidFill>
                  <a:srgbClr val="C00000"/>
                </a:solidFill>
                <a:latin typeface="Adobe Caslon Pro" charset="0"/>
                <a:ea typeface="Adobe Caslon Pro" charset="0"/>
                <a:cs typeface="Adobe Caslon Pro" charset="0"/>
              </a:rPr>
              <a:t>laboratuvarlar</a:t>
            </a:r>
            <a:endParaRPr lang="en-US" b="1" dirty="0">
              <a:solidFill>
                <a:srgbClr val="C00000"/>
              </a:solidFill>
              <a:latin typeface="Adobe Caslon Pro" charset="0"/>
              <a:ea typeface="Adobe Caslon Pro" charset="0"/>
              <a:cs typeface="Adobe Caslon Pro" charset="0"/>
            </a:endParaRPr>
          </a:p>
          <a:p>
            <a:pPr lvl="0">
              <a:buFont typeface="Wingdings" charset="2"/>
              <a:buChar char="Ø"/>
            </a:pPr>
            <a:r>
              <a:rPr lang="tr-TR" b="1" dirty="0" err="1">
                <a:solidFill>
                  <a:srgbClr val="C00000"/>
                </a:solidFill>
                <a:latin typeface="Adobe Caslon Pro" charset="0"/>
                <a:ea typeface="Adobe Caslon Pro" charset="0"/>
                <a:cs typeface="Adobe Caslon Pro" charset="0"/>
              </a:rPr>
              <a:t>Ortodontik</a:t>
            </a:r>
            <a:r>
              <a:rPr lang="tr-TR" b="1" dirty="0">
                <a:solidFill>
                  <a:srgbClr val="C00000"/>
                </a:solidFill>
                <a:latin typeface="Adobe Caslon Pro" charset="0"/>
                <a:ea typeface="Adobe Caslon Pro" charset="0"/>
                <a:cs typeface="Adobe Caslon Pro" charset="0"/>
              </a:rPr>
              <a:t> apareylerin yapıldığı ortodonti laboratuvarları</a:t>
            </a:r>
            <a:endParaRPr lang="en-US" b="1" dirty="0">
              <a:solidFill>
                <a:srgbClr val="C00000"/>
              </a:solidFill>
              <a:latin typeface="Adobe Caslon Pro" charset="0"/>
              <a:ea typeface="Adobe Caslon Pro" charset="0"/>
              <a:cs typeface="Adobe Caslon Pro" charset="0"/>
            </a:endParaRPr>
          </a:p>
          <a:p>
            <a:pPr marL="0" indent="0">
              <a:buNone/>
            </a:pPr>
            <a:endParaRPr lang="en-US" dirty="0" smtClean="0">
              <a:latin typeface="Adobe Caslon Pro" charset="0"/>
              <a:ea typeface="Adobe Caslon Pro" charset="0"/>
              <a:cs typeface="Adobe Caslon Pro" charset="0"/>
            </a:endParaRPr>
          </a:p>
          <a:p>
            <a:pPr marL="0" indent="0">
              <a:buNone/>
            </a:pPr>
            <a:endParaRPr lang="en-US" dirty="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1489922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0363"/>
            <a:ext cx="10515600" cy="5666600"/>
          </a:xfrm>
        </p:spPr>
        <p:txBody>
          <a:bodyPr>
            <a:normAutofit/>
          </a:bodyPr>
          <a:lstStyle/>
          <a:p>
            <a:r>
              <a:rPr lang="tr-TR" dirty="0"/>
              <a:t>A</a:t>
            </a:r>
            <a:r>
              <a:rPr lang="tr-TR" dirty="0" smtClean="0"/>
              <a:t>lçı ünitesi                    model </a:t>
            </a:r>
            <a:r>
              <a:rPr lang="tr-TR" dirty="0"/>
              <a:t>elde etme, </a:t>
            </a:r>
            <a:r>
              <a:rPr lang="tr-TR" dirty="0" err="1"/>
              <a:t>trimleme</a:t>
            </a:r>
            <a:r>
              <a:rPr lang="tr-TR" dirty="0"/>
              <a:t> ve </a:t>
            </a:r>
            <a:r>
              <a:rPr lang="tr-TR" dirty="0" err="1"/>
              <a:t>artikülatöre</a:t>
            </a:r>
            <a:r>
              <a:rPr lang="tr-TR" dirty="0"/>
              <a:t> </a:t>
            </a:r>
            <a:r>
              <a:rPr lang="tr-TR" dirty="0" smtClean="0"/>
              <a:t>alma, </a:t>
            </a:r>
          </a:p>
          <a:p>
            <a:r>
              <a:rPr lang="tr-TR" dirty="0" smtClean="0"/>
              <a:t>Modelaj ünitesi                   sabit </a:t>
            </a:r>
            <a:r>
              <a:rPr lang="tr-TR" dirty="0" err="1" smtClean="0"/>
              <a:t>protetik</a:t>
            </a:r>
            <a:r>
              <a:rPr lang="tr-TR" dirty="0" smtClean="0"/>
              <a:t> restorasyonlar veya iskelet altyapılar için mum modelaj yapımı,</a:t>
            </a:r>
          </a:p>
          <a:p>
            <a:r>
              <a:rPr lang="tr-TR" dirty="0" smtClean="0"/>
              <a:t>döküm ünitesi, tesviye ünitesi                   döküm işlemleri,</a:t>
            </a:r>
          </a:p>
          <a:p>
            <a:r>
              <a:rPr lang="tr-TR" dirty="0" smtClean="0"/>
              <a:t>porselen ünitesi                   porselen yığma işlemleri,</a:t>
            </a:r>
          </a:p>
          <a:p>
            <a:r>
              <a:rPr lang="tr-TR" dirty="0" smtClean="0"/>
              <a:t>akrilik tesviye polisaj ünitesi                   diş </a:t>
            </a:r>
            <a:r>
              <a:rPr lang="tr-TR" dirty="0" err="1" smtClean="0"/>
              <a:t>dizimleri</a:t>
            </a:r>
            <a:r>
              <a:rPr lang="tr-TR" dirty="0" smtClean="0"/>
              <a:t> ve akrilik bitim işlemleri,</a:t>
            </a:r>
          </a:p>
          <a:p>
            <a:r>
              <a:rPr lang="tr-TR" dirty="0" smtClean="0"/>
              <a:t>CAD/CAM (Bilgisayar destekli tasarım/Bilgisayar destekli üretim) ünitesi                  dijital diş hekimliği için üretim yapımı,</a:t>
            </a:r>
          </a:p>
          <a:p>
            <a:r>
              <a:rPr lang="tr-TR" dirty="0" smtClean="0"/>
              <a:t>lazer </a:t>
            </a:r>
            <a:r>
              <a:rPr lang="tr-TR" dirty="0" err="1" smtClean="0"/>
              <a:t>sintering</a:t>
            </a:r>
            <a:r>
              <a:rPr lang="tr-TR" dirty="0" smtClean="0"/>
              <a:t> ile üretimin yapıldığı birimler ve freze işlerinin yapıldığı üniteler</a:t>
            </a:r>
            <a:endParaRPr lang="en-US" dirty="0"/>
          </a:p>
        </p:txBody>
      </p:sp>
      <p:sp>
        <p:nvSpPr>
          <p:cNvPr id="4" name="Right Arrow 3"/>
          <p:cNvSpPr/>
          <p:nvPr/>
        </p:nvSpPr>
        <p:spPr>
          <a:xfrm>
            <a:off x="2977116" y="510363"/>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664793" y="141104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Right Arrow 5"/>
          <p:cNvSpPr/>
          <p:nvPr/>
        </p:nvSpPr>
        <p:spPr>
          <a:xfrm>
            <a:off x="5755652" y="2275645"/>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664793" y="2796361"/>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26149" y="3343663"/>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278911" y="4575544"/>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24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66" y="12180"/>
            <a:ext cx="10515600" cy="1325563"/>
          </a:xfrm>
        </p:spPr>
        <p:txBody>
          <a:bodyPr/>
          <a:lstStyle/>
          <a:p>
            <a:r>
              <a:rPr lang="en-US" dirty="0" smtClean="0">
                <a:solidFill>
                  <a:srgbClr val="C00000"/>
                </a:solidFill>
                <a:latin typeface="Adobe Caslon Pro" charset="0"/>
                <a:ea typeface="Adobe Caslon Pro" charset="0"/>
                <a:cs typeface="Adobe Caslon Pro" charset="0"/>
              </a:rPr>
              <a:t>Dental </a:t>
            </a:r>
            <a:r>
              <a:rPr lang="en-US" dirty="0" err="1" smtClean="0">
                <a:solidFill>
                  <a:srgbClr val="C00000"/>
                </a:solidFill>
                <a:latin typeface="Adobe Caslon Pro" charset="0"/>
                <a:ea typeface="Adobe Caslon Pro" charset="0"/>
                <a:cs typeface="Adobe Caslon Pro" charset="0"/>
              </a:rPr>
              <a:t>laboratuvar</a:t>
            </a:r>
            <a:r>
              <a:rPr lang="en-US" dirty="0" smtClean="0">
                <a:solidFill>
                  <a:srgbClr val="C00000"/>
                </a:solidFill>
                <a:latin typeface="Adobe Caslon Pro" charset="0"/>
                <a:ea typeface="Adobe Caslon Pro" charset="0"/>
                <a:cs typeface="Adobe Caslon Pro" charset="0"/>
              </a:rPr>
              <a:t> </a:t>
            </a:r>
            <a:r>
              <a:rPr lang="en-US" dirty="0" err="1" smtClean="0">
                <a:solidFill>
                  <a:srgbClr val="C00000"/>
                </a:solidFill>
                <a:latin typeface="Adobe Caslon Pro" charset="0"/>
                <a:ea typeface="Adobe Caslon Pro" charset="0"/>
                <a:cs typeface="Adobe Caslon Pro" charset="0"/>
              </a:rPr>
              <a:t>malzeme</a:t>
            </a:r>
            <a:r>
              <a:rPr lang="en-US" dirty="0" smtClean="0">
                <a:solidFill>
                  <a:srgbClr val="C00000"/>
                </a:solidFill>
                <a:latin typeface="Adobe Caslon Pro" charset="0"/>
                <a:ea typeface="Adobe Caslon Pro" charset="0"/>
                <a:cs typeface="Adobe Caslon Pro" charset="0"/>
              </a:rPr>
              <a:t> ve </a:t>
            </a:r>
            <a:r>
              <a:rPr lang="en-US" dirty="0" err="1" smtClean="0">
                <a:solidFill>
                  <a:srgbClr val="C00000"/>
                </a:solidFill>
                <a:latin typeface="Adobe Caslon Pro" charset="0"/>
                <a:ea typeface="Adobe Caslon Pro" charset="0"/>
                <a:cs typeface="Adobe Caslon Pro" charset="0"/>
              </a:rPr>
              <a:t>ekipmanları</a:t>
            </a:r>
            <a:endParaRPr lang="en-US" dirty="0">
              <a:solidFill>
                <a:srgbClr val="C00000"/>
              </a:solidFill>
              <a:latin typeface="Adobe Caslon Pro" charset="0"/>
              <a:ea typeface="Adobe Caslon Pro" charset="0"/>
              <a:cs typeface="Adobe Caslon Pro" charset="0"/>
            </a:endParaRPr>
          </a:p>
        </p:txBody>
      </p:sp>
      <p:pic>
        <p:nvPicPr>
          <p:cNvPr id="2050" name="Picture 2" descr="http://www.idamed.com.tr/ida_files/images/bol_kabi.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47635" y="1488472"/>
            <a:ext cx="2020467" cy="2280242"/>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mage result for bol bol kaÅÄ±klarÄ±"/>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91294" y="1399872"/>
            <a:ext cx="3125972" cy="23688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804763" y="3869216"/>
            <a:ext cx="2947047" cy="523220"/>
          </a:xfrm>
          <a:prstGeom prst="rect">
            <a:avLst/>
          </a:prstGeom>
          <a:noFill/>
        </p:spPr>
        <p:txBody>
          <a:bodyPr wrap="square" rtlCol="0">
            <a:spAutoFit/>
          </a:bodyPr>
          <a:lstStyle/>
          <a:p>
            <a:r>
              <a:rPr lang="en-US" sz="2800" b="1" dirty="0" err="1" smtClean="0">
                <a:latin typeface="Adobe Caslon Pro" charset="0"/>
                <a:ea typeface="Adobe Caslon Pro" charset="0"/>
                <a:cs typeface="Adobe Caslon Pro" charset="0"/>
              </a:rPr>
              <a:t>Bol</a:t>
            </a:r>
            <a:r>
              <a:rPr lang="en-US" sz="2800" b="1" dirty="0" smtClean="0">
                <a:latin typeface="Adobe Caslon Pro" charset="0"/>
                <a:ea typeface="Adobe Caslon Pro" charset="0"/>
                <a:cs typeface="Adobe Caslon Pro" charset="0"/>
              </a:rPr>
              <a:t> ve </a:t>
            </a:r>
            <a:r>
              <a:rPr lang="en-US" sz="2800" b="1" dirty="0" err="1" smtClean="0">
                <a:latin typeface="Adobe Caslon Pro" charset="0"/>
                <a:ea typeface="Adobe Caslon Pro" charset="0"/>
                <a:cs typeface="Adobe Caslon Pro" charset="0"/>
              </a:rPr>
              <a:t>bol</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kaşıkları</a:t>
            </a:r>
            <a:endParaRPr lang="en-US" sz="2800" b="1" dirty="0">
              <a:latin typeface="Adobe Caslon Pro" charset="0"/>
              <a:ea typeface="Adobe Caslon Pro" charset="0"/>
              <a:cs typeface="Adobe Caslon Pro" charset="0"/>
            </a:endParaRPr>
          </a:p>
        </p:txBody>
      </p:sp>
      <p:grpSp>
        <p:nvGrpSpPr>
          <p:cNvPr id="9" name="Group 8"/>
          <p:cNvGrpSpPr/>
          <p:nvPr/>
        </p:nvGrpSpPr>
        <p:grpSpPr>
          <a:xfrm>
            <a:off x="6585040" y="1200899"/>
            <a:ext cx="3600951" cy="3191537"/>
            <a:chOff x="6585040" y="1741257"/>
            <a:chExt cx="3600951" cy="3191537"/>
          </a:xfrm>
        </p:grpSpPr>
        <p:pic>
          <p:nvPicPr>
            <p:cNvPr id="2060" name="Picture 12" descr="mage result for alÃ§Ä± kesme motorlarÄ±"/>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85040" y="1741257"/>
              <a:ext cx="3600951" cy="260618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883622" y="4409574"/>
              <a:ext cx="3003785" cy="523220"/>
            </a:xfrm>
            <a:prstGeom prst="rect">
              <a:avLst/>
            </a:prstGeom>
            <a:noFill/>
          </p:spPr>
          <p:txBody>
            <a:bodyPr wrap="square" rtlCol="0">
              <a:spAutoFit/>
            </a:bodyPr>
            <a:lstStyle/>
            <a:p>
              <a:r>
                <a:rPr lang="en-US" sz="2800" b="1" dirty="0" err="1" smtClean="0">
                  <a:latin typeface="Adobe Caslon Pro" charset="0"/>
                  <a:ea typeface="Adobe Caslon Pro" charset="0"/>
                  <a:cs typeface="Adobe Caslon Pro" charset="0"/>
                </a:rPr>
                <a:t>Alçı</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kesme</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motoru</a:t>
              </a:r>
              <a:endParaRPr lang="en-US" sz="2800" b="1" dirty="0">
                <a:latin typeface="Adobe Caslon Pro" charset="0"/>
                <a:ea typeface="Adobe Caslon Pro" charset="0"/>
                <a:cs typeface="Adobe Caslon Pro" charset="0"/>
              </a:endParaRPr>
            </a:p>
          </p:txBody>
        </p:sp>
      </p:grpSp>
      <p:grpSp>
        <p:nvGrpSpPr>
          <p:cNvPr id="13" name="Group 12"/>
          <p:cNvGrpSpPr/>
          <p:nvPr/>
        </p:nvGrpSpPr>
        <p:grpSpPr>
          <a:xfrm>
            <a:off x="547635" y="4433776"/>
            <a:ext cx="5793889" cy="2424224"/>
            <a:chOff x="552890" y="4433776"/>
            <a:chExt cx="5793889" cy="2424224"/>
          </a:xfrm>
        </p:grpSpPr>
        <p:pic>
          <p:nvPicPr>
            <p:cNvPr id="2062" name="Picture 14" descr="http://rotaksdent.com.tr/images/product/8bfc8c00-ca5c-.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52890" y="4433776"/>
              <a:ext cx="3232298" cy="242422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3399732" y="5384278"/>
              <a:ext cx="2947047" cy="523220"/>
            </a:xfrm>
            <a:prstGeom prst="rect">
              <a:avLst/>
            </a:prstGeom>
            <a:noFill/>
          </p:spPr>
          <p:txBody>
            <a:bodyPr wrap="square" rtlCol="0">
              <a:spAutoFit/>
            </a:bodyPr>
            <a:lstStyle/>
            <a:p>
              <a:r>
                <a:rPr lang="en-US" sz="2800" b="1" dirty="0" err="1" smtClean="0">
                  <a:latin typeface="Adobe Caslon Pro" charset="0"/>
                  <a:ea typeface="Adobe Caslon Pro" charset="0"/>
                  <a:cs typeface="Adobe Caslon Pro" charset="0"/>
                </a:rPr>
                <a:t>Polisaj</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motoru</a:t>
              </a:r>
              <a:endParaRPr lang="en-US" sz="2800" b="1" dirty="0">
                <a:latin typeface="Adobe Caslon Pro" charset="0"/>
                <a:ea typeface="Adobe Caslon Pro" charset="0"/>
                <a:cs typeface="Adobe Caslon Pro" charset="0"/>
              </a:endParaRPr>
            </a:p>
          </p:txBody>
        </p:sp>
      </p:grpSp>
      <p:grpSp>
        <p:nvGrpSpPr>
          <p:cNvPr id="14" name="Group 13"/>
          <p:cNvGrpSpPr/>
          <p:nvPr/>
        </p:nvGrpSpPr>
        <p:grpSpPr>
          <a:xfrm>
            <a:off x="6341524" y="4776125"/>
            <a:ext cx="5458845" cy="1473722"/>
            <a:chOff x="5916221" y="4554675"/>
            <a:chExt cx="5992364" cy="2303325"/>
          </a:xfrm>
        </p:grpSpPr>
        <p:pic>
          <p:nvPicPr>
            <p:cNvPr id="2064" name="Picture 16" descr="mage result for porselen fÄ±rÄ±nÄ±"/>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916221" y="4554675"/>
              <a:ext cx="3071100" cy="230332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9188366" y="5384278"/>
              <a:ext cx="2720219" cy="523220"/>
            </a:xfrm>
            <a:prstGeom prst="rect">
              <a:avLst/>
            </a:prstGeom>
            <a:noFill/>
          </p:spPr>
          <p:txBody>
            <a:bodyPr wrap="square" rtlCol="0">
              <a:spAutoFit/>
            </a:bodyPr>
            <a:lstStyle/>
            <a:p>
              <a:r>
                <a:rPr lang="en-US" sz="2800" b="1" dirty="0" err="1" smtClean="0">
                  <a:latin typeface="Adobe Caslon Pro" charset="0"/>
                  <a:ea typeface="Adobe Caslon Pro" charset="0"/>
                  <a:cs typeface="Adobe Caslon Pro" charset="0"/>
                </a:rPr>
                <a:t>Porselen</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fırınları</a:t>
              </a:r>
              <a:endParaRPr lang="en-US" sz="2800" b="1" dirty="0">
                <a:latin typeface="Adobe Caslon Pro" charset="0"/>
                <a:ea typeface="Adobe Caslon Pro" charset="0"/>
                <a:cs typeface="Adobe Caslon Pro" charset="0"/>
              </a:endParaRPr>
            </a:p>
          </p:txBody>
        </p:sp>
      </p:grpSp>
    </p:spTree>
    <p:extLst>
      <p:ext uri="{BB962C8B-B14F-4D97-AF65-F5344CB8AC3E}">
        <p14:creationId xmlns:p14="http://schemas.microsoft.com/office/powerpoint/2010/main" xmlns="" val="1324552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ge result for CAD CAM"/>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504222" y="430888"/>
            <a:ext cx="7738607" cy="43513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8242829" y="1221562"/>
            <a:ext cx="3553606" cy="1384995"/>
          </a:xfrm>
          <a:prstGeom prst="rect">
            <a:avLst/>
          </a:prstGeom>
          <a:noFill/>
        </p:spPr>
        <p:txBody>
          <a:bodyPr wrap="square" rtlCol="0">
            <a:spAutoFit/>
          </a:bodyPr>
          <a:lstStyle/>
          <a:p>
            <a:r>
              <a:rPr lang="en-US" sz="2800" b="1" dirty="0" smtClean="0">
                <a:latin typeface="Adobe Caslon Pro" charset="0"/>
                <a:ea typeface="Adobe Caslon Pro" charset="0"/>
                <a:cs typeface="Adobe Caslon Pro" charset="0"/>
              </a:rPr>
              <a:t>CAD </a:t>
            </a:r>
            <a:r>
              <a:rPr lang="en-US" sz="2800" b="1" dirty="0" err="1" smtClean="0">
                <a:latin typeface="Adobe Caslon Pro" charset="0"/>
                <a:ea typeface="Adobe Caslon Pro" charset="0"/>
                <a:cs typeface="Adobe Caslon Pro" charset="0"/>
              </a:rPr>
              <a:t>tarama</a:t>
            </a:r>
            <a:r>
              <a:rPr lang="en-US" sz="2800" b="1" dirty="0" smtClean="0">
                <a:latin typeface="Adobe Caslon Pro" charset="0"/>
                <a:ea typeface="Adobe Caslon Pro" charset="0"/>
                <a:cs typeface="Adobe Caslon Pro" charset="0"/>
              </a:rPr>
              <a:t> ve </a:t>
            </a:r>
            <a:r>
              <a:rPr lang="en-US" sz="2800" b="1" dirty="0" err="1" smtClean="0">
                <a:latin typeface="Adobe Caslon Pro" charset="0"/>
                <a:ea typeface="Adobe Caslon Pro" charset="0"/>
                <a:cs typeface="Adobe Caslon Pro" charset="0"/>
              </a:rPr>
              <a:t>tasarım</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ünitesi</a:t>
            </a:r>
            <a:endParaRPr lang="en-US" sz="2800" b="1" dirty="0" smtClean="0">
              <a:latin typeface="Adobe Caslon Pro" charset="0"/>
              <a:ea typeface="Adobe Caslon Pro" charset="0"/>
              <a:cs typeface="Adobe Caslon Pro" charset="0"/>
            </a:endParaRPr>
          </a:p>
          <a:p>
            <a:r>
              <a:rPr lang="en-US" sz="2800" b="1" dirty="0" smtClean="0">
                <a:latin typeface="Adobe Caslon Pro" charset="0"/>
                <a:ea typeface="Adobe Caslon Pro" charset="0"/>
                <a:cs typeface="Adobe Caslon Pro" charset="0"/>
              </a:rPr>
              <a:t>CAM </a:t>
            </a:r>
            <a:r>
              <a:rPr lang="en-US" sz="2800" b="1" dirty="0" err="1" smtClean="0">
                <a:latin typeface="Adobe Caslon Pro" charset="0"/>
                <a:ea typeface="Adobe Caslon Pro" charset="0"/>
                <a:cs typeface="Adobe Caslon Pro" charset="0"/>
              </a:rPr>
              <a:t>kazıma</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ünitesi</a:t>
            </a:r>
            <a:endParaRPr lang="en-US" sz="2800" b="1" dirty="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68880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age result for mikromoto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06570" y="501343"/>
            <a:ext cx="5777577" cy="38517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634247" y="4947880"/>
            <a:ext cx="2440071" cy="523220"/>
          </a:xfrm>
          <a:prstGeom prst="rect">
            <a:avLst/>
          </a:prstGeom>
        </p:spPr>
        <p:txBody>
          <a:bodyPr wrap="square">
            <a:spAutoFit/>
          </a:bodyPr>
          <a:lstStyle/>
          <a:p>
            <a:r>
              <a:rPr lang="en-US" sz="2800" b="1" dirty="0" smtClean="0">
                <a:latin typeface="Adobe Caslon Pro" charset="0"/>
                <a:ea typeface="Adobe Caslon Pro" charset="0"/>
                <a:cs typeface="Adobe Caslon Pro" charset="0"/>
              </a:rPr>
              <a:t>Mikromotor</a:t>
            </a:r>
            <a:endParaRPr lang="en-US" sz="2800" b="1" dirty="0">
              <a:latin typeface="Adobe Caslon Pro" charset="0"/>
              <a:ea typeface="Adobe Caslon Pro" charset="0"/>
              <a:cs typeface="Adobe Caslon Pro" charset="0"/>
            </a:endParaRPr>
          </a:p>
        </p:txBody>
      </p:sp>
      <p:pic>
        <p:nvPicPr>
          <p:cNvPr id="4102" name="Picture 6" descr="mage result for dÃ¶kÃ¼m iÃ§in santrifÃ¼j cihazÄ± denta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83269" y="501343"/>
            <a:ext cx="4510191" cy="451019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7382967" y="4947880"/>
            <a:ext cx="4210493" cy="523220"/>
          </a:xfrm>
          <a:prstGeom prst="rect">
            <a:avLst/>
          </a:prstGeom>
        </p:spPr>
        <p:txBody>
          <a:bodyPr wrap="square">
            <a:spAutoFit/>
          </a:bodyPr>
          <a:lstStyle/>
          <a:p>
            <a:r>
              <a:rPr lang="en-US" sz="2800" b="1" dirty="0" err="1" smtClean="0">
                <a:latin typeface="Adobe Caslon Pro" charset="0"/>
                <a:ea typeface="Adobe Caslon Pro" charset="0"/>
                <a:cs typeface="Adobe Caslon Pro" charset="0"/>
              </a:rPr>
              <a:t>Döküm</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için</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santrifüj</a:t>
            </a:r>
            <a:r>
              <a:rPr lang="en-US" sz="2800" b="1" dirty="0" smtClean="0">
                <a:latin typeface="Adobe Caslon Pro" charset="0"/>
                <a:ea typeface="Adobe Caslon Pro" charset="0"/>
                <a:cs typeface="Adobe Caslon Pro" charset="0"/>
              </a:rPr>
              <a:t> </a:t>
            </a:r>
            <a:r>
              <a:rPr lang="en-US" sz="2800" b="1" dirty="0" err="1" smtClean="0">
                <a:latin typeface="Adobe Caslon Pro" charset="0"/>
                <a:ea typeface="Adobe Caslon Pro" charset="0"/>
                <a:cs typeface="Adobe Caslon Pro" charset="0"/>
              </a:rPr>
              <a:t>cihazı</a:t>
            </a:r>
            <a:endParaRPr lang="en-US" sz="2800" b="1" dirty="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583016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e result for protez laboratuvar frezleri"/>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602972" y="166945"/>
            <a:ext cx="5829817" cy="582981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786009" y="5473540"/>
            <a:ext cx="1870983" cy="523220"/>
          </a:xfrm>
          <a:prstGeom prst="rect">
            <a:avLst/>
          </a:prstGeom>
        </p:spPr>
        <p:txBody>
          <a:bodyPr wrap="square">
            <a:spAutoFit/>
          </a:bodyPr>
          <a:lstStyle/>
          <a:p>
            <a:r>
              <a:rPr lang="en-US" sz="2800" b="1" dirty="0" err="1" smtClean="0">
                <a:latin typeface="Adobe Caslon Pro" charset="0"/>
                <a:ea typeface="Adobe Caslon Pro" charset="0"/>
                <a:cs typeface="Adobe Caslon Pro" charset="0"/>
              </a:rPr>
              <a:t>Frezler</a:t>
            </a:r>
            <a:endParaRPr lang="en-US" sz="2800" b="1" dirty="0">
              <a:latin typeface="Adobe Caslon Pro" charset="0"/>
              <a:ea typeface="Adobe Caslon Pro" charset="0"/>
              <a:cs typeface="Adobe Caslon Pro" charset="0"/>
            </a:endParaRPr>
          </a:p>
        </p:txBody>
      </p:sp>
      <p:pic>
        <p:nvPicPr>
          <p:cNvPr id="5124" name="Picture 4" descr="mage result for protez laboratuvar frezleri"/>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25954" r="5674" b="23533"/>
          <a:stretch/>
        </p:blipFill>
        <p:spPr bwMode="auto">
          <a:xfrm>
            <a:off x="6432789" y="1805946"/>
            <a:ext cx="4765264" cy="2551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14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645" y="0"/>
            <a:ext cx="10515600" cy="1325563"/>
          </a:xfrm>
        </p:spPr>
        <p:txBody>
          <a:bodyPr/>
          <a:lstStyle/>
          <a:p>
            <a:pPr algn="ctr"/>
            <a:r>
              <a:rPr lang="en-US" b="1" dirty="0" smtClean="0">
                <a:latin typeface="Adobe Caslon Pro" charset="0"/>
                <a:ea typeface="Adobe Caslon Pro" charset="0"/>
                <a:cs typeface="Adobe Caslon Pro" charset="0"/>
              </a:rPr>
              <a:t>Dental </a:t>
            </a:r>
            <a:r>
              <a:rPr lang="en-US" b="1" dirty="0" err="1" smtClean="0">
                <a:latin typeface="Adobe Caslon Pro" charset="0"/>
                <a:ea typeface="Adobe Caslon Pro" charset="0"/>
                <a:cs typeface="Adobe Caslon Pro" charset="0"/>
              </a:rPr>
              <a:t>laboratuvar</a:t>
            </a:r>
            <a:r>
              <a:rPr lang="en-US" b="1" dirty="0" smtClean="0">
                <a:latin typeface="Adobe Caslon Pro" charset="0"/>
                <a:ea typeface="Adobe Caslon Pro" charset="0"/>
                <a:cs typeface="Adobe Caslon Pro" charset="0"/>
              </a:rPr>
              <a:t> </a:t>
            </a:r>
            <a:r>
              <a:rPr lang="en-US" b="1" dirty="0" err="1" smtClean="0">
                <a:latin typeface="Adobe Caslon Pro" charset="0"/>
                <a:ea typeface="Adobe Caslon Pro" charset="0"/>
                <a:cs typeface="Adobe Caslon Pro" charset="0"/>
              </a:rPr>
              <a:t>çalışma</a:t>
            </a:r>
            <a:r>
              <a:rPr lang="en-US" b="1" dirty="0" smtClean="0">
                <a:latin typeface="Adobe Caslon Pro" charset="0"/>
                <a:ea typeface="Adobe Caslon Pro" charset="0"/>
                <a:cs typeface="Adobe Caslon Pro" charset="0"/>
              </a:rPr>
              <a:t> </a:t>
            </a:r>
            <a:r>
              <a:rPr lang="en-US" b="1" dirty="0" err="1" smtClean="0">
                <a:latin typeface="Adobe Caslon Pro" charset="0"/>
                <a:ea typeface="Adobe Caslon Pro" charset="0"/>
                <a:cs typeface="Adobe Caslon Pro" charset="0"/>
              </a:rPr>
              <a:t>prosedürü</a:t>
            </a:r>
            <a:endParaRPr lang="en-US" b="1" dirty="0">
              <a:latin typeface="Adobe Caslon Pro" charset="0"/>
              <a:ea typeface="Adobe Caslon Pro" charset="0"/>
              <a:cs typeface="Adobe Caslon Pro" charset="0"/>
            </a:endParaRPr>
          </a:p>
        </p:txBody>
      </p:sp>
      <p:sp>
        <p:nvSpPr>
          <p:cNvPr id="3" name="Content Placeholder 2"/>
          <p:cNvSpPr>
            <a:spLocks noGrp="1"/>
          </p:cNvSpPr>
          <p:nvPr>
            <p:ph idx="1"/>
          </p:nvPr>
        </p:nvSpPr>
        <p:spPr>
          <a:xfrm>
            <a:off x="795670" y="1325563"/>
            <a:ext cx="7072423" cy="4351338"/>
          </a:xfrm>
        </p:spPr>
        <p:txBody>
          <a:bodyPr>
            <a:normAutofit fontScale="92500" lnSpcReduction="10000"/>
          </a:bodyPr>
          <a:lstStyle/>
          <a:p>
            <a:r>
              <a:rPr lang="en-US" dirty="0" err="1" smtClean="0">
                <a:latin typeface="Adobe Caslon Pro" charset="0"/>
                <a:ea typeface="Adobe Caslon Pro" charset="0"/>
                <a:cs typeface="Adobe Caslon Pro" charset="0"/>
              </a:rPr>
              <a:t>Klinikte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diş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hekiminin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almış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olduğu</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ölçünün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laboratuvara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gönderilmesi</a:t>
            </a:r>
            <a:endParaRPr lang="en-US" dirty="0" smtClean="0">
              <a:latin typeface="Adobe Caslon Pro" charset="0"/>
              <a:ea typeface="Adobe Caslon Pro" charset="0"/>
              <a:cs typeface="Adobe Caslon Pro" charset="0"/>
            </a:endParaRPr>
          </a:p>
          <a:p>
            <a:r>
              <a:rPr lang="en-US" dirty="0" err="1" smtClean="0">
                <a:latin typeface="Adobe Caslon Pro" charset="0"/>
                <a:ea typeface="Adobe Caslon Pro" charset="0"/>
                <a:cs typeface="Adobe Caslon Pro" charset="0"/>
              </a:rPr>
              <a:t>Laboratuvarda</a:t>
            </a:r>
            <a:r>
              <a:rPr lang="en-US" dirty="0" smtClean="0">
                <a:latin typeface="Adobe Caslon Pro" charset="0"/>
                <a:ea typeface="Adobe Caslon Pro" charset="0"/>
                <a:cs typeface="Adobe Caslon Pro" charset="0"/>
              </a:rPr>
              <a:t> </a:t>
            </a:r>
            <a:r>
              <a:rPr lang="en-US" dirty="0" err="1">
                <a:latin typeface="Adobe Caslon Pro" charset="0"/>
                <a:ea typeface="Adobe Caslon Pro" charset="0"/>
                <a:cs typeface="Adobe Caslon Pro" charset="0"/>
              </a:rPr>
              <a:t>ö</a:t>
            </a:r>
            <a:r>
              <a:rPr lang="en-US" dirty="0" err="1" smtClean="0">
                <a:latin typeface="Adobe Caslon Pro" charset="0"/>
                <a:ea typeface="Adobe Caslon Pro" charset="0"/>
                <a:cs typeface="Adobe Caslon Pro" charset="0"/>
              </a:rPr>
              <a:t>lçülerden</a:t>
            </a:r>
            <a:r>
              <a:rPr lang="en-US" dirty="0" smtClean="0">
                <a:latin typeface="Adobe Caslon Pro" charset="0"/>
                <a:ea typeface="Adobe Caslon Pro" charset="0"/>
                <a:cs typeface="Adobe Caslon Pro" charset="0"/>
              </a:rPr>
              <a:t> model </a:t>
            </a:r>
            <a:r>
              <a:rPr lang="en-US" dirty="0" err="1" smtClean="0">
                <a:latin typeface="Adobe Caslon Pro" charset="0"/>
                <a:ea typeface="Adobe Caslon Pro" charset="0"/>
                <a:cs typeface="Adobe Caslon Pro" charset="0"/>
              </a:rPr>
              <a:t>elde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edilmesi</a:t>
            </a:r>
            <a:endParaRPr lang="en-US" dirty="0" smtClean="0">
              <a:latin typeface="Adobe Caslon Pro" charset="0"/>
              <a:ea typeface="Adobe Caslon Pro" charset="0"/>
              <a:cs typeface="Adobe Caslon Pro" charset="0"/>
            </a:endParaRPr>
          </a:p>
          <a:p>
            <a:r>
              <a:rPr lang="en-US" dirty="0" err="1" smtClean="0">
                <a:latin typeface="Adobe Caslon Pro" charset="0"/>
                <a:ea typeface="Adobe Caslon Pro" charset="0"/>
                <a:cs typeface="Adobe Caslon Pro" charset="0"/>
              </a:rPr>
              <a:t>Laboratuvarda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restorasyon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hazırlığının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yapılarak</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prova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edilmesi</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diş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hekimine</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transferi</a:t>
            </a:r>
            <a:endParaRPr lang="en-US" dirty="0" smtClean="0">
              <a:latin typeface="Adobe Caslon Pro" charset="0"/>
              <a:ea typeface="Adobe Caslon Pro" charset="0"/>
              <a:cs typeface="Adobe Caslon Pro" charset="0"/>
            </a:endParaRPr>
          </a:p>
          <a:p>
            <a:r>
              <a:rPr lang="en-US" dirty="0" err="1" smtClean="0">
                <a:latin typeface="Adobe Caslon Pro" charset="0"/>
                <a:ea typeface="Adobe Caslon Pro" charset="0"/>
                <a:cs typeface="Adobe Caslon Pro" charset="0"/>
              </a:rPr>
              <a:t>Diş</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hekiminin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restorasyonu</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ağız</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prova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etmesi</a:t>
            </a:r>
            <a:endParaRPr lang="en-US" dirty="0" smtClean="0">
              <a:latin typeface="Adobe Caslon Pro" charset="0"/>
              <a:ea typeface="Adobe Caslon Pro" charset="0"/>
              <a:cs typeface="Adobe Caslon Pro" charset="0"/>
            </a:endParaRPr>
          </a:p>
          <a:p>
            <a:r>
              <a:rPr lang="en-US" dirty="0" err="1" smtClean="0">
                <a:latin typeface="Adobe Caslon Pro" charset="0"/>
                <a:ea typeface="Adobe Caslon Pro" charset="0"/>
                <a:cs typeface="Adobe Caslon Pro" charset="0"/>
              </a:rPr>
              <a:t>Bir</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sonraki</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aşama</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için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restorasyonun</a:t>
            </a:r>
            <a:r>
              <a:rPr lang="en-US" dirty="0" smtClean="0">
                <a:latin typeface="Adobe Caslon Pro" charset="0"/>
                <a:ea typeface="Adobe Caslon Pro" charset="0"/>
                <a:cs typeface="Adobe Caslon Pro" charset="0"/>
              </a:rPr>
              <a:t> </a:t>
            </a:r>
            <a:r>
              <a:rPr lang="en-US" dirty="0" err="1" smtClean="0">
                <a:latin typeface="Adobe Caslon Pro" charset="0"/>
                <a:ea typeface="Adobe Caslon Pro" charset="0"/>
                <a:cs typeface="Adobe Caslon Pro" charset="0"/>
              </a:rPr>
              <a:t>laboratuvara</a:t>
            </a:r>
            <a:r>
              <a:rPr lang="en-US" dirty="0" smtClean="0">
                <a:latin typeface="Adobe Caslon Pro" charset="0"/>
                <a:ea typeface="Adobe Caslon Pro" charset="0"/>
                <a:cs typeface="Adobe Caslon Pro" charset="0"/>
              </a:rPr>
              <a:t> transfer </a:t>
            </a:r>
            <a:r>
              <a:rPr lang="en-US" dirty="0" err="1" smtClean="0">
                <a:latin typeface="Adobe Caslon Pro" charset="0"/>
                <a:ea typeface="Adobe Caslon Pro" charset="0"/>
                <a:cs typeface="Adobe Caslon Pro" charset="0"/>
              </a:rPr>
              <a:t>edilmesi</a:t>
            </a:r>
            <a:endParaRPr lang="en-US" dirty="0" smtClean="0">
              <a:latin typeface="Adobe Caslon Pro" charset="0"/>
              <a:ea typeface="Adobe Caslon Pro" charset="0"/>
              <a:cs typeface="Adobe Caslon Pro" charset="0"/>
            </a:endParaRPr>
          </a:p>
          <a:p>
            <a:endParaRPr lang="en-US" dirty="0"/>
          </a:p>
        </p:txBody>
      </p:sp>
      <p:sp>
        <p:nvSpPr>
          <p:cNvPr id="4" name="Right Bracket 3"/>
          <p:cNvSpPr/>
          <p:nvPr/>
        </p:nvSpPr>
        <p:spPr>
          <a:xfrm>
            <a:off x="7772391" y="1325563"/>
            <a:ext cx="467833" cy="3912781"/>
          </a:xfrm>
          <a:prstGeom prst="rightBracket">
            <a:avLst/>
          </a:prstGeom>
          <a:ln w="920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8506042" y="1946960"/>
            <a:ext cx="3124203" cy="2677656"/>
          </a:xfrm>
          <a:prstGeom prst="rect">
            <a:avLst/>
          </a:prstGeom>
        </p:spPr>
        <p:txBody>
          <a:bodyPr wrap="square">
            <a:spAutoFit/>
          </a:bodyPr>
          <a:lstStyle/>
          <a:p>
            <a:r>
              <a:rPr lang="en-US" sz="2800" dirty="0" err="1" smtClean="0">
                <a:latin typeface="Adobe Caslon Pro" charset="0"/>
                <a:ea typeface="Adobe Caslon Pro" charset="0"/>
                <a:cs typeface="Adobe Caslon Pro" charset="0"/>
              </a:rPr>
              <a:t>Klinik</a:t>
            </a:r>
            <a:r>
              <a:rPr lang="en-US" sz="2800" dirty="0" smtClean="0">
                <a:latin typeface="Adobe Caslon Pro" charset="0"/>
                <a:ea typeface="Adobe Caslon Pro" charset="0"/>
                <a:cs typeface="Adobe Caslon Pro" charset="0"/>
              </a:rPr>
              <a:t> </a:t>
            </a:r>
            <a:r>
              <a:rPr lang="en-US" sz="2800" dirty="0" err="1" smtClean="0">
                <a:latin typeface="Adobe Caslon Pro" charset="0"/>
                <a:ea typeface="Adobe Caslon Pro" charset="0"/>
                <a:cs typeface="Adobe Caslon Pro" charset="0"/>
              </a:rPr>
              <a:t>ile</a:t>
            </a:r>
            <a:r>
              <a:rPr lang="en-US" sz="2800" dirty="0" smtClean="0">
                <a:latin typeface="Adobe Caslon Pro" charset="0"/>
                <a:ea typeface="Adobe Caslon Pro" charset="0"/>
                <a:cs typeface="Adobe Caslon Pro" charset="0"/>
              </a:rPr>
              <a:t> </a:t>
            </a:r>
            <a:r>
              <a:rPr lang="en-US" sz="2800" dirty="0" err="1" smtClean="0">
                <a:latin typeface="Adobe Caslon Pro" charset="0"/>
                <a:ea typeface="Adobe Caslon Pro" charset="0"/>
                <a:cs typeface="Adobe Caslon Pro" charset="0"/>
              </a:rPr>
              <a:t>laboratuvar</a:t>
            </a:r>
            <a:r>
              <a:rPr lang="en-US" sz="2800" dirty="0" smtClean="0">
                <a:latin typeface="Adobe Caslon Pro" charset="0"/>
                <a:ea typeface="Adobe Caslon Pro" charset="0"/>
                <a:cs typeface="Adobe Caslon Pro" charset="0"/>
              </a:rPr>
              <a:t> </a:t>
            </a:r>
            <a:r>
              <a:rPr lang="en-US" sz="2800" dirty="0" err="1" smtClean="0">
                <a:latin typeface="Adobe Caslon Pro" charset="0"/>
                <a:ea typeface="Adobe Caslon Pro" charset="0"/>
                <a:cs typeface="Adobe Caslon Pro" charset="0"/>
              </a:rPr>
              <a:t>arasındaki</a:t>
            </a:r>
            <a:r>
              <a:rPr lang="en-US" sz="2800" dirty="0" smtClean="0">
                <a:latin typeface="Adobe Caslon Pro" charset="0"/>
                <a:ea typeface="Adobe Caslon Pro" charset="0"/>
                <a:cs typeface="Adobe Caslon Pro" charset="0"/>
              </a:rPr>
              <a:t> </a:t>
            </a:r>
            <a:r>
              <a:rPr lang="en-US" sz="2800" dirty="0" err="1" smtClean="0">
                <a:latin typeface="Adobe Caslon Pro" charset="0"/>
                <a:ea typeface="Adobe Caslon Pro" charset="0"/>
                <a:cs typeface="Adobe Caslon Pro" charset="0"/>
              </a:rPr>
              <a:t>koordinasyonu</a:t>
            </a:r>
            <a:r>
              <a:rPr lang="en-US" sz="2800" dirty="0" smtClean="0">
                <a:latin typeface="Adobe Caslon Pro" charset="0"/>
                <a:ea typeface="Adobe Caslon Pro" charset="0"/>
                <a:cs typeface="Adobe Caslon Pro" charset="0"/>
              </a:rPr>
              <a:t> </a:t>
            </a:r>
            <a:r>
              <a:rPr lang="en-US" sz="2800" b="1" dirty="0" err="1" smtClean="0">
                <a:solidFill>
                  <a:srgbClr val="C00000"/>
                </a:solidFill>
                <a:latin typeface="Adobe Caslon Pro" charset="0"/>
                <a:ea typeface="Adobe Caslon Pro" charset="0"/>
                <a:cs typeface="Adobe Caslon Pro" charset="0"/>
              </a:rPr>
              <a:t>yardımcı</a:t>
            </a:r>
            <a:r>
              <a:rPr lang="en-US" sz="2800" b="1" dirty="0" smtClean="0">
                <a:solidFill>
                  <a:srgbClr val="C00000"/>
                </a:solidFill>
                <a:latin typeface="Adobe Caslon Pro" charset="0"/>
                <a:ea typeface="Adobe Caslon Pro" charset="0"/>
                <a:cs typeface="Adobe Caslon Pro" charset="0"/>
              </a:rPr>
              <a:t> </a:t>
            </a:r>
            <a:r>
              <a:rPr lang="en-US" sz="2800" b="1" dirty="0" err="1" smtClean="0">
                <a:solidFill>
                  <a:srgbClr val="C00000"/>
                </a:solidFill>
                <a:latin typeface="Adobe Caslon Pro" charset="0"/>
                <a:ea typeface="Adobe Caslon Pro" charset="0"/>
                <a:cs typeface="Adobe Caslon Pro" charset="0"/>
              </a:rPr>
              <a:t>personel</a:t>
            </a:r>
            <a:r>
              <a:rPr lang="en-US" sz="2800" b="1" dirty="0" smtClean="0">
                <a:solidFill>
                  <a:srgbClr val="C00000"/>
                </a:solidFill>
                <a:latin typeface="Adobe Caslon Pro" charset="0"/>
                <a:ea typeface="Adobe Caslon Pro" charset="0"/>
                <a:cs typeface="Adobe Caslon Pro" charset="0"/>
              </a:rPr>
              <a:t> </a:t>
            </a:r>
            <a:r>
              <a:rPr lang="en-US" sz="2800" dirty="0" err="1" smtClean="0">
                <a:latin typeface="Adobe Caslon Pro" charset="0"/>
                <a:ea typeface="Adobe Caslon Pro" charset="0"/>
                <a:cs typeface="Adobe Caslon Pro" charset="0"/>
              </a:rPr>
              <a:t>sağlar</a:t>
            </a:r>
            <a:endParaRPr lang="en-US" sz="2800" dirty="0" smtClean="0">
              <a:latin typeface="Adobe Caslon Pro" charset="0"/>
              <a:ea typeface="Adobe Caslon Pro" charset="0"/>
              <a:cs typeface="Adobe Caslon Pro" charset="0"/>
            </a:endParaRPr>
          </a:p>
        </p:txBody>
      </p:sp>
    </p:spTree>
    <p:extLst>
      <p:ext uri="{BB962C8B-B14F-4D97-AF65-F5344CB8AC3E}">
        <p14:creationId xmlns:p14="http://schemas.microsoft.com/office/powerpoint/2010/main" xmlns="" val="969358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1188</Words>
  <Application>Microsoft Macintosh PowerPoint</Application>
  <PresentationFormat>Özel</PresentationFormat>
  <Paragraphs>101</Paragraphs>
  <Slides>14</Slides>
  <Notes>13</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Theme</vt:lpstr>
      <vt:lpstr>Dental Laboratuvarlar  ve  Laboratuvar Uygulamaları</vt:lpstr>
      <vt:lpstr>Slayt 2</vt:lpstr>
      <vt:lpstr>Slayt 3</vt:lpstr>
      <vt:lpstr>Slayt 4</vt:lpstr>
      <vt:lpstr>Dental laboratuvar malzeme ve ekipmanları</vt:lpstr>
      <vt:lpstr>Slayt 6</vt:lpstr>
      <vt:lpstr>Slayt 7</vt:lpstr>
      <vt:lpstr>Slayt 8</vt:lpstr>
      <vt:lpstr>Dental laboratuvar çalışma prosedürü</vt:lpstr>
      <vt:lpstr>Day hazırlanması</vt:lpstr>
      <vt:lpstr>İyi bir çalışma modelinde bulunması gereken özellikler</vt:lpstr>
      <vt:lpstr>Ölçü ve Model Analizi</vt:lpstr>
      <vt:lpstr>ENFEKSİYÖZ HASTALIKLARA KARŞI KORUNMA</vt:lpstr>
      <vt:lpstr>Slayt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Laboratuvarlar ve Laboratuvar Uygulamaları</dc:title>
  <dc:creator>burcu burcu</dc:creator>
  <cp:lastModifiedBy>Burcu Batak</cp:lastModifiedBy>
  <cp:revision>46</cp:revision>
  <dcterms:created xsi:type="dcterms:W3CDTF">2019-09-19T21:35:04Z</dcterms:created>
  <dcterms:modified xsi:type="dcterms:W3CDTF">2020-01-30T07:49:56Z</dcterms:modified>
</cp:coreProperties>
</file>