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585"/>
  </p:normalViewPr>
  <p:slideViewPr>
    <p:cSldViewPr snapToGrid="0" snapToObjects="1">
      <p:cViewPr varScale="1">
        <p:scale>
          <a:sx n="95" d="100"/>
          <a:sy n="95" d="100"/>
        </p:scale>
        <p:origin x="6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FE051AA-0631-4833-B52C-BE76B9D3AA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190" y="457200"/>
            <a:ext cx="11281609" cy="594360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829316-8F5B-4EA1-9581-1F11529445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38" y="621793"/>
            <a:ext cx="10954512" cy="561441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C31DD9-6DC6-C74A-9E44-89287F55E9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53249" y="1348844"/>
            <a:ext cx="5716338" cy="3042706"/>
          </a:xfrm>
        </p:spPr>
        <p:txBody>
          <a:bodyPr>
            <a:normAutofit/>
          </a:bodyPr>
          <a:lstStyle/>
          <a:p>
            <a:r>
              <a:rPr lang="en-TR" sz="6000" i="1"/>
              <a:t>a passage to ındıa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77B5B9-FC5B-7146-9A09-F5AF238D5A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33786" y="4682062"/>
            <a:ext cx="5355264" cy="95097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TR" dirty="0"/>
              <a:t>E. M. Forster</a:t>
            </a:r>
            <a:endParaRPr lang="en-T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11D7A6-5D57-426A-A17A-1FD70DF664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51298" y="446824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6B486D1-EF0A-4077-9343-C9DB94C0FE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65598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5646751-9C0C-4565-B6A3-3B1C50E6A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57238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DBA2A92-1748-4444-9DE9-95CEFF28FD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65598" y="1092118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DCA3D757-BDC3-2B4D-B473-EB6B97F8E0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2833" y="1225575"/>
            <a:ext cx="2828741" cy="4424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415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1DD9C-59B7-F944-B103-14CEEE85D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TR" b="1" dirty="0">
                <a:solidFill>
                  <a:srgbClr val="C00000"/>
                </a:solidFill>
              </a:rPr>
              <a:t>Mrs Moore</a:t>
            </a:r>
            <a:br>
              <a:rPr lang="en-TR" b="1" dirty="0">
                <a:solidFill>
                  <a:srgbClr val="C00000"/>
                </a:solidFill>
              </a:rPr>
            </a:br>
            <a:endParaRPr lang="en-TR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ECF1CE-DFC9-5248-9255-802FABED6A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TR" sz="2000" dirty="0"/>
              <a:t>religious woman (“God is here”)</a:t>
            </a:r>
          </a:p>
          <a:p>
            <a:pPr>
              <a:lnSpc>
                <a:spcPct val="200000"/>
              </a:lnSpc>
            </a:pPr>
            <a:r>
              <a:rPr lang="en-TR" sz="2000" dirty="0"/>
              <a:t>“She listened” (to Aziz’s complaints)</a:t>
            </a:r>
          </a:p>
          <a:p>
            <a:pPr>
              <a:lnSpc>
                <a:spcPct val="200000"/>
              </a:lnSpc>
            </a:pPr>
            <a:r>
              <a:rPr lang="en-TR" sz="2000" dirty="0"/>
              <a:t>“She had proved her sympathy by criticizing her fellow countrywoman to him”</a:t>
            </a:r>
          </a:p>
          <a:p>
            <a:pPr>
              <a:lnSpc>
                <a:spcPct val="200000"/>
              </a:lnSpc>
            </a:pPr>
            <a:r>
              <a:rPr lang="en-TR" sz="2000" dirty="0"/>
              <a:t>“You understand me, you know what I feel. Oh, if others resembled you!”</a:t>
            </a:r>
          </a:p>
          <a:p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2523771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D302E-3EAC-D041-AC4C-7B5636D42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Before the Novel (1924)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495BB-31ED-A841-A323-CB94B4D582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TR" sz="2400" dirty="0"/>
              <a:t>East India Company</a:t>
            </a:r>
          </a:p>
          <a:p>
            <a:pPr>
              <a:lnSpc>
                <a:spcPct val="150000"/>
              </a:lnSpc>
            </a:pPr>
            <a:r>
              <a:rPr lang="en-TR" sz="2400" dirty="0"/>
              <a:t>1914-1918 World War I</a:t>
            </a:r>
          </a:p>
          <a:p>
            <a:pPr>
              <a:lnSpc>
                <a:spcPct val="150000"/>
              </a:lnSpc>
            </a:pPr>
            <a:r>
              <a:rPr lang="en-TR" sz="2400" dirty="0"/>
              <a:t>1916 Easter Rising – 1921 Irish Independence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TR" sz="2400" b="1" dirty="0">
                <a:solidFill>
                  <a:srgbClr val="C00000"/>
                </a:solidFill>
              </a:rPr>
              <a:t>After the novel was published:</a:t>
            </a:r>
          </a:p>
          <a:p>
            <a:pPr>
              <a:lnSpc>
                <a:spcPct val="150000"/>
              </a:lnSpc>
            </a:pPr>
            <a:r>
              <a:rPr lang="en-TR" sz="2400" dirty="0"/>
              <a:t>1947 Indian Independence (together with the division of Pakistan)</a:t>
            </a:r>
          </a:p>
          <a:p>
            <a:pPr lvl="1">
              <a:lnSpc>
                <a:spcPct val="150000"/>
              </a:lnSpc>
            </a:pPr>
            <a:r>
              <a:rPr lang="en-TR" sz="2400" dirty="0"/>
              <a:t>Gandhi’s doctrine of non-violent resistance</a:t>
            </a:r>
          </a:p>
        </p:txBody>
      </p:sp>
    </p:spTree>
    <p:extLst>
      <p:ext uri="{BB962C8B-B14F-4D97-AF65-F5344CB8AC3E}">
        <p14:creationId xmlns:p14="http://schemas.microsoft.com/office/powerpoint/2010/main" val="977291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C195D-68F9-8545-BA7D-3A4956499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Important Characters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FBA1D5-868C-7741-8C8A-060F7556C3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TR" sz="2000" dirty="0"/>
              <a:t>Aziz</a:t>
            </a:r>
          </a:p>
          <a:p>
            <a:pPr>
              <a:lnSpc>
                <a:spcPct val="150000"/>
              </a:lnSpc>
            </a:pPr>
            <a:r>
              <a:rPr lang="en-TR" sz="2000" dirty="0"/>
              <a:t>Mrs Moore</a:t>
            </a:r>
          </a:p>
          <a:p>
            <a:pPr>
              <a:lnSpc>
                <a:spcPct val="150000"/>
              </a:lnSpc>
            </a:pPr>
            <a:r>
              <a:rPr lang="en-TR" sz="2000" dirty="0"/>
              <a:t>Mr Fielding</a:t>
            </a:r>
          </a:p>
          <a:p>
            <a:pPr>
              <a:lnSpc>
                <a:spcPct val="150000"/>
              </a:lnSpc>
            </a:pPr>
            <a:r>
              <a:rPr lang="en-TR" sz="2000" dirty="0"/>
              <a:t>Professor Godbole</a:t>
            </a:r>
          </a:p>
          <a:p>
            <a:pPr>
              <a:lnSpc>
                <a:spcPct val="150000"/>
              </a:lnSpc>
            </a:pPr>
            <a:r>
              <a:rPr lang="en-TR" sz="2000" dirty="0"/>
              <a:t>Adela</a:t>
            </a:r>
          </a:p>
          <a:p>
            <a:pPr>
              <a:lnSpc>
                <a:spcPct val="150000"/>
              </a:lnSpc>
            </a:pPr>
            <a:r>
              <a:rPr lang="en-TR" sz="2000" dirty="0"/>
              <a:t>Ronny</a:t>
            </a:r>
          </a:p>
        </p:txBody>
      </p:sp>
    </p:spTree>
    <p:extLst>
      <p:ext uri="{BB962C8B-B14F-4D97-AF65-F5344CB8AC3E}">
        <p14:creationId xmlns:p14="http://schemas.microsoft.com/office/powerpoint/2010/main" val="281890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3FD9B-B768-7142-9D65-034B7781D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Important Scenes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775DB-54DE-CB4F-B2EE-496C33A390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TR" sz="2000" dirty="0"/>
              <a:t>The Mosque</a:t>
            </a:r>
          </a:p>
          <a:p>
            <a:pPr>
              <a:lnSpc>
                <a:spcPct val="150000"/>
              </a:lnSpc>
            </a:pPr>
            <a:r>
              <a:rPr lang="en-TR" sz="2000" dirty="0"/>
              <a:t>The Bridge Party</a:t>
            </a:r>
          </a:p>
          <a:p>
            <a:pPr>
              <a:lnSpc>
                <a:spcPct val="150000"/>
              </a:lnSpc>
            </a:pPr>
            <a:r>
              <a:rPr lang="en-TR" sz="2000" dirty="0"/>
              <a:t>Mr Fielding’s Tea Party</a:t>
            </a:r>
          </a:p>
          <a:p>
            <a:pPr>
              <a:lnSpc>
                <a:spcPct val="150000"/>
              </a:lnSpc>
            </a:pPr>
            <a:r>
              <a:rPr lang="en-TR" sz="2000" dirty="0"/>
              <a:t>The Caves</a:t>
            </a:r>
          </a:p>
          <a:p>
            <a:pPr>
              <a:lnSpc>
                <a:spcPct val="150000"/>
              </a:lnSpc>
            </a:pPr>
            <a:r>
              <a:rPr lang="en-TR" sz="2000" dirty="0"/>
              <a:t>The Trial</a:t>
            </a:r>
          </a:p>
          <a:p>
            <a:pPr>
              <a:lnSpc>
                <a:spcPct val="150000"/>
              </a:lnSpc>
            </a:pPr>
            <a:r>
              <a:rPr lang="en-TR" sz="2000" dirty="0"/>
              <a:t>Mrs Moore’s voyage</a:t>
            </a:r>
          </a:p>
          <a:p>
            <a:pPr>
              <a:lnSpc>
                <a:spcPct val="150000"/>
              </a:lnSpc>
            </a:pPr>
            <a:r>
              <a:rPr lang="en-TR" sz="2000" dirty="0"/>
              <a:t>The Celebrations</a:t>
            </a:r>
          </a:p>
        </p:txBody>
      </p:sp>
    </p:spTree>
    <p:extLst>
      <p:ext uri="{BB962C8B-B14F-4D97-AF65-F5344CB8AC3E}">
        <p14:creationId xmlns:p14="http://schemas.microsoft.com/office/powerpoint/2010/main" val="3619999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A856F-3CAA-F94D-B5C6-FC1246887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Themes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2EB0EE-FAE5-134B-976F-D6A915A9B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TR" sz="2400" dirty="0"/>
              <a:t>Prejudice</a:t>
            </a:r>
          </a:p>
          <a:p>
            <a:pPr>
              <a:lnSpc>
                <a:spcPct val="150000"/>
              </a:lnSpc>
            </a:pPr>
            <a:r>
              <a:rPr lang="en-TR" sz="2400" dirty="0"/>
              <a:t>Friendship</a:t>
            </a:r>
          </a:p>
          <a:p>
            <a:pPr>
              <a:lnSpc>
                <a:spcPct val="150000"/>
              </a:lnSpc>
            </a:pPr>
            <a:r>
              <a:rPr lang="en-TR" sz="2400" dirty="0"/>
              <a:t>Unity</a:t>
            </a:r>
          </a:p>
          <a:p>
            <a:pPr>
              <a:lnSpc>
                <a:spcPct val="150000"/>
              </a:lnSpc>
            </a:pPr>
            <a:r>
              <a:rPr lang="en-TR" sz="2400" dirty="0"/>
              <a:t>Togetherness</a:t>
            </a:r>
          </a:p>
          <a:p>
            <a:pPr>
              <a:lnSpc>
                <a:spcPct val="150000"/>
              </a:lnSpc>
            </a:pPr>
            <a:r>
              <a:rPr lang="en-TR" sz="2400" dirty="0"/>
              <a:t>Love</a:t>
            </a:r>
          </a:p>
        </p:txBody>
      </p:sp>
    </p:spTree>
    <p:extLst>
      <p:ext uri="{BB962C8B-B14F-4D97-AF65-F5344CB8AC3E}">
        <p14:creationId xmlns:p14="http://schemas.microsoft.com/office/powerpoint/2010/main" val="3070794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90F50-4FF5-C746-9DCB-0A59F2CDD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Relationships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4546AF-D605-9146-B707-25B631F2F8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TR" sz="2000" dirty="0"/>
              <a:t>British – Indian</a:t>
            </a:r>
          </a:p>
          <a:p>
            <a:pPr>
              <a:lnSpc>
                <a:spcPct val="150000"/>
              </a:lnSpc>
            </a:pPr>
            <a:r>
              <a:rPr lang="en-TR" sz="2000" dirty="0"/>
              <a:t>Christian – Non-Christian</a:t>
            </a:r>
          </a:p>
          <a:p>
            <a:pPr>
              <a:lnSpc>
                <a:spcPct val="150000"/>
              </a:lnSpc>
            </a:pPr>
            <a:r>
              <a:rPr lang="en-TR" sz="2000" dirty="0"/>
              <a:t>Hindu – Muslim</a:t>
            </a:r>
          </a:p>
          <a:p>
            <a:pPr>
              <a:lnSpc>
                <a:spcPct val="150000"/>
              </a:lnSpc>
            </a:pPr>
            <a:r>
              <a:rPr lang="en-TR" sz="2000" dirty="0"/>
              <a:t>Mrs Moore – Aziz</a:t>
            </a:r>
          </a:p>
          <a:p>
            <a:pPr>
              <a:lnSpc>
                <a:spcPct val="150000"/>
              </a:lnSpc>
            </a:pPr>
            <a:r>
              <a:rPr lang="en-TR" sz="2000" dirty="0"/>
              <a:t>Mr Fielding – Aziz</a:t>
            </a:r>
          </a:p>
          <a:p>
            <a:pPr>
              <a:lnSpc>
                <a:spcPct val="150000"/>
              </a:lnSpc>
            </a:pPr>
            <a:r>
              <a:rPr lang="en-TR" sz="2000" dirty="0"/>
              <a:t>Mr Fielding – Professor Godbole</a:t>
            </a:r>
          </a:p>
          <a:p>
            <a:pPr>
              <a:lnSpc>
                <a:spcPct val="150000"/>
              </a:lnSpc>
            </a:pPr>
            <a:r>
              <a:rPr lang="en-TR" sz="2000" dirty="0"/>
              <a:t>Adela – Ronny</a:t>
            </a:r>
          </a:p>
          <a:p>
            <a:pPr>
              <a:lnSpc>
                <a:spcPct val="150000"/>
              </a:lnSpc>
            </a:pPr>
            <a:r>
              <a:rPr lang="en-TR" sz="2000" dirty="0"/>
              <a:t>Mrs Moore - Ronny</a:t>
            </a:r>
          </a:p>
          <a:p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896292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1A1BC-4B7E-DD4A-AD89-F496FEBC9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The Mosque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B64416-B7D6-7C43-8270-CC26B1F123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sz="2000" dirty="0"/>
              <a:t>The meeting of Mrs Moore and Aziz</a:t>
            </a:r>
          </a:p>
          <a:p>
            <a:pPr lvl="1"/>
            <a:r>
              <a:rPr lang="en-TR" sz="2000" dirty="0"/>
              <a:t>Prejudice (Aziz against non-Muslims &amp; against women)</a:t>
            </a:r>
          </a:p>
          <a:p>
            <a:pPr marL="0" indent="0">
              <a:buNone/>
            </a:pPr>
            <a:endParaRPr lang="en-TR" dirty="0"/>
          </a:p>
          <a:p>
            <a:pPr marL="0" indent="0">
              <a:buNone/>
            </a:pPr>
            <a:r>
              <a:rPr lang="en-TR" sz="2000" dirty="0"/>
              <a:t>“Madam, this is a mosque, you have no right here at all; you should have taken off your shoes; this is a holy place for Moslems.”</a:t>
            </a:r>
          </a:p>
          <a:p>
            <a:pPr marL="0" indent="0">
              <a:buNone/>
            </a:pPr>
            <a:r>
              <a:rPr lang="en-TR" sz="2000" dirty="0"/>
              <a:t>“I have taken them off.”</a:t>
            </a:r>
          </a:p>
          <a:p>
            <a:pPr marL="0" indent="0">
              <a:buNone/>
            </a:pPr>
            <a:r>
              <a:rPr lang="en-TR" sz="2000" dirty="0"/>
              <a:t>“You have?”</a:t>
            </a:r>
          </a:p>
          <a:p>
            <a:pPr marL="0" indent="0">
              <a:buNone/>
            </a:pPr>
            <a:r>
              <a:rPr lang="en-TR" sz="2000" dirty="0"/>
              <a:t>“I left them at the entrance.”</a:t>
            </a:r>
          </a:p>
          <a:p>
            <a:pPr marL="0" indent="0">
              <a:buNone/>
            </a:pPr>
            <a:r>
              <a:rPr lang="en-TR" sz="2000" dirty="0"/>
              <a:t>“Then I ask your pardon.”</a:t>
            </a:r>
          </a:p>
        </p:txBody>
      </p:sp>
    </p:spTree>
    <p:extLst>
      <p:ext uri="{BB962C8B-B14F-4D97-AF65-F5344CB8AC3E}">
        <p14:creationId xmlns:p14="http://schemas.microsoft.com/office/powerpoint/2010/main" val="1802217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7DCC1-8BB9-B940-87A8-09FC42AD5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Symbolic Meaning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E1FE3F-34C0-304C-95F6-85135599E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TR" dirty="0"/>
              <a:t>“If I remove my shoes, I am allowed?”</a:t>
            </a:r>
          </a:p>
          <a:p>
            <a:pPr marL="0" indent="0">
              <a:buNone/>
            </a:pPr>
            <a:r>
              <a:rPr lang="en-TR" dirty="0"/>
              <a:t>“Of course, but so few ladies take the trouble, especially if thinking no one is there to see.”</a:t>
            </a:r>
          </a:p>
          <a:p>
            <a:pPr marL="0" indent="0">
              <a:buNone/>
            </a:pPr>
            <a:r>
              <a:rPr lang="en-TR" dirty="0"/>
              <a:t>”That makes no difference. God is here.”</a:t>
            </a:r>
          </a:p>
          <a:p>
            <a:pPr marL="0" indent="0">
              <a:buNone/>
            </a:pPr>
            <a:r>
              <a:rPr lang="en-TR" dirty="0"/>
              <a:t>…</a:t>
            </a:r>
          </a:p>
          <a:p>
            <a:pPr marL="0" indent="0">
              <a:buNone/>
            </a:pPr>
            <a:r>
              <a:rPr lang="en-TR" dirty="0"/>
              <a:t>“I shall tell our community – my friends – about you. That God is here – very good, very fine indeed. I think you are newly arrived in India.”</a:t>
            </a:r>
          </a:p>
          <a:p>
            <a:pPr marL="0" indent="0">
              <a:buNone/>
            </a:pPr>
            <a:r>
              <a:rPr lang="en-TR" dirty="0"/>
              <a:t>“Yes – how did you know?”</a:t>
            </a:r>
          </a:p>
          <a:p>
            <a:pPr marL="0" indent="0">
              <a:buNone/>
            </a:pPr>
            <a:r>
              <a:rPr lang="en-TR" dirty="0"/>
              <a:t>“By the way you address me.”</a:t>
            </a:r>
          </a:p>
          <a:p>
            <a:pPr marL="0" indent="0">
              <a:buNone/>
            </a:pPr>
            <a:r>
              <a:rPr lang="en-TR" b="1" dirty="0"/>
              <a:t>They sat down side by side in the entrance, and slipped on their evening shoes.</a:t>
            </a:r>
          </a:p>
        </p:txBody>
      </p:sp>
    </p:spTree>
    <p:extLst>
      <p:ext uri="{BB962C8B-B14F-4D97-AF65-F5344CB8AC3E}">
        <p14:creationId xmlns:p14="http://schemas.microsoft.com/office/powerpoint/2010/main" val="4190844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BFC38-4833-704C-AC1D-3A206F744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How Aziz is treated by the British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09A253-3342-134F-A13C-257AC75A8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Mr &amp; Mrs Callendar</a:t>
            </a:r>
          </a:p>
          <a:p>
            <a:pPr marL="0" indent="0">
              <a:buNone/>
            </a:pPr>
            <a:r>
              <a:rPr lang="en-TR" dirty="0"/>
              <a:t>“She has just taken my tonga without my permission – do you call that being charming? – and Major Callendar interrupts me night after night from where I am dining with my friends and </a:t>
            </a:r>
            <a:r>
              <a:rPr lang="en-US" dirty="0"/>
              <a:t>I</a:t>
            </a:r>
            <a:r>
              <a:rPr lang="en-TR" dirty="0"/>
              <a:t> go at once, breaking up  a most pleasant entertainment, and he is not there and not even a message. Is this charming, pray? But what does it matter? I can do nothing and he knows it. I am just a subordinate, my time is of no value, the veranda is good enough for an Indian, yes, yes, let him stand, and Mrs Callendar takes my carriage and cuts me dead…”</a:t>
            </a:r>
          </a:p>
          <a:p>
            <a:pPr marL="0" indent="0">
              <a:buNone/>
            </a:pPr>
            <a:endParaRPr lang="en-TR" dirty="0"/>
          </a:p>
          <a:p>
            <a:pPr marL="0" indent="0">
              <a:buNone/>
            </a:pPr>
            <a:r>
              <a:rPr lang="en-TR" dirty="0"/>
              <a:t>“Indians are not allowed into the Chandrapore Club even as guests,” he said simply. </a:t>
            </a:r>
          </a:p>
        </p:txBody>
      </p:sp>
    </p:spTree>
    <p:extLst>
      <p:ext uri="{BB962C8B-B14F-4D97-AF65-F5344CB8AC3E}">
        <p14:creationId xmlns:p14="http://schemas.microsoft.com/office/powerpoint/2010/main" val="21585916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719</TotalTime>
  <Words>507</Words>
  <Application>Microsoft Macintosh PowerPoint</Application>
  <PresentationFormat>Widescreen</PresentationFormat>
  <Paragraphs>67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Century Gothic</vt:lpstr>
      <vt:lpstr>Garamond</vt:lpstr>
      <vt:lpstr>Savon</vt:lpstr>
      <vt:lpstr>a passage to ındıa</vt:lpstr>
      <vt:lpstr>Before the Novel (1924)</vt:lpstr>
      <vt:lpstr>Important Characters</vt:lpstr>
      <vt:lpstr>Important Scenes</vt:lpstr>
      <vt:lpstr>Themes</vt:lpstr>
      <vt:lpstr>Relationships</vt:lpstr>
      <vt:lpstr>The Mosque</vt:lpstr>
      <vt:lpstr>Symbolic Meaning</vt:lpstr>
      <vt:lpstr>How Aziz is treated by the British</vt:lpstr>
      <vt:lpstr>Mrs Moore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passage to ındıa</dc:title>
  <dc:creator>Seda.Peksen</dc:creator>
  <cp:lastModifiedBy>Seda.Peksen</cp:lastModifiedBy>
  <cp:revision>59</cp:revision>
  <dcterms:created xsi:type="dcterms:W3CDTF">2020-10-04T09:54:29Z</dcterms:created>
  <dcterms:modified xsi:type="dcterms:W3CDTF">2022-04-20T17:56:10Z</dcterms:modified>
</cp:coreProperties>
</file>