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4593C-66A6-470B-8349-27405D055347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0B18-B7E1-45BC-8521-646F34BE65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4593C-66A6-470B-8349-27405D055347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0B18-B7E1-45BC-8521-646F34BE65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4593C-66A6-470B-8349-27405D055347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0B18-B7E1-45BC-8521-646F34BE65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4593C-66A6-470B-8349-27405D055347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0B18-B7E1-45BC-8521-646F34BE65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4593C-66A6-470B-8349-27405D055347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0B18-B7E1-45BC-8521-646F34BE65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4593C-66A6-470B-8349-27405D055347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0B18-B7E1-45BC-8521-646F34BE65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4593C-66A6-470B-8349-27405D055347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0B18-B7E1-45BC-8521-646F34BE65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4593C-66A6-470B-8349-27405D055347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0B18-B7E1-45BC-8521-646F34BE65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4593C-66A6-470B-8349-27405D055347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0B18-B7E1-45BC-8521-646F34BE65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4593C-66A6-470B-8349-27405D055347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0B18-B7E1-45BC-8521-646F34BE65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4593C-66A6-470B-8349-27405D055347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0B18-B7E1-45BC-8521-646F34BE65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4593C-66A6-470B-8349-27405D055347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30B18-B7E1-45BC-8521-646F34BE65E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cap="none" dirty="0" smtClean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Tiroit Sintigrafisi</a:t>
            </a:r>
            <a:endParaRPr lang="tr-TR" cap="none" dirty="0">
              <a:solidFill>
                <a:schemeClr val="accent1">
                  <a:lumMod val="75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24578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tr-TR" b="1" smtClean="0">
                <a:ea typeface="ＭＳ Ｐゴシック" charset="-128"/>
              </a:rPr>
              <a:t>Tiroid nodüllerinin değerlendirilmesi: </a:t>
            </a:r>
          </a:p>
          <a:p>
            <a:pPr lvl="1" eaLnBrk="1" hangingPunct="1"/>
            <a:r>
              <a:rPr lang="tr-TR" b="1" smtClean="0">
                <a:ea typeface="ＭＳ Ｐゴシック" charset="-128"/>
              </a:rPr>
              <a:t>Soğuk nodül (hipoaktif nodül): </a:t>
            </a:r>
            <a:r>
              <a:rPr lang="tr-TR" smtClean="0">
                <a:ea typeface="ＭＳ Ｐゴシック" charset="-128"/>
              </a:rPr>
              <a:t>malignite oranları (%10-15). </a:t>
            </a:r>
          </a:p>
          <a:p>
            <a:pPr eaLnBrk="1" hangingPunct="1"/>
            <a:endParaRPr lang="tr-TR" smtClean="0">
              <a:ea typeface="ＭＳ Ｐゴシック" charset="-128"/>
            </a:endParaRPr>
          </a:p>
        </p:txBody>
      </p:sp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35150" y="3213100"/>
            <a:ext cx="2160588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2363" y="3213100"/>
            <a:ext cx="2160587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288" y="0"/>
            <a:ext cx="7467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cap="none" dirty="0" smtClean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Tiroit Sintigrafisi</a:t>
            </a:r>
            <a:endParaRPr lang="tr-TR" dirty="0">
              <a:ea typeface="+mj-ea"/>
              <a:cs typeface="+mj-cs"/>
            </a:endParaRPr>
          </a:p>
        </p:txBody>
      </p:sp>
      <p:sp>
        <p:nvSpPr>
          <p:cNvPr id="25602" name="2 İçerik Yer Tutucusu"/>
          <p:cNvSpPr>
            <a:spLocks noGrp="1"/>
          </p:cNvSpPr>
          <p:nvPr>
            <p:ph sz="quarter" idx="1"/>
          </p:nvPr>
        </p:nvSpPr>
        <p:spPr>
          <a:xfrm>
            <a:off x="500034" y="785794"/>
            <a:ext cx="7467600" cy="5929354"/>
          </a:xfrm>
        </p:spPr>
        <p:txBody>
          <a:bodyPr/>
          <a:lstStyle/>
          <a:p>
            <a:pPr eaLnBrk="1" hangingPunct="1"/>
            <a:r>
              <a:rPr lang="tr-TR" b="1" dirty="0" smtClean="0">
                <a:ea typeface="ＭＳ Ｐゴシック" charset="-128"/>
              </a:rPr>
              <a:t>Biyokimyasal veya klinik olarak </a:t>
            </a:r>
            <a:r>
              <a:rPr lang="tr-TR" b="1" dirty="0" err="1" smtClean="0">
                <a:ea typeface="ＭＳ Ｐゴシック" charset="-128"/>
              </a:rPr>
              <a:t>hipertiroidizm</a:t>
            </a:r>
            <a:r>
              <a:rPr lang="tr-TR" b="1" dirty="0" smtClean="0">
                <a:ea typeface="ＭＳ Ｐゴシック" charset="-128"/>
              </a:rPr>
              <a:t> bulguları olan hasta</a:t>
            </a:r>
          </a:p>
          <a:p>
            <a:pPr eaLnBrk="1" hangingPunct="1"/>
            <a:endParaRPr lang="tr-TR" b="1" dirty="0" smtClean="0">
              <a:ea typeface="ＭＳ Ｐゴシック" charset="-128"/>
            </a:endParaRPr>
          </a:p>
          <a:p>
            <a:pPr eaLnBrk="1" hangingPunct="1"/>
            <a:endParaRPr lang="tr-TR" b="1" dirty="0" smtClean="0">
              <a:ea typeface="ＭＳ Ｐゴシック" charset="-128"/>
            </a:endParaRPr>
          </a:p>
          <a:p>
            <a:pPr eaLnBrk="1" hangingPunct="1"/>
            <a:endParaRPr lang="tr-TR" b="1" dirty="0" smtClean="0">
              <a:ea typeface="ＭＳ Ｐゴシック" charset="-128"/>
            </a:endParaRPr>
          </a:p>
          <a:p>
            <a:pPr eaLnBrk="1" hangingPunct="1"/>
            <a:r>
              <a:rPr lang="tr-TR" b="1" dirty="0" err="1" smtClean="0">
                <a:ea typeface="ＭＳ Ｐゴシック" charset="-128"/>
              </a:rPr>
              <a:t>Ektopik</a:t>
            </a:r>
            <a:r>
              <a:rPr lang="tr-TR" b="1" dirty="0" smtClean="0">
                <a:ea typeface="ＭＳ Ｐゴシック" charset="-128"/>
              </a:rPr>
              <a:t> </a:t>
            </a:r>
            <a:r>
              <a:rPr lang="tr-TR" b="1" dirty="0" smtClean="0">
                <a:ea typeface="ＭＳ Ｐゴシック" charset="-128"/>
              </a:rPr>
              <a:t>doku araştırması</a:t>
            </a:r>
          </a:p>
          <a:p>
            <a:pPr eaLnBrk="1" hangingPunct="1"/>
            <a:r>
              <a:rPr lang="tr-TR" b="1" dirty="0" err="1" smtClean="0">
                <a:ea typeface="ＭＳ Ｐゴシック" charset="-128"/>
              </a:rPr>
              <a:t>Tiroid</a:t>
            </a:r>
            <a:r>
              <a:rPr lang="tr-TR" b="1" dirty="0" smtClean="0">
                <a:ea typeface="ＭＳ Ｐゴシック" charset="-128"/>
              </a:rPr>
              <a:t> ameliyatı geçiren hastada bakiye </a:t>
            </a:r>
            <a:r>
              <a:rPr lang="tr-TR" b="1" dirty="0" err="1" smtClean="0">
                <a:ea typeface="ＭＳ Ｐゴシック" charset="-128"/>
              </a:rPr>
              <a:t>tiroid</a:t>
            </a:r>
            <a:r>
              <a:rPr lang="tr-TR" b="1" dirty="0" smtClean="0">
                <a:ea typeface="ＭＳ Ｐゴシック" charset="-128"/>
              </a:rPr>
              <a:t> dokusunun görüntülenmesi</a:t>
            </a:r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25846" y="2000241"/>
            <a:ext cx="1811004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1928802"/>
            <a:ext cx="1795460" cy="150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31913" y="5229225"/>
            <a:ext cx="2016125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6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5229225"/>
            <a:ext cx="1944688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5613" cy="4873625"/>
          </a:xfrm>
        </p:spPr>
        <p:txBody>
          <a:bodyPr/>
          <a:lstStyle/>
          <a:p>
            <a:pPr eaLnBrk="1" hangingPunct="1"/>
            <a:r>
              <a:rPr lang="tr-TR" sz="2000" b="1" smtClean="0">
                <a:ea typeface="ＭＳ Ｐゴシック" charset="-128"/>
              </a:rPr>
              <a:t>Konjenital hipotiroidi etyolojisinin araştırılması (</a:t>
            </a:r>
            <a:r>
              <a:rPr lang="tr-TR" sz="2000" smtClean="0">
                <a:ea typeface="ＭＳ Ｐゴシック" charset="-128"/>
              </a:rPr>
              <a:t>agenezi,hemiagenezi, ektopi, dishormonogenezis, geçici hipotiroidi):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cap="none" dirty="0" smtClean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Tiroit Sintigrafisi</a:t>
            </a:r>
            <a:endParaRPr lang="tr-TR" dirty="0">
              <a:ea typeface="+mj-ea"/>
              <a:cs typeface="+mj-cs"/>
            </a:endParaRPr>
          </a:p>
        </p:txBody>
      </p:sp>
      <p:pic>
        <p:nvPicPr>
          <p:cNvPr id="2662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35150" y="2565400"/>
            <a:ext cx="4968875" cy="414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1 Başlık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tr-TR" cap="none" smtClean="0">
                <a:solidFill>
                  <a:srgbClr val="E75C01"/>
                </a:solidFill>
                <a:ea typeface="ＭＳ Ｐゴシック" charset="-128"/>
              </a:rPr>
              <a:t>İyot-131 sintigrafisi </a:t>
            </a:r>
          </a:p>
        </p:txBody>
      </p:sp>
      <p:sp>
        <p:nvSpPr>
          <p:cNvPr id="27650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tr-TR" sz="1900" smtClean="0">
                <a:ea typeface="ＭＳ Ｐゴシック" charset="-128"/>
              </a:rPr>
              <a:t>Tiroid kanserlerinin takibinde kullanılır.</a:t>
            </a:r>
          </a:p>
          <a:p>
            <a:pPr eaLnBrk="1" hangingPunct="1">
              <a:lnSpc>
                <a:spcPct val="130000"/>
              </a:lnSpc>
            </a:pPr>
            <a:r>
              <a:rPr lang="tr-TR" sz="1900" smtClean="0">
                <a:ea typeface="ＭＳ Ｐゴシック" charset="-128"/>
              </a:rPr>
              <a:t>I-131</a:t>
            </a:r>
            <a:r>
              <a:rPr lang="ja-JP" altLang="tr-TR" sz="1900" smtClean="0">
                <a:ea typeface="ＭＳ Ｐゴシック" charset="-128"/>
              </a:rPr>
              <a:t>’</a:t>
            </a:r>
            <a:r>
              <a:rPr lang="tr-TR" altLang="ja-JP" sz="1900" smtClean="0">
                <a:ea typeface="ＭＳ Ｐゴシック" charset="-128"/>
              </a:rPr>
              <a:t>in başlıca avantajı aynı zamanda tedavi ajanı olarak da kullanılmasıdır. </a:t>
            </a:r>
          </a:p>
          <a:p>
            <a:pPr eaLnBrk="1" hangingPunct="1">
              <a:lnSpc>
                <a:spcPct val="130000"/>
              </a:lnSpc>
            </a:pPr>
            <a:r>
              <a:rPr lang="tr-TR" sz="1900" smtClean="0">
                <a:ea typeface="ＭＳ Ｐゴシック" charset="-128"/>
              </a:rPr>
              <a:t>Bakiye, nüks ve metastatik tiroid kanserlerinin I-131 ile görüntülenmesi iki şekilde yapılır.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600" b="1" smtClean="0">
                <a:ea typeface="ＭＳ Ｐゴシック" charset="-128"/>
              </a:rPr>
              <a:t>Yüksek doz sonrası I-131 sintigrafisi </a:t>
            </a:r>
            <a:r>
              <a:rPr lang="tr-TR" sz="1400" b="1" smtClean="0">
                <a:ea typeface="ＭＳ Ｐゴシック" charset="-128"/>
              </a:rPr>
              <a:t>(tedavi dozu)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600" b="1" smtClean="0">
                <a:ea typeface="ＭＳ Ｐゴシック" charset="-128"/>
              </a:rPr>
              <a:t>Düşük doz sonrası I-131 sintigrafisi </a:t>
            </a:r>
            <a:r>
              <a:rPr lang="tr-TR" sz="1400" b="1" smtClean="0">
                <a:ea typeface="ＭＳ Ｐゴシック" charset="-128"/>
              </a:rPr>
              <a:t>(tanı dozu)</a:t>
            </a:r>
            <a:endParaRPr lang="tr-TR" sz="1400" smtClean="0">
              <a:ea typeface="ＭＳ Ｐゴシック" charset="-128"/>
            </a:endParaRPr>
          </a:p>
        </p:txBody>
      </p:sp>
      <p:pic>
        <p:nvPicPr>
          <p:cNvPr id="2765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3" y="1557338"/>
            <a:ext cx="1943100" cy="417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59563" y="1557338"/>
            <a:ext cx="1944687" cy="417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3" name="5 Metin kutusu"/>
          <p:cNvSpPr txBox="1">
            <a:spLocks noChangeArrowheads="1"/>
          </p:cNvSpPr>
          <p:nvPr/>
        </p:nvSpPr>
        <p:spPr bwMode="auto">
          <a:xfrm>
            <a:off x="4643438" y="5805488"/>
            <a:ext cx="16065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600" b="1"/>
              <a:t>Tedavi sonrası</a:t>
            </a:r>
          </a:p>
        </p:txBody>
      </p:sp>
      <p:sp>
        <p:nvSpPr>
          <p:cNvPr id="27654" name="6 Metin kutusu"/>
          <p:cNvSpPr txBox="1">
            <a:spLocks noChangeArrowheads="1"/>
          </p:cNvSpPr>
          <p:nvPr/>
        </p:nvSpPr>
        <p:spPr bwMode="auto">
          <a:xfrm>
            <a:off x="6732588" y="5876925"/>
            <a:ext cx="16541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600" b="1"/>
              <a:t>Düşük doz-tanı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en-US" smtClean="0">
                <a:ea typeface="ＭＳ Ｐゴシック" charset="-128"/>
              </a:rPr>
              <a:t>FDG: glukoz analogu</a:t>
            </a:r>
          </a:p>
          <a:p>
            <a:pPr>
              <a:lnSpc>
                <a:spcPct val="80000"/>
              </a:lnSpc>
            </a:pPr>
            <a:endParaRPr lang="en-US" smtClean="0">
              <a:ea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smtClean="0">
                <a:ea typeface="ＭＳ Ｐゴシック" charset="-128"/>
              </a:rPr>
              <a:t>Tg yüksek olguların bir kısmında dokunun dediferansiye olması nedeniyle iyot tutma özelliği kaybolmaktadır.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mtClean="0">
                <a:ea typeface="ＭＳ Ｐゴシック" charset="-128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en-US" smtClean="0">
                <a:ea typeface="ＭＳ Ｐゴシック" charset="-128"/>
              </a:rPr>
              <a:t>Tg yüksek, I-131 taraması negatif </a:t>
            </a:r>
            <a:r>
              <a:rPr lang="en-US" smtClean="0">
                <a:ea typeface="ＭＳ Ｐゴシック" charset="-128"/>
                <a:sym typeface="Wingdings" pitchFamily="2" charset="2"/>
              </a:rPr>
              <a:t>tiroid kanseri olgularında;</a:t>
            </a:r>
          </a:p>
          <a:p>
            <a:pPr lvl="1">
              <a:lnSpc>
                <a:spcPct val="80000"/>
              </a:lnSpc>
            </a:pPr>
            <a:r>
              <a:rPr lang="en-US" smtClean="0">
                <a:ea typeface="ＭＳ Ｐゴシック" charset="-128"/>
                <a:sym typeface="Wingdings" pitchFamily="2" charset="2"/>
              </a:rPr>
              <a:t>Hastalık yaygınlığının belirlenmesi, </a:t>
            </a:r>
          </a:p>
          <a:p>
            <a:pPr lvl="1">
              <a:lnSpc>
                <a:spcPct val="80000"/>
              </a:lnSpc>
            </a:pPr>
            <a:r>
              <a:rPr lang="en-US" smtClean="0">
                <a:ea typeface="ＭＳ Ｐゴシック" charset="-128"/>
                <a:sym typeface="Wingdings" pitchFamily="2" charset="2"/>
              </a:rPr>
              <a:t>Nüks veya metastatik dokunun lokalize edilmesi</a:t>
            </a:r>
          </a:p>
          <a:p>
            <a:pPr lvl="1"/>
            <a:r>
              <a:rPr lang="en-US" smtClean="0">
                <a:ea typeface="ＭＳ Ｐゴシック" charset="-128"/>
                <a:sym typeface="Wingdings" pitchFamily="2" charset="2"/>
              </a:rPr>
              <a:t>Uygun tedavi şeklinin belirlenmesi amacıyla kullnılmaktadır.</a:t>
            </a:r>
          </a:p>
          <a:p>
            <a:pPr lvl="1">
              <a:buFont typeface="Wingdings 2" pitchFamily="18" charset="2"/>
              <a:buNone/>
            </a:pPr>
            <a:endParaRPr lang="en-US" smtClean="0">
              <a:ea typeface="ＭＳ Ｐゴシック" charset="-128"/>
              <a:sym typeface="Wingdings" pitchFamily="2" charset="2"/>
            </a:endParaRPr>
          </a:p>
          <a:p>
            <a:r>
              <a:rPr lang="en-US" smtClean="0">
                <a:ea typeface="ＭＳ Ｐゴシック" charset="-128"/>
                <a:sym typeface="Wingdings" pitchFamily="2" charset="2"/>
              </a:rPr>
              <a:t>FDG PET duyarlılığı %70-94 </a:t>
            </a:r>
            <a:endParaRPr lang="en-US" smtClean="0">
              <a:ea typeface="ＭＳ Ｐゴシック" charset="-128"/>
            </a:endParaRPr>
          </a:p>
        </p:txBody>
      </p:sp>
      <p:sp>
        <p:nvSpPr>
          <p:cNvPr id="28674" name="1 Başlık"/>
          <p:cNvSpPr txBox="1">
            <a:spLocks/>
          </p:cNvSpPr>
          <p:nvPr/>
        </p:nvSpPr>
        <p:spPr bwMode="auto">
          <a:xfrm>
            <a:off x="395288" y="260350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tr-TR" sz="3000">
                <a:solidFill>
                  <a:srgbClr val="E75C01"/>
                </a:solidFill>
                <a:latin typeface="Comic Sans MS" pitchFamily="66" charset="0"/>
              </a:rPr>
              <a:t>18F-FDG PET/BT görüntüleme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164</Words>
  <Application>Microsoft Office PowerPoint</Application>
  <PresentationFormat>Ekran Gösterisi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Tiroit Sintigrafisi</vt:lpstr>
      <vt:lpstr>Tiroit Sintigrafisi</vt:lpstr>
      <vt:lpstr>Tiroit Sintigrafisi</vt:lpstr>
      <vt:lpstr>İyot-131 sintigrafisi </vt:lpstr>
      <vt:lpstr>Slayt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Tiroit Sintigrafisi</dc:title>
  <dc:creator>KALPMERKZ1677</dc:creator>
  <cp:lastModifiedBy>KALPMERKZ1677</cp:lastModifiedBy>
  <cp:revision>2</cp:revision>
  <dcterms:created xsi:type="dcterms:W3CDTF">2017-05-25T06:08:32Z</dcterms:created>
  <dcterms:modified xsi:type="dcterms:W3CDTF">2017-05-25T06:17:27Z</dcterms:modified>
</cp:coreProperties>
</file>