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5846F51-0F1E-4E68-ABC4-34FB6106CDB4}"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43E701E-7A27-4005-8971-EFC81F6D6122}"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5846F51-0F1E-4E68-ABC4-34FB6106CDB4}"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43E701E-7A27-4005-8971-EFC81F6D6122}"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5846F51-0F1E-4E68-ABC4-34FB6106CDB4}"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43E701E-7A27-4005-8971-EFC81F6D6122}"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Başlık, Metinle ">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eaLnBrk="1" latinLnBrk="0" hangingPunct="1">
              <a:defRPr kumimoji="0" lang="tr-TR">
                <a:solidFill>
                  <a:schemeClr val="bg1"/>
                </a:solidFill>
              </a:defRPr>
            </a:lvl1pPr>
          </a:lstStyle>
          <a:p>
            <a:fld id="{A258050E-B668-4FA7-85AD-C750C80A6E9B}" type="datetimeFigureOut">
              <a:rPr/>
              <a:pPr/>
              <a:t>12/17/2009</a:t>
            </a:fld>
            <a:endParaRPr kumimoji="0" lang="tr-TR"/>
          </a:p>
        </p:txBody>
      </p:sp>
      <p:sp>
        <p:nvSpPr>
          <p:cNvPr id="4" name="Footer Placeholder 3"/>
          <p:cNvSpPr>
            <a:spLocks noGrp="1"/>
          </p:cNvSpPr>
          <p:nvPr>
            <p:ph type="ftr" sz="quarter" idx="11"/>
          </p:nvPr>
        </p:nvSpPr>
        <p:spPr/>
        <p:txBody>
          <a:bodyPr/>
          <a:lstStyle>
            <a:lvl1pPr eaLnBrk="1" latinLnBrk="0" hangingPunct="1">
              <a:defRPr kumimoji="0" lang="tr-TR">
                <a:solidFill>
                  <a:schemeClr val="bg1"/>
                </a:solidFill>
              </a:defRPr>
            </a:lvl1pPr>
          </a:lstStyle>
          <a:p>
            <a:endParaRPr kumimoji="0" lang="tr-TR"/>
          </a:p>
        </p:txBody>
      </p:sp>
      <p:sp>
        <p:nvSpPr>
          <p:cNvPr id="5" name="Slide Number Placeholder 4"/>
          <p:cNvSpPr>
            <a:spLocks noGrp="1"/>
          </p:cNvSpPr>
          <p:nvPr>
            <p:ph type="sldNum" sz="quarter" idx="12"/>
          </p:nvPr>
        </p:nvSpPr>
        <p:spPr/>
        <p:txBody>
          <a:bodyPr/>
          <a:lstStyle>
            <a:lvl1pPr eaLnBrk="1" latinLnBrk="0" hangingPunct="1">
              <a:defRPr kumimoji="0" lang="tr-TR">
                <a:solidFill>
                  <a:schemeClr val="bg1"/>
                </a:solidFill>
              </a:defRPr>
            </a:lvl1pPr>
          </a:lstStyle>
          <a:p>
            <a:fld id="{240D5ECE-8B49-45CD-BE81-EF81920D1969}" type="slidenum">
              <a:rPr/>
              <a:pPr/>
              <a:t>‹#›</a:t>
            </a:fld>
            <a:endParaRPr kumimoji="0" lang="tr-TR"/>
          </a:p>
        </p:txBody>
      </p:sp>
      <p:sp>
        <p:nvSpPr>
          <p:cNvPr id="7" name="Rectangle 6"/>
          <p:cNvSpPr/>
          <p:nvPr userDrawn="1"/>
        </p:nvSpPr>
        <p:spPr>
          <a:xfrm>
            <a:off x="0" y="2895600"/>
            <a:ext cx="7543800" cy="2133600"/>
          </a:xfrm>
          <a:prstGeom prst="rect">
            <a:avLst/>
          </a:prstGeom>
          <a:gradFill flip="none" rotWithShape="1">
            <a:gsLst>
              <a:gs pos="63000">
                <a:schemeClr val="tx1">
                  <a:lumMod val="85000"/>
                  <a:lumOff val="15000"/>
                  <a:alpha val="49000"/>
                </a:schemeClr>
              </a:gs>
              <a:gs pos="100000">
                <a:schemeClr val="tx1">
                  <a:lumMod val="95000"/>
                  <a:lumOff val="5000"/>
                  <a:alpha val="56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0" lang="tr-TR"/>
          </a:p>
        </p:txBody>
      </p:sp>
      <p:sp>
        <p:nvSpPr>
          <p:cNvPr id="9" name="Title 1"/>
          <p:cNvSpPr>
            <a:spLocks noGrp="1"/>
          </p:cNvSpPr>
          <p:nvPr>
            <p:ph type="title"/>
          </p:nvPr>
        </p:nvSpPr>
        <p:spPr>
          <a:xfrm>
            <a:off x="414867" y="3200400"/>
            <a:ext cx="7010400" cy="1676400"/>
          </a:xfrm>
        </p:spPr>
        <p:txBody>
          <a:bodyPr>
            <a:normAutofit/>
          </a:bodyPr>
          <a:lstStyle>
            <a:lvl1pPr marL="0" algn="l" defTabSz="914400" rtl="0" eaLnBrk="1" latinLnBrk="0" hangingPunct="1">
              <a:defRPr kumimoji="0" lang="tr-TR" sz="4000" kern="1200">
                <a:solidFill>
                  <a:schemeClr val="bg1"/>
                </a:solidFill>
                <a:latin typeface="+mn-lt"/>
                <a:ea typeface="+mn-ea"/>
                <a:cs typeface="+mn-cs"/>
              </a:defRPr>
            </a:lvl1pPr>
          </a:lstStyle>
          <a:p>
            <a:pPr eaLnBrk="1" latinLnBrk="0" hangingPunct="1"/>
            <a:r>
              <a:rPr lang="tr-TR" smtClean="0"/>
              <a:t>Asıl başlık stili için tıklatın</a:t>
            </a:r>
            <a:endParaRPr/>
          </a:p>
        </p:txBody>
      </p:sp>
      <p:sp>
        <p:nvSpPr>
          <p:cNvPr id="10" name="Text Placeholder 15"/>
          <p:cNvSpPr>
            <a:spLocks noGrp="1"/>
          </p:cNvSpPr>
          <p:nvPr>
            <p:ph type="body" sz="quarter" idx="14" hasCustomPrompt="1"/>
          </p:nvPr>
        </p:nvSpPr>
        <p:spPr>
          <a:xfrm>
            <a:off x="4648200" y="664780"/>
            <a:ext cx="4191000" cy="381000"/>
          </a:xfrm>
        </p:spPr>
        <p:txBody>
          <a:bodyPr>
            <a:normAutofit/>
          </a:bodyPr>
          <a:lstStyle>
            <a:lvl1pPr algn="r" eaLnBrk="1" latinLnBrk="0" hangingPunct="1">
              <a:buNone/>
              <a:defRPr kumimoji="0" lang="tr-TR" sz="1800" b="1" kern="1200">
                <a:solidFill>
                  <a:schemeClr val="bg1">
                    <a:lumMod val="65000"/>
                  </a:schemeClr>
                </a:solidFill>
                <a:latin typeface="Calibri" pitchFamily="34" charset="0"/>
                <a:ea typeface="+mn-ea"/>
                <a:cs typeface="+mn-cs"/>
              </a:defRPr>
            </a:lvl1pPr>
          </a:lstStyle>
          <a:p>
            <a:pPr lvl="0"/>
            <a:r>
              <a:rPr kumimoji="0" lang="tr-TR" sz="1500"/>
              <a:t>Ana alt başlık stilini düzenlemek için tıklatın</a:t>
            </a:r>
            <a:endParaRPr kumimoji="0" lang="tr-TR"/>
          </a:p>
        </p:txBody>
      </p:sp>
    </p:spTree>
  </p:cSld>
  <p:clrMapOvr>
    <a:masterClrMapping/>
  </p:clrMapOvr>
  <mc:AlternateContent xmlns:mc="http://schemas.openxmlformats.org/markup-compatibility/2006">
    <mc:Choice xmlns:p14="http://schemas.microsoft.com/office/powerpoint/2010/main" xmlns="" Requires="p14">
      <p:transition spd="slow" p14:dur="2000">
        <p14:vortex/>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75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125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utoUpdateAnimBg="0"/>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5846F51-0F1E-4E68-ABC4-34FB6106CDB4}"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43E701E-7A27-4005-8971-EFC81F6D6122}"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5846F51-0F1E-4E68-ABC4-34FB6106CDB4}"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43E701E-7A27-4005-8971-EFC81F6D6122}"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5846F51-0F1E-4E68-ABC4-34FB6106CDB4}"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43E701E-7A27-4005-8971-EFC81F6D6122}"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5846F51-0F1E-4E68-ABC4-34FB6106CDB4}" type="datetimeFigureOut">
              <a:rPr lang="tr-TR" smtClean="0"/>
              <a:t>16.10.2018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43E701E-7A27-4005-8971-EFC81F6D6122}"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5846F51-0F1E-4E68-ABC4-34FB6106CDB4}" type="datetimeFigureOut">
              <a:rPr lang="tr-TR" smtClean="0"/>
              <a:t>16.10.2018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43E701E-7A27-4005-8971-EFC81F6D6122}"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5846F51-0F1E-4E68-ABC4-34FB6106CDB4}" type="datetimeFigureOut">
              <a:rPr lang="tr-TR" smtClean="0"/>
              <a:t>16.10.2018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43E701E-7A27-4005-8971-EFC81F6D6122}"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5846F51-0F1E-4E68-ABC4-34FB6106CDB4}"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43E701E-7A27-4005-8971-EFC81F6D6122}"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5846F51-0F1E-4E68-ABC4-34FB6106CDB4}"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43E701E-7A27-4005-8971-EFC81F6D6122}"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846F51-0F1E-4E68-ABC4-34FB6106CDB4}" type="datetimeFigureOut">
              <a:rPr lang="tr-TR" smtClean="0"/>
              <a:t>16.10.2018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3E701E-7A27-4005-8971-EFC81F6D6122}"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a:bodyPr>
          <a:lstStyle/>
          <a:p>
            <a:r>
              <a:rPr smtClean="0"/>
              <a:t>6.  Işınlarla Muhafaza</a:t>
            </a:r>
            <a:br>
              <a:rPr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000364" y="1928802"/>
            <a:ext cx="5610237" cy="3552385"/>
          </a:xfrm>
        </p:spPr>
        <p:txBody>
          <a:bodyPr>
            <a:normAutofit/>
          </a:bodyPr>
          <a:lstStyle/>
          <a:p>
            <a:pPr algn="just"/>
            <a:r>
              <a:rPr sz="2800" b="1" smtClean="0"/>
              <a:t>Işınlama işleminde, ışınlanan madde tarafından alınan radyasyonun miktarı yani, dozu önemlidir. Doz bir taraftan ulaşılmak istenen amaç, diğer taraftan ışınlanan gıdanın kalitesi ve insan sağlığı açısından yani emmiyet bakımından önemlidir.</a:t>
            </a:r>
            <a:endParaRPr sz="2800" smtClean="0"/>
          </a:p>
          <a:p>
            <a:pPr algn="just"/>
            <a:endParaRPr lang="tr-T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fontScale="90000"/>
          </a:bodyPr>
          <a:lstStyle/>
          <a:p>
            <a:r>
              <a:rPr b="1" smtClean="0"/>
              <a:t>7. Koruyucu Maddeler Muhafaza</a:t>
            </a:r>
            <a:r>
              <a:rPr smtClean="0"/>
              <a:t/>
            </a:r>
            <a:br>
              <a:rPr smtClean="0"/>
            </a:br>
            <a:endParaRPr lang="tr-TR" dirty="0"/>
          </a:p>
        </p:txBody>
      </p:sp>
    </p:spTree>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just"/>
            <a:r>
              <a:rPr sz="2400" b="1" smtClean="0"/>
              <a:t>Mikroorganizmaların ölmesine neden olan ve onların çoğalması, gelişmesi ve faaliyetini önleyen birçok kimyasal madde vardır. Bu maddelerden insan sağlığına zararlı olmayanların belli düzeylerde ilavesiyle gıdaların mikrobiyolojik yolla bozulmasının önlenmesi yöntemine koruyucu maddelerle muhafaza denir. </a:t>
            </a:r>
            <a:endParaRPr lang="tr-TR" sz="2400" dirty="0"/>
          </a:p>
        </p:txBody>
      </p:sp>
    </p:spTree>
  </p:cSld>
  <p:clrMapOvr>
    <a:masterClrMapping/>
  </p:clrMapOvr>
  <mc:AlternateContent xmlns:mc="http://schemas.openxmlformats.org/markup-compatibility/2006">
    <mc:Choice xmlns:p14="http://schemas.microsoft.com/office/powerpoint/2010/main" xmlns="" Requires="p14">
      <p:transition spd="slow" p14:dur="2000">
        <p14:vortex/>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just"/>
            <a:r>
              <a:rPr b="1" smtClean="0"/>
              <a:t>Bu amaçla kullanılan maddelere ise koruyucu maddeler (Preservatif) denir. Koruyucu maddelerin kullanım miktarları %0,5’den daha düşüktür.</a:t>
            </a:r>
            <a:r>
              <a:rPr smtClean="0"/>
              <a:t/>
            </a:r>
            <a:br>
              <a:rPr smtClean="0"/>
            </a:br>
            <a:endParaRPr lang="tr-TR" dirty="0"/>
          </a:p>
        </p:txBody>
      </p:sp>
    </p:spTree>
  </p:cSld>
  <p:clrMapOvr>
    <a:masterClrMapping/>
  </p:clrMapOvr>
  <mc:AlternateContent xmlns:mc="http://schemas.openxmlformats.org/markup-compatibility/2006">
    <mc:Choice xmlns:p14="http://schemas.microsoft.com/office/powerpoint/2010/main" xmlns="" Requires="p14">
      <p:transition spd="slow" p14:dur="2000">
        <p14:vortex/>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just"/>
            <a:r>
              <a:rPr b="1" smtClean="0"/>
              <a:t>Bir kimyasal maddenin koruyucu madde olarak kullanılmasının ilk koşulu, insan sağlığına herhangi bir şekilde zararlı olmamasıdır.</a:t>
            </a:r>
            <a:r>
              <a:rPr smtClean="0"/>
              <a:t/>
            </a:r>
            <a:br>
              <a:rPr smtClean="0"/>
            </a:br>
            <a:endParaRPr lang="tr-TR" dirty="0"/>
          </a:p>
        </p:txBody>
      </p:sp>
    </p:spTree>
  </p:cSld>
  <p:clrMapOvr>
    <a:masterClrMapping/>
  </p:clrMapOvr>
  <mc:AlternateContent xmlns:mc="http://schemas.openxmlformats.org/markup-compatibility/2006">
    <mc:Choice xmlns:p14="http://schemas.microsoft.com/office/powerpoint/2010/main" xmlns="" Requires="p14">
      <p:transition spd="slow" p14:dur="2000">
        <p14:vortex/>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14866" y="3200400"/>
            <a:ext cx="7228967" cy="1676400"/>
          </a:xfrm>
        </p:spPr>
        <p:txBody>
          <a:bodyPr>
            <a:noAutofit/>
          </a:bodyPr>
          <a:lstStyle/>
          <a:p>
            <a:pPr algn="just"/>
            <a:r>
              <a:rPr sz="2800" b="1" smtClean="0"/>
              <a:t>Koruyucu maddeler, küf mantarlarını, bakterileri ve mayaları ya öldürmekte veya bunların faaliyetlerini engellemektedir. Herhangi bir koruyucu madde bu mikroorganizmalardan birine, ikisine veya seyrek olarak hepsine aynı düzeyde etkili olabilir.</a:t>
            </a:r>
            <a:r>
              <a:rPr sz="2800" smtClean="0"/>
              <a:t/>
            </a:r>
            <a:br>
              <a:rPr sz="2800" smtClean="0"/>
            </a:br>
            <a:r>
              <a:rPr sz="2800" b="1" smtClean="0"/>
              <a:t> </a:t>
            </a:r>
            <a:r>
              <a:rPr sz="2800" smtClean="0"/>
              <a:t/>
            </a:r>
            <a:br>
              <a:rPr sz="2800" smtClean="0"/>
            </a:br>
            <a:endParaRPr lang="tr-TR" sz="2800" dirty="0"/>
          </a:p>
        </p:txBody>
      </p:sp>
    </p:spTree>
  </p:cSld>
  <p:clrMapOvr>
    <a:masterClrMapping/>
  </p:clrMapOvr>
  <mc:AlternateContent xmlns:mc="http://schemas.openxmlformats.org/markup-compatibility/2006">
    <mc:Choice xmlns:p14="http://schemas.microsoft.com/office/powerpoint/2010/main" xmlns="" Requires="p14">
      <p:transition spd="slow" p14:dur="2000">
        <p14:vortex/>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just"/>
            <a:r>
              <a:rPr sz="2800" b="1" smtClean="0"/>
              <a:t>Küf mantarları üzerine yapılan öldürücü etkiye “fungusid”, bakteriler üzerine yapılan öldürücü etkiye ise “bakterisid” etki denir.  Eğer bu etki sadece faaliyeti engelleme düzeyinde ise sıra ile, fungustatik” ve “bakteriostatik” etki  denmektedir. </a:t>
            </a:r>
            <a:endParaRPr lang="tr-TR" sz="2800" dirty="0"/>
          </a:p>
        </p:txBody>
      </p:sp>
    </p:spTree>
  </p:cSld>
  <p:clrMapOvr>
    <a:masterClrMapping/>
  </p:clrMapOvr>
  <mc:AlternateContent xmlns:mc="http://schemas.openxmlformats.org/markup-compatibility/2006">
    <mc:Choice xmlns:p14="http://schemas.microsoft.com/office/powerpoint/2010/main" xmlns="" Requires="p14">
      <p:transition spd="slow" p14:dur="2000">
        <p14:vortex/>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just"/>
            <a:r>
              <a:rPr b="1" smtClean="0"/>
              <a:t>Bu maddenin mikroorganizmalar üzerindeki öldürücü etkisi ve engelleyici etkisi onun konsantrasyonu ile ilgili bir husustur.</a:t>
            </a:r>
            <a:r>
              <a:rPr smtClean="0"/>
              <a:t/>
            </a:r>
            <a:br>
              <a:rPr smtClean="0"/>
            </a:br>
            <a:endParaRPr lang="tr-TR" dirty="0"/>
          </a:p>
        </p:txBody>
      </p:sp>
    </p:spTree>
  </p:cSld>
  <p:clrMapOvr>
    <a:masterClrMapping/>
  </p:clrMapOvr>
  <mc:AlternateContent xmlns:mc="http://schemas.openxmlformats.org/markup-compatibility/2006">
    <mc:Choice xmlns:p14="http://schemas.microsoft.com/office/powerpoint/2010/main" xmlns="" Requires="p14">
      <p:transition spd="slow" p14:dur="2000">
        <p14:vortex/>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14866" y="3200400"/>
            <a:ext cx="7300405" cy="1676400"/>
          </a:xfrm>
        </p:spPr>
        <p:txBody>
          <a:bodyPr>
            <a:normAutofit fontScale="90000"/>
          </a:bodyPr>
          <a:lstStyle/>
          <a:p>
            <a:pPr algn="just"/>
            <a:r>
              <a:rPr b="1" smtClean="0"/>
              <a:t>Ortama ilave edilen koruyucu maddeler mikroorganizmaların zaman içinde yani birkaç gün veya birkaç hafta içinde ölmelerini sağlar.</a:t>
            </a:r>
            <a:r>
              <a:rPr smtClean="0"/>
              <a:t/>
            </a:r>
            <a:br>
              <a:rPr smtClean="0"/>
            </a:br>
            <a:endParaRPr lang="tr-TR" dirty="0"/>
          </a:p>
        </p:txBody>
      </p:sp>
    </p:spTree>
  </p:cSld>
  <p:clrMapOvr>
    <a:masterClrMapping/>
  </p:clrMapOvr>
  <mc:AlternateContent xmlns:mc="http://schemas.openxmlformats.org/markup-compatibility/2006">
    <mc:Choice xmlns:p14="http://schemas.microsoft.com/office/powerpoint/2010/main" xmlns="" Requires="p14">
      <p:transition spd="slow" p14:dur="2000">
        <p14:vortex/>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just"/>
            <a:r>
              <a:rPr sz="2800" b="1" smtClean="0"/>
              <a:t>Koruyucu maddeler mikroorganizmalar üzerine, genellikle hücre duvarı veya membranın  yapısını  bozarak  veya  hücrenin  metabolizma  faaliyetlerinde rol oynanan </a:t>
            </a:r>
            <a:r>
              <a:rPr sz="2800" smtClean="0"/>
              <a:t/>
            </a:r>
            <a:br>
              <a:rPr sz="2800" smtClean="0"/>
            </a:br>
            <a:r>
              <a:rPr sz="2800" b="1" smtClean="0"/>
              <a:t>önemli enzimlerin örneğin protein veya nükleik asit sentezini sağlayan enzimlerin aktivitelerini önleyerek etki etmektedirler.</a:t>
            </a:r>
            <a:r>
              <a:rPr sz="2800" smtClean="0"/>
              <a:t/>
            </a:r>
            <a:br>
              <a:rPr sz="2800" smtClean="0"/>
            </a:br>
            <a:endParaRPr lang="tr-TR" sz="2800" dirty="0"/>
          </a:p>
        </p:txBody>
      </p:sp>
    </p:spTree>
  </p:cSld>
  <p:clrMapOvr>
    <a:masterClrMapping/>
  </p:clrMapOvr>
  <mc:AlternateContent xmlns:mc="http://schemas.openxmlformats.org/markup-compatibility/2006">
    <mc:Choice xmlns:p14="http://schemas.microsoft.com/office/powerpoint/2010/main" xmlns="" Requires="p14">
      <p:transition spd="slow" p14:dur="2000">
        <p14:vortex/>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286116" y="2500306"/>
            <a:ext cx="5324485" cy="2980881"/>
          </a:xfrm>
        </p:spPr>
        <p:txBody>
          <a:bodyPr>
            <a:noAutofit/>
          </a:bodyPr>
          <a:lstStyle/>
          <a:p>
            <a:pPr algn="just"/>
            <a:r>
              <a:rPr sz="2400" b="1" smtClean="0"/>
              <a:t>Bazı maddelerin atomları devamlı olarak parçalanmakta ve bu arada radyant enerji yaymaktadır. Bu şekilde parçalanmaya uğrayan maddelere radyoaktif maddeler denir. Uranyum gibi elementler doğal olarak radyoaktif nitelikli  maddelerdir. Bazı elementler ise kendine özgü yöntem ve işlemler sonucunda yapay olarak radyoaktif madde haline dönüştürülmektedir.Co</a:t>
            </a:r>
            <a:r>
              <a:rPr sz="2400" b="1" baseline="30000" smtClean="0"/>
              <a:t>60</a:t>
            </a:r>
            <a:r>
              <a:rPr sz="2400" b="1" smtClean="0"/>
              <a:t> gibi.</a:t>
            </a:r>
            <a:endParaRPr sz="2400" smtClean="0"/>
          </a:p>
          <a:p>
            <a:pPr algn="just"/>
            <a:endParaRPr lang="tr-TR"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just"/>
            <a:r>
              <a:rPr sz="2400" b="1" smtClean="0"/>
              <a:t>%65 oranında şeker konsantrasyonu gıdalarda mikroorganizma  çalışmasını   engeller.    Reçel,    marmelat ve jölelerdeki yüksek  konsantrasyondaki şeker, gıdadaki suyu bağlar ve mikroorganizmaları  çalışamayacağı bir ortam yaratır.</a:t>
            </a:r>
            <a:r>
              <a:rPr sz="2400" smtClean="0"/>
              <a:t/>
            </a:r>
            <a:br>
              <a:rPr sz="2400" smtClean="0"/>
            </a:br>
            <a:endParaRPr lang="tr-TR" sz="2400" dirty="0"/>
          </a:p>
        </p:txBody>
      </p:sp>
      <p:sp>
        <p:nvSpPr>
          <p:cNvPr id="3" name="2 Metin Yer Tutucusu"/>
          <p:cNvSpPr>
            <a:spLocks noGrp="1"/>
          </p:cNvSpPr>
          <p:nvPr>
            <p:ph type="body" sz="quarter" idx="14"/>
          </p:nvPr>
        </p:nvSpPr>
        <p:spPr>
          <a:xfrm>
            <a:off x="4357686" y="428604"/>
            <a:ext cx="4191000" cy="381000"/>
          </a:xfrm>
        </p:spPr>
        <p:txBody>
          <a:bodyPr>
            <a:noAutofit/>
          </a:bodyPr>
          <a:lstStyle/>
          <a:p>
            <a:r>
              <a:rPr sz="4000" smtClean="0"/>
              <a:t>Şeker	</a:t>
            </a:r>
            <a:endParaRPr lang="tr-TR" sz="4000" dirty="0"/>
          </a:p>
        </p:txBody>
      </p:sp>
    </p:spTree>
  </p:cSld>
  <p:clrMapOvr>
    <a:masterClrMapping/>
  </p:clrMapOvr>
  <mc:AlternateContent xmlns:mc="http://schemas.openxmlformats.org/markup-compatibility/2006">
    <mc:Choice xmlns:p14="http://schemas.microsoft.com/office/powerpoint/2010/main" xmlns="" Requires="p14">
      <p:transition spd="slow" p14:dur="2000">
        <p14:vortex/>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b="1" smtClean="0"/>
              <a:t>%15-25 tuz antiseptik özelliğe de sahiptir</a:t>
            </a:r>
            <a:endParaRPr lang="tr-TR" dirty="0"/>
          </a:p>
        </p:txBody>
      </p:sp>
      <p:sp>
        <p:nvSpPr>
          <p:cNvPr id="3" name="2 Metin Yer Tutucusu"/>
          <p:cNvSpPr>
            <a:spLocks noGrp="1"/>
          </p:cNvSpPr>
          <p:nvPr>
            <p:ph type="body" sz="quarter" idx="14"/>
          </p:nvPr>
        </p:nvSpPr>
        <p:spPr>
          <a:xfrm>
            <a:off x="4143372" y="357166"/>
            <a:ext cx="4191000" cy="381000"/>
          </a:xfrm>
        </p:spPr>
        <p:txBody>
          <a:bodyPr>
            <a:noAutofit/>
          </a:bodyPr>
          <a:lstStyle/>
          <a:p>
            <a:r>
              <a:rPr lang="tr-TR" sz="4000" dirty="0" smtClean="0"/>
              <a:t>T</a:t>
            </a:r>
            <a:r>
              <a:rPr sz="4000" smtClean="0"/>
              <a:t>uz </a:t>
            </a:r>
            <a:endParaRPr lang="tr-TR" sz="4000" dirty="0"/>
          </a:p>
        </p:txBody>
      </p:sp>
    </p:spTree>
  </p:cSld>
  <p:clrMapOvr>
    <a:masterClrMapping/>
  </p:clrMapOvr>
  <mc:AlternateContent xmlns:mc="http://schemas.openxmlformats.org/markup-compatibility/2006">
    <mc:Choice xmlns:p14="http://schemas.microsoft.com/office/powerpoint/2010/main" xmlns="" Requires="p14">
      <p:transition spd="slow" p14:dur="2000">
        <p14:vortex/>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14866" y="3200400"/>
            <a:ext cx="7586157" cy="1676400"/>
          </a:xfrm>
        </p:spPr>
        <p:txBody>
          <a:bodyPr>
            <a:normAutofit fontScale="90000"/>
          </a:bodyPr>
          <a:lstStyle/>
          <a:p>
            <a:pPr algn="just"/>
            <a:r>
              <a:rPr b="1" smtClean="0"/>
              <a:t>Küflere etkilidir. Küflerdeki dehidrogenaz enzimini inhibe eder. Peynir,  turşu, ekmek v.b gıdalarda %0.1-0.2 oranında (potasyum sorbat).</a:t>
            </a:r>
            <a:r>
              <a:rPr smtClean="0"/>
              <a:t/>
            </a:r>
            <a:br>
              <a:rPr smtClean="0"/>
            </a:br>
            <a:endParaRPr lang="tr-TR" dirty="0"/>
          </a:p>
        </p:txBody>
      </p:sp>
      <p:sp>
        <p:nvSpPr>
          <p:cNvPr id="3" name="2 Metin Yer Tutucusu"/>
          <p:cNvSpPr>
            <a:spLocks noGrp="1"/>
          </p:cNvSpPr>
          <p:nvPr>
            <p:ph type="body" sz="quarter" idx="14"/>
          </p:nvPr>
        </p:nvSpPr>
        <p:spPr>
          <a:xfrm>
            <a:off x="4500562" y="357166"/>
            <a:ext cx="4191000" cy="381000"/>
          </a:xfrm>
        </p:spPr>
        <p:txBody>
          <a:bodyPr>
            <a:noAutofit/>
          </a:bodyPr>
          <a:lstStyle/>
          <a:p>
            <a:r>
              <a:rPr lang="tr-TR" sz="4000" dirty="0" smtClean="0"/>
              <a:t>S</a:t>
            </a:r>
            <a:r>
              <a:rPr sz="4000" smtClean="0"/>
              <a:t>orbik asit</a:t>
            </a:r>
            <a:endParaRPr lang="tr-TR" sz="4000" dirty="0"/>
          </a:p>
        </p:txBody>
      </p:sp>
    </p:spTree>
  </p:cSld>
  <p:clrMapOvr>
    <a:masterClrMapping/>
  </p:clrMapOvr>
  <mc:AlternateContent xmlns:mc="http://schemas.openxmlformats.org/markup-compatibility/2006">
    <mc:Choice xmlns:p14="http://schemas.microsoft.com/office/powerpoint/2010/main" xmlns="" Requires="p14">
      <p:transition spd="slow" p14:dur="2000">
        <p14:vortex/>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14866" y="3200400"/>
            <a:ext cx="7300405" cy="1676400"/>
          </a:xfrm>
        </p:spPr>
        <p:txBody>
          <a:bodyPr>
            <a:normAutofit fontScale="90000"/>
          </a:bodyPr>
          <a:lstStyle/>
          <a:p>
            <a:pPr algn="just"/>
            <a:r>
              <a:rPr b="1" smtClean="0"/>
              <a:t> Bu da küfler üzerine etkilidir. Özellikle peynirlerin üzerine sarılan kağıtlara uygulanır.</a:t>
            </a:r>
            <a:r>
              <a:rPr smtClean="0"/>
              <a:t/>
            </a:r>
            <a:br>
              <a:rPr smtClean="0"/>
            </a:br>
            <a:endParaRPr lang="tr-TR" dirty="0"/>
          </a:p>
        </p:txBody>
      </p:sp>
      <p:sp>
        <p:nvSpPr>
          <p:cNvPr id="3" name="2 Metin Yer Tutucusu"/>
          <p:cNvSpPr>
            <a:spLocks noGrp="1"/>
          </p:cNvSpPr>
          <p:nvPr>
            <p:ph type="body" sz="quarter" idx="14"/>
          </p:nvPr>
        </p:nvSpPr>
        <p:spPr>
          <a:xfrm>
            <a:off x="4429124" y="428604"/>
            <a:ext cx="4191000" cy="381000"/>
          </a:xfrm>
        </p:spPr>
        <p:txBody>
          <a:bodyPr>
            <a:noAutofit/>
          </a:bodyPr>
          <a:lstStyle/>
          <a:p>
            <a:r>
              <a:rPr lang="tr-TR" sz="4000" dirty="0" smtClean="0"/>
              <a:t>K</a:t>
            </a:r>
            <a:r>
              <a:rPr sz="4000" smtClean="0"/>
              <a:t>aprilik asit</a:t>
            </a:r>
            <a:endParaRPr lang="tr-TR" sz="4000" dirty="0"/>
          </a:p>
        </p:txBody>
      </p:sp>
    </p:spTree>
  </p:cSld>
  <p:clrMapOvr>
    <a:masterClrMapping/>
  </p:clrMapOvr>
  <mc:AlternateContent xmlns:mc="http://schemas.openxmlformats.org/markup-compatibility/2006">
    <mc:Choice xmlns:p14="http://schemas.microsoft.com/office/powerpoint/2010/main" xmlns="" Requires="p14">
      <p:transition spd="slow" p14:dur="2000">
        <p14:vortex/>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b="1" smtClean="0"/>
              <a:t>Ekmeklerde küf ve ropa karşı kullanılır</a:t>
            </a:r>
            <a:endParaRPr lang="tr-TR" dirty="0"/>
          </a:p>
        </p:txBody>
      </p:sp>
      <p:sp>
        <p:nvSpPr>
          <p:cNvPr id="3" name="2 Metin Yer Tutucusu"/>
          <p:cNvSpPr>
            <a:spLocks noGrp="1"/>
          </p:cNvSpPr>
          <p:nvPr>
            <p:ph type="body" sz="quarter" idx="14"/>
          </p:nvPr>
        </p:nvSpPr>
        <p:spPr>
          <a:xfrm>
            <a:off x="3714744" y="428604"/>
            <a:ext cx="4191000" cy="381000"/>
          </a:xfrm>
        </p:spPr>
        <p:txBody>
          <a:bodyPr>
            <a:noAutofit/>
          </a:bodyPr>
          <a:lstStyle/>
          <a:p>
            <a:r>
              <a:rPr lang="tr-TR" sz="4000" dirty="0" smtClean="0"/>
              <a:t>P</a:t>
            </a:r>
            <a:r>
              <a:rPr sz="4000" smtClean="0"/>
              <a:t>ropiyonik asit</a:t>
            </a:r>
            <a:endParaRPr lang="tr-TR" sz="4000" dirty="0"/>
          </a:p>
        </p:txBody>
      </p:sp>
    </p:spTree>
  </p:cSld>
  <p:clrMapOvr>
    <a:masterClrMapping/>
  </p:clrMapOvr>
  <mc:AlternateContent xmlns:mc="http://schemas.openxmlformats.org/markup-compatibility/2006">
    <mc:Choice xmlns:p14="http://schemas.microsoft.com/office/powerpoint/2010/main" xmlns="" Requires="p14">
      <p:transition spd="slow" p14:dur="2000">
        <p14:vortex/>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b="1" smtClean="0"/>
              <a:t>Na ve K nitritler özellikle et ürünlerinde kullanılırlar</a:t>
            </a:r>
            <a:endParaRPr lang="tr-TR" dirty="0"/>
          </a:p>
        </p:txBody>
      </p:sp>
      <p:sp>
        <p:nvSpPr>
          <p:cNvPr id="3" name="2 Metin Yer Tutucusu"/>
          <p:cNvSpPr>
            <a:spLocks noGrp="1"/>
          </p:cNvSpPr>
          <p:nvPr>
            <p:ph type="body" sz="quarter" idx="14"/>
          </p:nvPr>
        </p:nvSpPr>
        <p:spPr>
          <a:xfrm>
            <a:off x="2643174" y="357166"/>
            <a:ext cx="5053018" cy="688614"/>
          </a:xfrm>
        </p:spPr>
        <p:txBody>
          <a:bodyPr>
            <a:normAutofit lnSpcReduction="10000"/>
          </a:bodyPr>
          <a:lstStyle/>
          <a:p>
            <a:r>
              <a:rPr sz="4000" dirty="0" smtClean="0"/>
              <a:t>N</a:t>
            </a:r>
            <a:r>
              <a:rPr sz="4000" smtClean="0"/>
              <a:t>itritler</a:t>
            </a:r>
            <a:r>
              <a:rPr smtClean="0"/>
              <a:t> </a:t>
            </a:r>
            <a:endParaRPr lang="tr-TR" dirty="0"/>
          </a:p>
        </p:txBody>
      </p:sp>
    </p:spTree>
  </p:cSld>
  <p:clrMapOvr>
    <a:masterClrMapping/>
  </p:clrMapOvr>
  <mc:AlternateContent xmlns:mc="http://schemas.openxmlformats.org/markup-compatibility/2006">
    <mc:Choice xmlns:p14="http://schemas.microsoft.com/office/powerpoint/2010/main" xmlns="" Requires="p14">
      <p:transition spd="slow" p14:dur="2000">
        <p14:vortex/>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just"/>
            <a:r>
              <a:rPr sz="2800" b="1" smtClean="0"/>
              <a:t>Kükürdioksit,  SO</a:t>
            </a:r>
            <a:r>
              <a:rPr sz="2800" b="1" baseline="-25000" smtClean="0"/>
              <a:t>2</a:t>
            </a:r>
            <a:r>
              <a:rPr sz="2800" b="1" smtClean="0"/>
              <a:t>  sodyum  metabisulfit   Na</a:t>
            </a:r>
            <a:r>
              <a:rPr sz="2800" b="1" baseline="-25000" smtClean="0"/>
              <a:t>2</a:t>
            </a:r>
            <a:r>
              <a:rPr sz="2800" b="1" smtClean="0"/>
              <a:t>S</a:t>
            </a:r>
            <a:r>
              <a:rPr sz="2800" b="1" baseline="-25000" smtClean="0"/>
              <a:t>2</a:t>
            </a:r>
            <a:r>
              <a:rPr sz="2800" b="1" smtClean="0"/>
              <a:t>O</a:t>
            </a:r>
            <a:r>
              <a:rPr sz="2800" b="1" baseline="-25000" smtClean="0"/>
              <a:t>5</a:t>
            </a:r>
            <a:r>
              <a:rPr sz="2800" b="1" smtClean="0"/>
              <a:t>  ve  potasyum </a:t>
            </a:r>
            <a:r>
              <a:rPr sz="2800" smtClean="0"/>
              <a:t/>
            </a:r>
            <a:br>
              <a:rPr sz="2800" smtClean="0"/>
            </a:br>
            <a:r>
              <a:rPr sz="2800" b="1" smtClean="0"/>
              <a:t>                          metabilsulfit küf  K</a:t>
            </a:r>
            <a:r>
              <a:rPr sz="2800" b="1" baseline="-25000" smtClean="0"/>
              <a:t>2</a:t>
            </a:r>
            <a:r>
              <a:rPr sz="2800" b="1" smtClean="0"/>
              <a:t>S</a:t>
            </a:r>
            <a:r>
              <a:rPr sz="2800" b="1" baseline="-25000" smtClean="0"/>
              <a:t>2</a:t>
            </a:r>
            <a:r>
              <a:rPr sz="2800" b="1" smtClean="0"/>
              <a:t>O</a:t>
            </a:r>
            <a:r>
              <a:rPr sz="2800" b="1" baseline="-25000" smtClean="0"/>
              <a:t>5</a:t>
            </a:r>
            <a:r>
              <a:rPr sz="2800" b="1" smtClean="0"/>
              <a:t>  ve maya ya etkilidir. Kurutulmada kullanılır.</a:t>
            </a:r>
            <a:r>
              <a:rPr sz="2800" smtClean="0"/>
              <a:t/>
            </a:r>
            <a:br>
              <a:rPr sz="2800" smtClean="0"/>
            </a:br>
            <a:endParaRPr lang="tr-TR" sz="2800" dirty="0"/>
          </a:p>
        </p:txBody>
      </p:sp>
      <p:sp>
        <p:nvSpPr>
          <p:cNvPr id="3" name="2 Metin Yer Tutucusu"/>
          <p:cNvSpPr>
            <a:spLocks noGrp="1"/>
          </p:cNvSpPr>
          <p:nvPr>
            <p:ph type="body" sz="quarter" idx="14"/>
          </p:nvPr>
        </p:nvSpPr>
        <p:spPr>
          <a:xfrm>
            <a:off x="3428992" y="357166"/>
            <a:ext cx="5124456" cy="545738"/>
          </a:xfrm>
        </p:spPr>
        <p:txBody>
          <a:bodyPr>
            <a:noAutofit/>
          </a:bodyPr>
          <a:lstStyle/>
          <a:p>
            <a:r>
              <a:rPr lang="tr-TR" sz="4000" dirty="0" smtClean="0"/>
              <a:t>K</a:t>
            </a:r>
            <a:r>
              <a:rPr sz="4000" smtClean="0"/>
              <a:t>ükürtdioksit (SO</a:t>
            </a:r>
            <a:r>
              <a:rPr sz="4000" baseline="-25000" smtClean="0"/>
              <a:t>2</a:t>
            </a:r>
            <a:r>
              <a:rPr sz="4000" smtClean="0"/>
              <a:t> )</a:t>
            </a:r>
            <a:endParaRPr lang="tr-TR" sz="4000" dirty="0"/>
          </a:p>
        </p:txBody>
      </p:sp>
    </p:spTree>
  </p:cSld>
  <p:clrMapOvr>
    <a:masterClrMapping/>
  </p:clrMapOvr>
  <mc:AlternateContent xmlns:mc="http://schemas.openxmlformats.org/markup-compatibility/2006">
    <mc:Choice xmlns:p14="http://schemas.microsoft.com/office/powerpoint/2010/main" xmlns="" Requires="p14">
      <p:transition spd="slow" p14:dur="2000">
        <p14:vortex/>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357554" y="2143116"/>
            <a:ext cx="5253047" cy="3338071"/>
          </a:xfrm>
        </p:spPr>
        <p:txBody>
          <a:bodyPr>
            <a:noAutofit/>
          </a:bodyPr>
          <a:lstStyle/>
          <a:p>
            <a:pPr algn="just"/>
            <a:r>
              <a:rPr sz="2400" b="1" smtClean="0"/>
              <a:t>Gerek doğal radyoaktif elementler gerekse nüklear reaktörlerde üretilen radyoaktif izotoplar, radyoaktif ayrışmaları sırasında bir çeşit radyoasyon ve enerji parçacıkları yayarlar. Gıdaların ışınla muhafazasında en önemli olan radyasyonlar alfa ve beta parçacıkları ile gamma ışınlarıdır. </a:t>
            </a:r>
            <a:endParaRPr lang="tr-T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428992" y="2643182"/>
            <a:ext cx="5181609" cy="2838005"/>
          </a:xfrm>
        </p:spPr>
        <p:txBody>
          <a:bodyPr>
            <a:noAutofit/>
          </a:bodyPr>
          <a:lstStyle/>
          <a:p>
            <a:pPr algn="just"/>
            <a:r>
              <a:rPr sz="2800" b="1" smtClean="0"/>
              <a:t>Gıdaların ışınla muhafazasında, sızma gücü yüksek olan ve böylece yüzeyde değil daha derinlerde bulunan mikroorganizma ve enzimleri inaktif hale getirmesi nedeniyle ışınlar kullanılır</a:t>
            </a:r>
            <a:endParaRPr sz="2800" smtClean="0"/>
          </a:p>
          <a:p>
            <a:pPr algn="just"/>
            <a:endParaRPr lang="tr-T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2857488" y="1928802"/>
            <a:ext cx="5753113" cy="3552385"/>
          </a:xfrm>
        </p:spPr>
        <p:txBody>
          <a:bodyPr>
            <a:noAutofit/>
          </a:bodyPr>
          <a:lstStyle/>
          <a:p>
            <a:pPr algn="just"/>
            <a:r>
              <a:rPr sz="2400" b="1" smtClean="0"/>
              <a:t>Gıda muhafazasında sadece radyoaktif elementlerden yayılan ışınlar değil diğer bazı radyant enerjilerin de kullanılması olanaklıdır. 200-280 nm dalga boyundaki ultraviole ışınları gıdaların yüzeyinde bulunan mikroorganizmaları öldürme amacıyla kullanılmaktadır. Ultraviole ışığın gıdaların sterilizasyonunda yaygın olarak kullanılmasını sınırlayan önemli  faktörlerden birisi, bu ışığın derinliğie nüfus edememesidir</a:t>
            </a:r>
            <a:endParaRPr lang="tr-TR"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2714612" y="2143116"/>
            <a:ext cx="5895989" cy="3338071"/>
          </a:xfrm>
        </p:spPr>
        <p:txBody>
          <a:bodyPr>
            <a:noAutofit/>
          </a:bodyPr>
          <a:lstStyle/>
          <a:p>
            <a:pPr algn="just"/>
            <a:r>
              <a:rPr sz="2800" b="1" smtClean="0"/>
              <a:t>Bu nedenle yüzey sterilizasyonuna elverişlidir. Buna göre sıvı maddeler ince bir film tabakası halinde akıtılırken ultraviole ışığına maruz bırakılmasıyla sterilize edilmektedir. U.Viole ışığın mikroorganizmalar üzerindeki öldürücü etkisi çeşitli faktörlere bağlıdır. Bu faktörlerin başında, ışık dozu, süresi, mikroorganizmanın cinsi, yaşı ve ortamın bileşimi gelmektedir. </a:t>
            </a:r>
            <a:endParaRPr lang="tr-T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643306" y="2285992"/>
            <a:ext cx="4967295" cy="3195195"/>
          </a:xfrm>
        </p:spPr>
        <p:txBody>
          <a:bodyPr>
            <a:noAutofit/>
          </a:bodyPr>
          <a:lstStyle/>
          <a:p>
            <a:pPr algn="just"/>
            <a:r>
              <a:rPr sz="2800" b="1" smtClean="0"/>
              <a:t>Diğer taraftan ultraviole, gıdalarda bazı fiziksel ve kimyasal değişikliklere neden olmakta, gıdanın duyusal özelliklerini bozmaktadır. U.Viole ışık etkisi ile bazı gıdalarda bazı  toksik maddelerin oluştuğu da saptanmıştır. </a:t>
            </a:r>
            <a:endParaRPr lang="tr-T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357554" y="3714752"/>
            <a:ext cx="5253047" cy="2409377"/>
          </a:xfrm>
        </p:spPr>
        <p:txBody>
          <a:bodyPr>
            <a:noAutofit/>
          </a:bodyPr>
          <a:lstStyle/>
          <a:p>
            <a:pPr algn="just"/>
            <a:r>
              <a:rPr sz="2800" b="1" smtClean="0"/>
              <a:t>Ultraviole etkisiyle lösin, isolosin, valin gibi aminoasitlerinin bozulduğu, lipidlerden hidrojen peroksit ve diğer peroksitlerin meydana geldiği yağda eriyen bazı vitaminlerin parçalandığı saptanmıştır. Ultraviole etkisiyle proteinlerin denatüre olduğu belirlenmiş olup, sütlerin ultra viole ile muhafaza edilmesi yasaklanmıştır.</a:t>
            </a:r>
            <a:endParaRPr sz="2800" smtClean="0"/>
          </a:p>
          <a:p>
            <a:pPr algn="just"/>
            <a:endParaRPr lang="tr-T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143240" y="2428868"/>
            <a:ext cx="5467361" cy="3052319"/>
          </a:xfrm>
        </p:spPr>
        <p:txBody>
          <a:bodyPr>
            <a:noAutofit/>
          </a:bodyPr>
          <a:lstStyle/>
          <a:p>
            <a:pPr algn="just"/>
            <a:r>
              <a:rPr sz="2800" b="1" smtClean="0"/>
              <a:t>Sonuç olarak gıdaların ışınlarla muhafazası denince, iyonize radyasyon denilen gamma ve beta ışınlarının uygulaması akla gelmektedir. Bu ışınların seçilme nedeni; derinliğine sızma gücüne ve gıdalarda önemli bir radyoaktivite doğurmamalıdır.</a:t>
            </a:r>
            <a:endParaRPr sz="2800" smtClean="0"/>
          </a:p>
          <a:p>
            <a:pPr algn="just"/>
            <a:endParaRPr lang="tr-TR" sz="2800"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673</Words>
  <Application>Microsoft Office PowerPoint</Application>
  <PresentationFormat>Ekran Gösterisi (4:3)</PresentationFormat>
  <Paragraphs>33</Paragraphs>
  <Slides>26</Slides>
  <Notes>0</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Ofis Teması</vt:lpstr>
      <vt:lpstr>6.  Işınlarla Muhafaza </vt:lpstr>
      <vt:lpstr>Slayt 2</vt:lpstr>
      <vt:lpstr>Slayt 3</vt:lpstr>
      <vt:lpstr>Slayt 4</vt:lpstr>
      <vt:lpstr>Slayt 5</vt:lpstr>
      <vt:lpstr>Slayt 6</vt:lpstr>
      <vt:lpstr>Slayt 7</vt:lpstr>
      <vt:lpstr>Slayt 8</vt:lpstr>
      <vt:lpstr>Slayt 9</vt:lpstr>
      <vt:lpstr>Slayt 10</vt:lpstr>
      <vt:lpstr>7. Koruyucu Maddeler Muhafaza </vt:lpstr>
      <vt:lpstr>Mikroorganizmaların ölmesine neden olan ve onların çoğalması, gelişmesi ve faaliyetini önleyen birçok kimyasal madde vardır. Bu maddelerden insan sağlığına zararlı olmayanların belli düzeylerde ilavesiyle gıdaların mikrobiyolojik yolla bozulmasının önlenmesi yöntemine koruyucu maddelerle muhafaza denir. </vt:lpstr>
      <vt:lpstr>Bu amaçla kullanılan maddelere ise koruyucu maddeler (Preservatif) denir. Koruyucu maddelerin kullanım miktarları %0,5’den daha düşüktür. </vt:lpstr>
      <vt:lpstr>Bir kimyasal maddenin koruyucu madde olarak kullanılmasının ilk koşulu, insan sağlığına herhangi bir şekilde zararlı olmamasıdır. </vt:lpstr>
      <vt:lpstr>Koruyucu maddeler, küf mantarlarını, bakterileri ve mayaları ya öldürmekte veya bunların faaliyetlerini engellemektedir. Herhangi bir koruyucu madde bu mikroorganizmalardan birine, ikisine veya seyrek olarak hepsine aynı düzeyde etkili olabilir.   </vt:lpstr>
      <vt:lpstr>Küf mantarları üzerine yapılan öldürücü etkiye “fungusid”, bakteriler üzerine yapılan öldürücü etkiye ise “bakterisid” etki denir.  Eğer bu etki sadece faaliyeti engelleme düzeyinde ise sıra ile, fungustatik” ve “bakteriostatik” etki  denmektedir. </vt:lpstr>
      <vt:lpstr>Bu maddenin mikroorganizmalar üzerindeki öldürücü etkisi ve engelleyici etkisi onun konsantrasyonu ile ilgili bir husustur. </vt:lpstr>
      <vt:lpstr>Ortama ilave edilen koruyucu maddeler mikroorganizmaların zaman içinde yani birkaç gün veya birkaç hafta içinde ölmelerini sağlar. </vt:lpstr>
      <vt:lpstr>Koruyucu maddeler mikroorganizmalar üzerine, genellikle hücre duvarı veya membranın  yapısını  bozarak  veya  hücrenin  metabolizma  faaliyetlerinde rol oynanan  önemli enzimlerin örneğin protein veya nükleik asit sentezini sağlayan enzimlerin aktivitelerini önleyerek etki etmektedirler. </vt:lpstr>
      <vt:lpstr>%65 oranında şeker konsantrasyonu gıdalarda mikroorganizma  çalışmasını   engeller.    Reçel,    marmelat ve jölelerdeki yüksek  konsantrasyondaki şeker, gıdadaki suyu bağlar ve mikroorganizmaları  çalışamayacağı bir ortam yaratır. </vt:lpstr>
      <vt:lpstr>%15-25 tuz antiseptik özelliğe de sahiptir</vt:lpstr>
      <vt:lpstr>Küflere etkilidir. Küflerdeki dehidrogenaz enzimini inhibe eder. Peynir,  turşu, ekmek v.b gıdalarda %0.1-0.2 oranında (potasyum sorbat). </vt:lpstr>
      <vt:lpstr> Bu da küfler üzerine etkilidir. Özellikle peynirlerin üzerine sarılan kağıtlara uygulanır. </vt:lpstr>
      <vt:lpstr>Ekmeklerde küf ve ropa karşı kullanılır</vt:lpstr>
      <vt:lpstr>Na ve K nitritler özellikle et ürünlerinde kullanılırlar</vt:lpstr>
      <vt:lpstr>Kükürdioksit,  SO2  sodyum  metabisulfit   Na2S2O5  ve  potasyum                            metabilsulfit küf  K2S2O5  ve maya ya etkilidir. Kurutulmada kullanılır.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  Işınlarla Muhafaza </dc:title>
  <dc:creator>pinar</dc:creator>
  <cp:lastModifiedBy>pinar</cp:lastModifiedBy>
  <cp:revision>1</cp:revision>
  <dcterms:created xsi:type="dcterms:W3CDTF">2018-10-16T08:10:43Z</dcterms:created>
  <dcterms:modified xsi:type="dcterms:W3CDTF">2018-10-16T08:11:04Z</dcterms:modified>
</cp:coreProperties>
</file>