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58" r:id="rId3"/>
    <p:sldId id="259" r:id="rId4"/>
    <p:sldId id="260" r:id="rId5"/>
    <p:sldId id="262" r:id="rId6"/>
    <p:sldId id="264" r:id="rId7"/>
    <p:sldId id="344" r:id="rId8"/>
    <p:sldId id="266" r:id="rId9"/>
    <p:sldId id="275" r:id="rId10"/>
    <p:sldId id="276" r:id="rId11"/>
    <p:sldId id="282" r:id="rId12"/>
    <p:sldId id="291" r:id="rId13"/>
    <p:sldId id="292" r:id="rId14"/>
    <p:sldId id="293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A3D5B7-0299-443A-A89F-8951E8D85A8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A384D276-3665-4A34-B19F-EE720246E45E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altLang="tr-TR" b="1" i="0" u="none" strike="noStrike" cap="none" normalizeH="0" baseline="0">
              <a:ln>
                <a:noFill/>
              </a:ln>
              <a:solidFill>
                <a:srgbClr val="000099"/>
              </a:solidFill>
              <a:effectLst/>
            </a:rPr>
            <a:t>Merkezi sinir sistemi</a:t>
          </a:r>
          <a:endParaRPr kumimoji="0" lang="en-US" altLang="tr-TR" b="1" i="0" u="none" strike="noStrike" cap="none" normalizeH="0" baseline="0">
            <a:ln>
              <a:noFill/>
            </a:ln>
            <a:solidFill>
              <a:srgbClr val="000099"/>
            </a:solidFill>
            <a:effectLst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tr-TR" b="0" i="0" u="none" strike="noStrike" cap="none" normalizeH="0" baseline="0">
            <a:ln>
              <a:noFill/>
            </a:ln>
            <a:solidFill>
              <a:srgbClr val="000099"/>
            </a:solidFill>
            <a:effectLst/>
          </a:endParaRPr>
        </a:p>
      </dgm:t>
    </dgm:pt>
    <dgm:pt modelId="{10F64CA7-8921-48F8-BE37-1D2F2857D6CC}" type="parTrans" cxnId="{E7D594DA-50F7-4199-86A0-5A5226A8181A}">
      <dgm:prSet/>
      <dgm:spPr/>
    </dgm:pt>
    <dgm:pt modelId="{19620737-1FEE-4357-AA36-8EE6217E7A53}" type="sibTrans" cxnId="{E7D594DA-50F7-4199-86A0-5A5226A8181A}">
      <dgm:prSet/>
      <dgm:spPr/>
    </dgm:pt>
    <dgm:pt modelId="{C87D01BC-4FA0-484F-B29B-D47DFCA165FE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altLang="tr-TR" b="1" i="0" u="none" strike="noStrike" cap="none" normalizeH="0" baseline="0">
              <a:ln>
                <a:noFill/>
              </a:ln>
              <a:solidFill>
                <a:srgbClr val="000099"/>
              </a:solidFill>
              <a:effectLst/>
            </a:rPr>
            <a:t>Endokrin sistem</a:t>
          </a:r>
          <a:endParaRPr kumimoji="0" lang="en-US" altLang="tr-TR" b="1" i="0" u="none" strike="noStrike" cap="none" normalizeH="0" baseline="0">
            <a:ln>
              <a:noFill/>
            </a:ln>
            <a:solidFill>
              <a:srgbClr val="000099"/>
            </a:solidFill>
            <a:effectLst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tr-TR" b="1" i="0" u="none" strike="noStrike" cap="none" normalizeH="0" baseline="0">
            <a:ln>
              <a:noFill/>
            </a:ln>
            <a:solidFill>
              <a:srgbClr val="000099"/>
            </a:solidFill>
            <a:effectLst/>
          </a:endParaRPr>
        </a:p>
      </dgm:t>
    </dgm:pt>
    <dgm:pt modelId="{67E5AA19-098A-4ADC-8ACB-C7FBA43C1228}" type="parTrans" cxnId="{4ADA07BF-D9D0-4EEC-A2FB-DF02C6A76BC0}">
      <dgm:prSet/>
      <dgm:spPr/>
    </dgm:pt>
    <dgm:pt modelId="{AFEBF9C7-69D5-40CD-9465-3436FA524032}" type="sibTrans" cxnId="{4ADA07BF-D9D0-4EEC-A2FB-DF02C6A76BC0}">
      <dgm:prSet/>
      <dgm:spPr/>
    </dgm:pt>
    <dgm:pt modelId="{B881C442-3D8E-4975-BBD8-87A2FC6013C1}" type="pres">
      <dgm:prSet presAssocID="{9DA3D5B7-0299-443A-A89F-8951E8D85A8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8F08F69-3BCE-42C7-9DCC-A0CC3626B9E6}" type="pres">
      <dgm:prSet presAssocID="{A384D276-3665-4A34-B19F-EE720246E45E}" presName="hierRoot1" presStyleCnt="0">
        <dgm:presLayoutVars>
          <dgm:hierBranch/>
        </dgm:presLayoutVars>
      </dgm:prSet>
      <dgm:spPr/>
    </dgm:pt>
    <dgm:pt modelId="{869E539F-409E-49A9-A9BC-EE6A858F9BBE}" type="pres">
      <dgm:prSet presAssocID="{A384D276-3665-4A34-B19F-EE720246E45E}" presName="rootComposite1" presStyleCnt="0"/>
      <dgm:spPr/>
    </dgm:pt>
    <dgm:pt modelId="{BCE18558-4F95-4038-895C-27DA4442E2A4}" type="pres">
      <dgm:prSet presAssocID="{A384D276-3665-4A34-B19F-EE720246E45E}" presName="rootText1" presStyleLbl="node0" presStyleIdx="0" presStyleCnt="1">
        <dgm:presLayoutVars>
          <dgm:chPref val="3"/>
        </dgm:presLayoutVars>
      </dgm:prSet>
      <dgm:spPr/>
    </dgm:pt>
    <dgm:pt modelId="{7A210080-0E63-4AB1-A0DA-CB8BEC3AD418}" type="pres">
      <dgm:prSet presAssocID="{A384D276-3665-4A34-B19F-EE720246E45E}" presName="rootConnector1" presStyleLbl="node1" presStyleIdx="0" presStyleCnt="0"/>
      <dgm:spPr/>
    </dgm:pt>
    <dgm:pt modelId="{3D59E2A8-45D7-4BCB-8222-B28128EBC0CC}" type="pres">
      <dgm:prSet presAssocID="{A384D276-3665-4A34-B19F-EE720246E45E}" presName="hierChild2" presStyleCnt="0"/>
      <dgm:spPr/>
    </dgm:pt>
    <dgm:pt modelId="{3B4D1D0A-5A12-4F2B-BAB9-9D82F7FD7C1B}" type="pres">
      <dgm:prSet presAssocID="{67E5AA19-098A-4ADC-8ACB-C7FBA43C1228}" presName="Name35" presStyleLbl="parChTrans1D2" presStyleIdx="0" presStyleCnt="1"/>
      <dgm:spPr/>
    </dgm:pt>
    <dgm:pt modelId="{BFA4A517-ACB8-438F-BB24-E6B257BB3BF9}" type="pres">
      <dgm:prSet presAssocID="{C87D01BC-4FA0-484F-B29B-D47DFCA165FE}" presName="hierRoot2" presStyleCnt="0">
        <dgm:presLayoutVars>
          <dgm:hierBranch/>
        </dgm:presLayoutVars>
      </dgm:prSet>
      <dgm:spPr/>
    </dgm:pt>
    <dgm:pt modelId="{DA92E31B-28C6-4C1E-8363-046DECC6E508}" type="pres">
      <dgm:prSet presAssocID="{C87D01BC-4FA0-484F-B29B-D47DFCA165FE}" presName="rootComposite" presStyleCnt="0"/>
      <dgm:spPr/>
    </dgm:pt>
    <dgm:pt modelId="{8B369786-65EB-4C17-A452-C5689A8398F3}" type="pres">
      <dgm:prSet presAssocID="{C87D01BC-4FA0-484F-B29B-D47DFCA165FE}" presName="rootText" presStyleLbl="node2" presStyleIdx="0" presStyleCnt="1">
        <dgm:presLayoutVars>
          <dgm:chPref val="3"/>
        </dgm:presLayoutVars>
      </dgm:prSet>
      <dgm:spPr/>
    </dgm:pt>
    <dgm:pt modelId="{5541B9D8-C518-43DB-A7FB-1293D16A1583}" type="pres">
      <dgm:prSet presAssocID="{C87D01BC-4FA0-484F-B29B-D47DFCA165FE}" presName="rootConnector" presStyleLbl="node2" presStyleIdx="0" presStyleCnt="1"/>
      <dgm:spPr/>
    </dgm:pt>
    <dgm:pt modelId="{2015AC0E-B95B-4BA9-88F6-107AFA2BB72A}" type="pres">
      <dgm:prSet presAssocID="{C87D01BC-4FA0-484F-B29B-D47DFCA165FE}" presName="hierChild4" presStyleCnt="0"/>
      <dgm:spPr/>
    </dgm:pt>
    <dgm:pt modelId="{7E473535-B086-4E27-BB71-F2E81AFD7BD1}" type="pres">
      <dgm:prSet presAssocID="{C87D01BC-4FA0-484F-B29B-D47DFCA165FE}" presName="hierChild5" presStyleCnt="0"/>
      <dgm:spPr/>
    </dgm:pt>
    <dgm:pt modelId="{7A858CF6-C7FA-4D46-BCCA-F88251B5C14B}" type="pres">
      <dgm:prSet presAssocID="{A384D276-3665-4A34-B19F-EE720246E45E}" presName="hierChild3" presStyleCnt="0"/>
      <dgm:spPr/>
    </dgm:pt>
  </dgm:ptLst>
  <dgm:cxnLst>
    <dgm:cxn modelId="{300AB810-0427-417F-930E-013CF6CA04BC}" type="presOf" srcId="{9DA3D5B7-0299-443A-A89F-8951E8D85A88}" destId="{B881C442-3D8E-4975-BBD8-87A2FC6013C1}" srcOrd="0" destOrd="0" presId="urn:microsoft.com/office/officeart/2005/8/layout/orgChart1"/>
    <dgm:cxn modelId="{4046C922-3F09-4F44-9334-F70BB2721F23}" type="presOf" srcId="{67E5AA19-098A-4ADC-8ACB-C7FBA43C1228}" destId="{3B4D1D0A-5A12-4F2B-BAB9-9D82F7FD7C1B}" srcOrd="0" destOrd="0" presId="urn:microsoft.com/office/officeart/2005/8/layout/orgChart1"/>
    <dgm:cxn modelId="{29706738-6DEA-41C2-ACA9-5FCFBBBEA4E1}" type="presOf" srcId="{C87D01BC-4FA0-484F-B29B-D47DFCA165FE}" destId="{5541B9D8-C518-43DB-A7FB-1293D16A1583}" srcOrd="1" destOrd="0" presId="urn:microsoft.com/office/officeart/2005/8/layout/orgChart1"/>
    <dgm:cxn modelId="{F0FFD038-05C5-4A84-9CEC-A197C96215EB}" type="presOf" srcId="{C87D01BC-4FA0-484F-B29B-D47DFCA165FE}" destId="{8B369786-65EB-4C17-A452-C5689A8398F3}" srcOrd="0" destOrd="0" presId="urn:microsoft.com/office/officeart/2005/8/layout/orgChart1"/>
    <dgm:cxn modelId="{F0F6E359-37A6-4778-8748-3A0F35A9B878}" type="presOf" srcId="{A384D276-3665-4A34-B19F-EE720246E45E}" destId="{7A210080-0E63-4AB1-A0DA-CB8BEC3AD418}" srcOrd="1" destOrd="0" presId="urn:microsoft.com/office/officeart/2005/8/layout/orgChart1"/>
    <dgm:cxn modelId="{7183637C-5DE1-41B2-BBD7-1950539DC225}" type="presOf" srcId="{A384D276-3665-4A34-B19F-EE720246E45E}" destId="{BCE18558-4F95-4038-895C-27DA4442E2A4}" srcOrd="0" destOrd="0" presId="urn:microsoft.com/office/officeart/2005/8/layout/orgChart1"/>
    <dgm:cxn modelId="{4ADA07BF-D9D0-4EEC-A2FB-DF02C6A76BC0}" srcId="{A384D276-3665-4A34-B19F-EE720246E45E}" destId="{C87D01BC-4FA0-484F-B29B-D47DFCA165FE}" srcOrd="0" destOrd="0" parTransId="{67E5AA19-098A-4ADC-8ACB-C7FBA43C1228}" sibTransId="{AFEBF9C7-69D5-40CD-9465-3436FA524032}"/>
    <dgm:cxn modelId="{E7D594DA-50F7-4199-86A0-5A5226A8181A}" srcId="{9DA3D5B7-0299-443A-A89F-8951E8D85A88}" destId="{A384D276-3665-4A34-B19F-EE720246E45E}" srcOrd="0" destOrd="0" parTransId="{10F64CA7-8921-48F8-BE37-1D2F2857D6CC}" sibTransId="{19620737-1FEE-4357-AA36-8EE6217E7A53}"/>
    <dgm:cxn modelId="{E2D6FF3F-2950-4DD4-853E-2E7556179E96}" type="presParOf" srcId="{B881C442-3D8E-4975-BBD8-87A2FC6013C1}" destId="{78F08F69-3BCE-42C7-9DCC-A0CC3626B9E6}" srcOrd="0" destOrd="0" presId="urn:microsoft.com/office/officeart/2005/8/layout/orgChart1"/>
    <dgm:cxn modelId="{BC6BF86F-1065-4F1A-ACC2-951240511F39}" type="presParOf" srcId="{78F08F69-3BCE-42C7-9DCC-A0CC3626B9E6}" destId="{869E539F-409E-49A9-A9BC-EE6A858F9BBE}" srcOrd="0" destOrd="0" presId="urn:microsoft.com/office/officeart/2005/8/layout/orgChart1"/>
    <dgm:cxn modelId="{75659631-FC90-4BA3-9022-080FA3B1A809}" type="presParOf" srcId="{869E539F-409E-49A9-A9BC-EE6A858F9BBE}" destId="{BCE18558-4F95-4038-895C-27DA4442E2A4}" srcOrd="0" destOrd="0" presId="urn:microsoft.com/office/officeart/2005/8/layout/orgChart1"/>
    <dgm:cxn modelId="{219EC45D-5D94-4696-897C-4B065CD66C5B}" type="presParOf" srcId="{869E539F-409E-49A9-A9BC-EE6A858F9BBE}" destId="{7A210080-0E63-4AB1-A0DA-CB8BEC3AD418}" srcOrd="1" destOrd="0" presId="urn:microsoft.com/office/officeart/2005/8/layout/orgChart1"/>
    <dgm:cxn modelId="{6B240D36-EC7A-44B8-9A7B-C9F54604BE49}" type="presParOf" srcId="{78F08F69-3BCE-42C7-9DCC-A0CC3626B9E6}" destId="{3D59E2A8-45D7-4BCB-8222-B28128EBC0CC}" srcOrd="1" destOrd="0" presId="urn:microsoft.com/office/officeart/2005/8/layout/orgChart1"/>
    <dgm:cxn modelId="{307E6A53-B699-46F0-B8BD-61145C963006}" type="presParOf" srcId="{3D59E2A8-45D7-4BCB-8222-B28128EBC0CC}" destId="{3B4D1D0A-5A12-4F2B-BAB9-9D82F7FD7C1B}" srcOrd="0" destOrd="0" presId="urn:microsoft.com/office/officeart/2005/8/layout/orgChart1"/>
    <dgm:cxn modelId="{4083FF84-D371-45C5-BA97-9BC80BE1CFFB}" type="presParOf" srcId="{3D59E2A8-45D7-4BCB-8222-B28128EBC0CC}" destId="{BFA4A517-ACB8-438F-BB24-E6B257BB3BF9}" srcOrd="1" destOrd="0" presId="urn:microsoft.com/office/officeart/2005/8/layout/orgChart1"/>
    <dgm:cxn modelId="{BC69318E-9DA8-493D-B6AD-60073E1908D1}" type="presParOf" srcId="{BFA4A517-ACB8-438F-BB24-E6B257BB3BF9}" destId="{DA92E31B-28C6-4C1E-8363-046DECC6E508}" srcOrd="0" destOrd="0" presId="urn:microsoft.com/office/officeart/2005/8/layout/orgChart1"/>
    <dgm:cxn modelId="{C48CB18B-A8CB-4BFE-957E-DB6EBA370AD7}" type="presParOf" srcId="{DA92E31B-28C6-4C1E-8363-046DECC6E508}" destId="{8B369786-65EB-4C17-A452-C5689A8398F3}" srcOrd="0" destOrd="0" presId="urn:microsoft.com/office/officeart/2005/8/layout/orgChart1"/>
    <dgm:cxn modelId="{F186E4C9-3D28-4330-8AC8-C1D3B61651BF}" type="presParOf" srcId="{DA92E31B-28C6-4C1E-8363-046DECC6E508}" destId="{5541B9D8-C518-43DB-A7FB-1293D16A1583}" srcOrd="1" destOrd="0" presId="urn:microsoft.com/office/officeart/2005/8/layout/orgChart1"/>
    <dgm:cxn modelId="{6B2D0DC3-6B5E-4A09-9289-0DCDD175EA94}" type="presParOf" srcId="{BFA4A517-ACB8-438F-BB24-E6B257BB3BF9}" destId="{2015AC0E-B95B-4BA9-88F6-107AFA2BB72A}" srcOrd="1" destOrd="0" presId="urn:microsoft.com/office/officeart/2005/8/layout/orgChart1"/>
    <dgm:cxn modelId="{6FBAC6E1-84CB-45BD-BE64-4768D53E6B06}" type="presParOf" srcId="{BFA4A517-ACB8-438F-BB24-E6B257BB3BF9}" destId="{7E473535-B086-4E27-BB71-F2E81AFD7BD1}" srcOrd="2" destOrd="0" presId="urn:microsoft.com/office/officeart/2005/8/layout/orgChart1"/>
    <dgm:cxn modelId="{EEE4E450-27D3-442D-B918-12740F3FCB24}" type="presParOf" srcId="{78F08F69-3BCE-42C7-9DCC-A0CC3626B9E6}" destId="{7A858CF6-C7FA-4D46-BCCA-F88251B5C14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4D1D0A-5A12-4F2B-BAB9-9D82F7FD7C1B}">
      <dsp:nvSpPr>
        <dsp:cNvPr id="0" name=""/>
        <dsp:cNvSpPr/>
      </dsp:nvSpPr>
      <dsp:spPr>
        <a:xfrm>
          <a:off x="1306829" y="1354333"/>
          <a:ext cx="91440" cy="56793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6793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E18558-4F95-4038-895C-27DA4442E2A4}">
      <dsp:nvSpPr>
        <dsp:cNvPr id="0" name=""/>
        <dsp:cNvSpPr/>
      </dsp:nvSpPr>
      <dsp:spPr>
        <a:xfrm>
          <a:off x="330" y="2114"/>
          <a:ext cx="2704439" cy="13522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altLang="tr-TR" sz="2800" b="1" i="0" u="none" strike="noStrike" kern="1200" cap="none" normalizeH="0" baseline="0">
              <a:ln>
                <a:noFill/>
              </a:ln>
              <a:solidFill>
                <a:srgbClr val="000099"/>
              </a:solidFill>
              <a:effectLst/>
            </a:rPr>
            <a:t>Merkezi sinir sistemi</a:t>
          </a:r>
          <a:endParaRPr kumimoji="0" lang="en-US" altLang="tr-TR" sz="2800" b="1" i="0" u="none" strike="noStrike" kern="1200" cap="none" normalizeH="0" baseline="0">
            <a:ln>
              <a:noFill/>
            </a:ln>
            <a:solidFill>
              <a:srgbClr val="000099"/>
            </a:solidFill>
            <a:effectLst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tr-TR" sz="2800" b="0" i="0" u="none" strike="noStrike" kern="1200" cap="none" normalizeH="0" baseline="0">
            <a:ln>
              <a:noFill/>
            </a:ln>
            <a:solidFill>
              <a:srgbClr val="000099"/>
            </a:solidFill>
            <a:effectLst/>
          </a:endParaRPr>
        </a:p>
      </dsp:txBody>
      <dsp:txXfrm>
        <a:off x="330" y="2114"/>
        <a:ext cx="2704439" cy="1352219"/>
      </dsp:txXfrm>
    </dsp:sp>
    <dsp:sp modelId="{8B369786-65EB-4C17-A452-C5689A8398F3}">
      <dsp:nvSpPr>
        <dsp:cNvPr id="0" name=""/>
        <dsp:cNvSpPr/>
      </dsp:nvSpPr>
      <dsp:spPr>
        <a:xfrm>
          <a:off x="330" y="1922266"/>
          <a:ext cx="2704439" cy="13522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altLang="tr-TR" sz="2800" b="1" i="0" u="none" strike="noStrike" kern="1200" cap="none" normalizeH="0" baseline="0">
              <a:ln>
                <a:noFill/>
              </a:ln>
              <a:solidFill>
                <a:srgbClr val="000099"/>
              </a:solidFill>
              <a:effectLst/>
            </a:rPr>
            <a:t>Endokrin sistem</a:t>
          </a:r>
          <a:endParaRPr kumimoji="0" lang="en-US" altLang="tr-TR" sz="2800" b="1" i="0" u="none" strike="noStrike" kern="1200" cap="none" normalizeH="0" baseline="0">
            <a:ln>
              <a:noFill/>
            </a:ln>
            <a:solidFill>
              <a:srgbClr val="000099"/>
            </a:solidFill>
            <a:effectLst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tr-TR" sz="2800" b="1" i="0" u="none" strike="noStrike" kern="1200" cap="none" normalizeH="0" baseline="0">
            <a:ln>
              <a:noFill/>
            </a:ln>
            <a:solidFill>
              <a:srgbClr val="000099"/>
            </a:solidFill>
            <a:effectLst/>
          </a:endParaRPr>
        </a:p>
      </dsp:txBody>
      <dsp:txXfrm>
        <a:off x="330" y="1922266"/>
        <a:ext cx="2704439" cy="13522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1FA47E-A86A-4C85-B43F-CF45052CE7A4}" type="datetimeFigureOut">
              <a:rPr lang="tr-TR" smtClean="0"/>
              <a:pPr/>
              <a:t>9.09.2025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BF4BDF-A049-45E3-86E6-9D135B06DBA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762BB7-627B-4018-83EB-833FC59854A7}" type="slidenum">
              <a:rPr lang="tr-TR" smtClean="0"/>
              <a:pPr/>
              <a:t>1</a:t>
            </a:fld>
            <a:endParaRPr lang="tr-TR"/>
          </a:p>
        </p:txBody>
      </p:sp>
      <p:sp>
        <p:nvSpPr>
          <p:cNvPr id="93187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93188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1</a:t>
            </a:r>
          </a:p>
        </p:txBody>
      </p:sp>
      <p:sp>
        <p:nvSpPr>
          <p:cNvPr id="93189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93190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93191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93192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2075" tIns="46038" rIns="92075" bIns="46038"/>
          <a:lstStyle/>
          <a:p>
            <a:pPr eaLnBrk="1" hangingPunct="1"/>
            <a:endParaRPr lang="tr-TR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E70954-7AF1-4F9C-A1DA-590E610FC3CD}" type="slidenum">
              <a:rPr lang="tr-TR" smtClean="0"/>
              <a:pPr/>
              <a:t>11</a:t>
            </a:fld>
            <a:endParaRPr lang="tr-TR"/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DB8932-2C36-46DD-933F-276065E0DE5B}" type="slidenum">
              <a:rPr lang="tr-TR" smtClean="0"/>
              <a:pPr/>
              <a:t>12</a:t>
            </a:fld>
            <a:endParaRPr lang="tr-TR"/>
          </a:p>
        </p:txBody>
      </p:sp>
      <p:sp>
        <p:nvSpPr>
          <p:cNvPr id="1259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4D8627-86FD-4852-870C-24C41396FC90}" type="slidenum">
              <a:rPr lang="tr-TR" smtClean="0"/>
              <a:pPr/>
              <a:t>13</a:t>
            </a:fld>
            <a:endParaRPr lang="tr-TR"/>
          </a:p>
        </p:txBody>
      </p:sp>
      <p:sp>
        <p:nvSpPr>
          <p:cNvPr id="126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E5EEE1-FC77-45D1-BAE6-7A94C7A99DA0}" type="slidenum">
              <a:rPr lang="tr-TR" smtClean="0"/>
              <a:pPr/>
              <a:t>14</a:t>
            </a:fld>
            <a:endParaRPr lang="tr-TR"/>
          </a:p>
        </p:txBody>
      </p:sp>
      <p:sp>
        <p:nvSpPr>
          <p:cNvPr id="1280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89730" tIns="44865" rIns="89730" bIns="44865"/>
          <a:lstStyle/>
          <a:p>
            <a:pPr eaLnBrk="1" hangingPunct="1"/>
            <a:r>
              <a:rPr lang="tr-TR">
                <a:latin typeface="Calibri" pitchFamily="34" charset="0"/>
              </a:rPr>
              <a:t>ch_01_lecture_presentation Feedback vs den alıntı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89730" tIns="44865" rIns="89730" bIns="44865"/>
          <a:lstStyle/>
          <a:p>
            <a:pPr eaLnBrk="1" hangingPunct="1"/>
            <a:endParaRPr lang="tr-TR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89730" tIns="44865" rIns="89730" bIns="44865"/>
          <a:lstStyle/>
          <a:p>
            <a:pPr eaLnBrk="1" hangingPunct="1"/>
            <a:endParaRPr lang="tr-TR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89730" tIns="44865" rIns="89730" bIns="44865"/>
          <a:lstStyle/>
          <a:p>
            <a:pPr eaLnBrk="1" hangingPunct="1"/>
            <a:endParaRPr lang="tr-TR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89730" tIns="44865" rIns="89730" bIns="44865"/>
          <a:lstStyle/>
          <a:p>
            <a:pPr eaLnBrk="1" hangingPunct="1"/>
            <a:endParaRPr lang="tr-TR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89730" tIns="44865" rIns="89730" bIns="44865"/>
          <a:lstStyle/>
          <a:p>
            <a:pPr eaLnBrk="1" hangingPunct="1"/>
            <a:endParaRPr lang="tr-TR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A9B723-F47A-4CAF-B8A9-A1C36DDFC13C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B9ECFA-83EA-4439-9309-D3735DB34EE0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1B73E-0F3C-4889-859D-C837ADF89EB8}" type="datetimeFigureOut">
              <a:rPr lang="tr-TR" smtClean="0"/>
              <a:pPr/>
              <a:t>9.09.2025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B1F3-8DB1-410A-B8D7-CDE46986F54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1B73E-0F3C-4889-859D-C837ADF89EB8}" type="datetimeFigureOut">
              <a:rPr lang="tr-TR" smtClean="0"/>
              <a:pPr/>
              <a:t>9.09.2025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B1F3-8DB1-410A-B8D7-CDE46986F54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1B73E-0F3C-4889-859D-C837ADF89EB8}" type="datetimeFigureOut">
              <a:rPr lang="tr-TR" smtClean="0"/>
              <a:pPr/>
              <a:t>9.09.2025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B1F3-8DB1-410A-B8D7-CDE46986F54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Başlık ve Diyagram veya Kuruluş Grafiğ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524000" y="190500"/>
            <a:ext cx="7010400" cy="152717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SmartArt Yer Tutucusu"/>
          <p:cNvSpPr>
            <a:spLocks noGrp="1"/>
          </p:cNvSpPr>
          <p:nvPr>
            <p:ph type="dgm" idx="1"/>
          </p:nvPr>
        </p:nvSpPr>
        <p:spPr>
          <a:xfrm>
            <a:off x="1524000" y="1905000"/>
            <a:ext cx="7010400" cy="4114800"/>
          </a:xfrm>
        </p:spPr>
        <p:txBody>
          <a:bodyPr/>
          <a:lstStyle/>
          <a:p>
            <a:pPr lvl="0"/>
            <a:endParaRPr lang="tr-TR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641850-EDC6-4AC3-B288-2BD112E9234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1B73E-0F3C-4889-859D-C837ADF89EB8}" type="datetimeFigureOut">
              <a:rPr lang="tr-TR" smtClean="0"/>
              <a:pPr/>
              <a:t>9.09.2025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B1F3-8DB1-410A-B8D7-CDE46986F54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1B73E-0F3C-4889-859D-C837ADF89EB8}" type="datetimeFigureOut">
              <a:rPr lang="tr-TR" smtClean="0"/>
              <a:pPr/>
              <a:t>9.09.2025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B1F3-8DB1-410A-B8D7-CDE46986F54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1B73E-0F3C-4889-859D-C837ADF89EB8}" type="datetimeFigureOut">
              <a:rPr lang="tr-TR" smtClean="0"/>
              <a:pPr/>
              <a:t>9.09.2025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B1F3-8DB1-410A-B8D7-CDE46986F54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1B73E-0F3C-4889-859D-C837ADF89EB8}" type="datetimeFigureOut">
              <a:rPr lang="tr-TR" smtClean="0"/>
              <a:pPr/>
              <a:t>9.09.2025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B1F3-8DB1-410A-B8D7-CDE46986F54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1B73E-0F3C-4889-859D-C837ADF89EB8}" type="datetimeFigureOut">
              <a:rPr lang="tr-TR" smtClean="0"/>
              <a:pPr/>
              <a:t>9.09.2025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B1F3-8DB1-410A-B8D7-CDE46986F54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1B73E-0F3C-4889-859D-C837ADF89EB8}" type="datetimeFigureOut">
              <a:rPr lang="tr-TR" smtClean="0"/>
              <a:pPr/>
              <a:t>9.09.2025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B1F3-8DB1-410A-B8D7-CDE46986F54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1B73E-0F3C-4889-859D-C837ADF89EB8}" type="datetimeFigureOut">
              <a:rPr lang="tr-TR" smtClean="0"/>
              <a:pPr/>
              <a:t>9.09.2025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B1F3-8DB1-410A-B8D7-CDE46986F54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1B73E-0F3C-4889-859D-C837ADF89EB8}" type="datetimeFigureOut">
              <a:rPr lang="tr-TR" smtClean="0"/>
              <a:pPr/>
              <a:t>9.09.2025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B1F3-8DB1-410A-B8D7-CDE46986F54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21B73E-0F3C-4889-859D-C837ADF89EB8}" type="datetimeFigureOut">
              <a:rPr lang="tr-TR" smtClean="0"/>
              <a:pPr/>
              <a:t>9.09.2025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8DB1F3-8DB1-410A-B8D7-CDE46986F54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11430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0246" name="Rectangle 37"/>
          <p:cNvSpPr>
            <a:spLocks noGrp="1" noChangeArrowheads="1"/>
          </p:cNvSpPr>
          <p:nvPr>
            <p:ph type="subTitle" idx="1"/>
          </p:nvPr>
        </p:nvSpPr>
        <p:spPr>
          <a:xfrm>
            <a:off x="1259632" y="2564904"/>
            <a:ext cx="7237412" cy="2305050"/>
          </a:xfrm>
        </p:spPr>
        <p:txBody>
          <a:bodyPr lIns="92075" tIns="46038" rIns="92075" bIns="46038">
            <a:normAutofit fontScale="77500" lnSpcReduction="20000"/>
          </a:bodyPr>
          <a:lstStyle/>
          <a:p>
            <a:pPr eaLnBrk="1" hangingPunct="1">
              <a:defRPr/>
            </a:pPr>
            <a:r>
              <a:rPr lang="tr-TR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Prof.Dr</a:t>
            </a:r>
            <a:r>
              <a:rPr lang="tr-TR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. Çiğdem ALTINSAAT</a:t>
            </a:r>
          </a:p>
          <a:p>
            <a:pPr eaLnBrk="1" hangingPunct="1">
              <a:defRPr/>
            </a:pPr>
            <a:endParaRPr lang="tr-TR" sz="36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pPr eaLnBrk="1" hangingPunct="1">
              <a:defRPr/>
            </a:pPr>
            <a:r>
              <a:rPr lang="tr-TR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Ankara Üniversitesi</a:t>
            </a:r>
          </a:p>
          <a:p>
            <a:pPr eaLnBrk="1" hangingPunct="1">
              <a:defRPr/>
            </a:pPr>
            <a:r>
              <a:rPr lang="tr-TR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Veteriner Fakültesi</a:t>
            </a:r>
          </a:p>
          <a:p>
            <a:pPr eaLnBrk="1" hangingPunct="1">
              <a:defRPr/>
            </a:pPr>
            <a:r>
              <a:rPr lang="tr-TR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Fizyoloji Anabilim Dalı</a:t>
            </a:r>
            <a:endParaRPr lang="en-US" sz="36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2" name="Rectangle 36"/>
          <p:cNvSpPr>
            <a:spLocks noGrp="1" noChangeArrowheads="1"/>
          </p:cNvSpPr>
          <p:nvPr>
            <p:ph type="ctrTitle"/>
          </p:nvPr>
        </p:nvSpPr>
        <p:spPr>
          <a:xfrm>
            <a:off x="990600" y="685800"/>
            <a:ext cx="7772400" cy="1143000"/>
          </a:xfrm>
          <a:noFill/>
        </p:spPr>
        <p:txBody>
          <a:bodyPr lIns="92075" tIns="46038" rIns="92075" bIns="46038"/>
          <a:lstStyle/>
          <a:p>
            <a:pPr algn="ctr" eaLnBrk="1" hangingPunct="1"/>
            <a:r>
              <a:rPr lang="tr-TR" b="1" u="sng" dirty="0">
                <a:solidFill>
                  <a:srgbClr val="000099"/>
                </a:solidFill>
              </a:rPr>
              <a:t>MEDİKAL FİZİK</a:t>
            </a:r>
            <a:endParaRPr lang="en-US" b="1" u="sng" dirty="0">
              <a:solidFill>
                <a:srgbClr val="000099"/>
              </a:solidFill>
            </a:endParaRPr>
          </a:p>
        </p:txBody>
      </p:sp>
      <p:pic>
        <p:nvPicPr>
          <p:cNvPr id="6" name="Picture 1468" descr="aulogo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DDC7AF"/>
              </a:clrFrom>
              <a:clrTo>
                <a:srgbClr val="DDC7A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32240" y="332656"/>
            <a:ext cx="2168525" cy="216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469" descr="faklogo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DFC7AF"/>
              </a:clrFrom>
              <a:clrTo>
                <a:srgbClr val="DFC7A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0" y="260648"/>
            <a:ext cx="2160240" cy="2195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3" name="AutoShape 7"/>
          <p:cNvSpPr>
            <a:spLocks noChangeArrowheads="1"/>
          </p:cNvSpPr>
          <p:nvPr/>
        </p:nvSpPr>
        <p:spPr bwMode="auto">
          <a:xfrm flipV="1">
            <a:off x="3352800" y="1752600"/>
            <a:ext cx="609600" cy="1219200"/>
          </a:xfrm>
          <a:prstGeom prst="curvedRightArrow">
            <a:avLst>
              <a:gd name="adj1" fmla="val 40000"/>
              <a:gd name="adj2" fmla="val 80000"/>
              <a:gd name="adj3" fmla="val 33333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rot="10800000" wrap="none" anchor="ctr"/>
          <a:lstStyle/>
          <a:p>
            <a:pPr algn="ctr" eaLnBrk="0" hangingPunct="0"/>
            <a:endParaRPr lang="tr-TR" sz="2400">
              <a:solidFill>
                <a:schemeClr val="bg2"/>
              </a:solidFill>
              <a:latin typeface="Times New Roman" pitchFamily="18" charset="0"/>
            </a:endParaRPr>
          </a:p>
        </p:txBody>
      </p:sp>
      <p:sp>
        <p:nvSpPr>
          <p:cNvPr id="65544" name="AutoShape 8"/>
          <p:cNvSpPr>
            <a:spLocks noChangeArrowheads="1"/>
          </p:cNvSpPr>
          <p:nvPr/>
        </p:nvSpPr>
        <p:spPr bwMode="auto">
          <a:xfrm>
            <a:off x="4876800" y="3886200"/>
            <a:ext cx="381000" cy="1066800"/>
          </a:xfrm>
          <a:prstGeom prst="downArrow">
            <a:avLst>
              <a:gd name="adj1" fmla="val 50000"/>
              <a:gd name="adj2" fmla="val 70000"/>
            </a:avLst>
          </a:prstGeom>
          <a:solidFill>
            <a:srgbClr val="FF99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vert="eaVert" wrap="none" anchor="ctr"/>
          <a:lstStyle/>
          <a:p>
            <a:endParaRPr lang="tr-TR"/>
          </a:p>
        </p:txBody>
      </p:sp>
      <p:sp>
        <p:nvSpPr>
          <p:cNvPr id="65545" name="Text Box 9"/>
          <p:cNvSpPr txBox="1">
            <a:spLocks noChangeArrowheads="1"/>
          </p:cNvSpPr>
          <p:nvPr/>
        </p:nvSpPr>
        <p:spPr bwMode="auto">
          <a:xfrm>
            <a:off x="4343400" y="5257800"/>
            <a:ext cx="1414170" cy="461665"/>
          </a:xfrm>
          <a:prstGeom prst="rect">
            <a:avLst/>
          </a:prstGeom>
          <a:solidFill>
            <a:srgbClr val="33CC33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tr-TR" sz="2400" b="1" dirty="0">
                <a:solidFill>
                  <a:srgbClr val="000099"/>
                </a:solidFill>
                <a:latin typeface="Times New Roman" pitchFamily="18" charset="0"/>
              </a:rPr>
              <a:t>Sistemler</a:t>
            </a:r>
            <a:endParaRPr lang="en-US" sz="2400" b="1" dirty="0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65546" name="AutoShape 10"/>
          <p:cNvSpPr>
            <a:spLocks noChangeArrowheads="1"/>
          </p:cNvSpPr>
          <p:nvPr/>
        </p:nvSpPr>
        <p:spPr bwMode="auto">
          <a:xfrm>
            <a:off x="5029200" y="2133600"/>
            <a:ext cx="304800" cy="457200"/>
          </a:xfrm>
          <a:prstGeom prst="downArrow">
            <a:avLst>
              <a:gd name="adj1" fmla="val 50000"/>
              <a:gd name="adj2" fmla="val 37500"/>
            </a:avLst>
          </a:prstGeom>
          <a:solidFill>
            <a:srgbClr val="FF99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vert="eaVert" wrap="none" anchor="ctr"/>
          <a:lstStyle/>
          <a:p>
            <a:endParaRPr lang="tr-TR"/>
          </a:p>
        </p:txBody>
      </p:sp>
      <p:sp>
        <p:nvSpPr>
          <p:cNvPr id="4107" name="AutoShape 11"/>
          <p:cNvSpPr>
            <a:spLocks noChangeArrowheads="1"/>
          </p:cNvSpPr>
          <p:nvPr/>
        </p:nvSpPr>
        <p:spPr bwMode="auto">
          <a:xfrm>
            <a:off x="6019800" y="1828800"/>
            <a:ext cx="733425" cy="1214438"/>
          </a:xfrm>
          <a:prstGeom prst="curvedLeftArrow">
            <a:avLst>
              <a:gd name="adj1" fmla="val 33117"/>
              <a:gd name="adj2" fmla="val 66234"/>
              <a:gd name="adj3" fmla="val 33333"/>
            </a:avLst>
          </a:prstGeom>
          <a:solidFill>
            <a:srgbClr val="FF33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4108" name="AutoShape 12"/>
          <p:cNvSpPr>
            <a:spLocks noChangeArrowheads="1"/>
          </p:cNvSpPr>
          <p:nvPr/>
        </p:nvSpPr>
        <p:spPr bwMode="auto">
          <a:xfrm rot="-5086710">
            <a:off x="5785644" y="2977356"/>
            <a:ext cx="3335338" cy="733425"/>
          </a:xfrm>
          <a:prstGeom prst="curvedUpArrow">
            <a:avLst>
              <a:gd name="adj1" fmla="val 90952"/>
              <a:gd name="adj2" fmla="val 181905"/>
              <a:gd name="adj3" fmla="val 33333"/>
            </a:avLst>
          </a:prstGeom>
          <a:solidFill>
            <a:srgbClr val="FFC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4109" name="AutoShape 13"/>
          <p:cNvSpPr>
            <a:spLocks noChangeArrowheads="1"/>
          </p:cNvSpPr>
          <p:nvPr/>
        </p:nvSpPr>
        <p:spPr bwMode="auto">
          <a:xfrm rot="-10385867">
            <a:off x="2895600" y="2819400"/>
            <a:ext cx="733425" cy="3119438"/>
          </a:xfrm>
          <a:prstGeom prst="curvedLeftArrow">
            <a:avLst>
              <a:gd name="adj1" fmla="val 85065"/>
              <a:gd name="adj2" fmla="val 170130"/>
              <a:gd name="adj3" fmla="val 33333"/>
            </a:avLst>
          </a:prstGeom>
          <a:solidFill>
            <a:srgbClr val="33CC33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1203325" y="4003675"/>
            <a:ext cx="1949450" cy="457200"/>
          </a:xfrm>
          <a:prstGeom prst="rect">
            <a:avLst/>
          </a:prstGeom>
          <a:solidFill>
            <a:srgbClr val="FF9900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tr-TR" sz="2400" b="1" dirty="0">
                <a:solidFill>
                  <a:srgbClr val="000099"/>
                </a:solidFill>
                <a:latin typeface="Times New Roman" pitchFamily="18" charset="0"/>
              </a:rPr>
              <a:t>Geri Bildirim</a:t>
            </a:r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7086600" y="3276600"/>
            <a:ext cx="1949450" cy="457200"/>
          </a:xfrm>
          <a:prstGeom prst="rect">
            <a:avLst/>
          </a:prstGeom>
          <a:solidFill>
            <a:srgbClr val="FF9900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tr-TR" sz="2400" b="1">
                <a:solidFill>
                  <a:srgbClr val="000099"/>
                </a:solidFill>
                <a:latin typeface="Times New Roman" pitchFamily="18" charset="0"/>
              </a:rPr>
              <a:t>Geri Bildirim</a:t>
            </a:r>
          </a:p>
        </p:txBody>
      </p:sp>
      <p:graphicFrame>
        <p:nvGraphicFramePr>
          <p:cNvPr id="2" name="Diyagram 1"/>
          <p:cNvGraphicFramePr/>
          <p:nvPr/>
        </p:nvGraphicFramePr>
        <p:xfrm>
          <a:off x="3851920" y="332656"/>
          <a:ext cx="2705100" cy="3276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3" grpId="0" animBg="1"/>
      <p:bldP spid="65544" grpId="0" animBg="1"/>
      <p:bldP spid="65545" grpId="0" animBg="1"/>
      <p:bldP spid="65546" grpId="0" animBg="1"/>
      <p:bldGraphic spid="2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0"/>
            <a:ext cx="7772400" cy="1143000"/>
          </a:xfrm>
        </p:spPr>
        <p:txBody>
          <a:bodyPr/>
          <a:lstStyle/>
          <a:p>
            <a:pPr eaLnBrk="1" hangingPunct="1"/>
            <a:r>
              <a:rPr lang="tr-TR" dirty="0"/>
              <a:t>Dolaşımdaki Kanın Dağılımı</a:t>
            </a:r>
            <a:endParaRPr lang="en-US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41438"/>
            <a:ext cx="8077200" cy="5715000"/>
          </a:xfrm>
        </p:spPr>
        <p:txBody>
          <a:bodyPr/>
          <a:lstStyle/>
          <a:p>
            <a:pPr eaLnBrk="1" hangingPunct="1"/>
            <a:r>
              <a:rPr lang="tr-TR" b="1" dirty="0" err="1"/>
              <a:t>Dinlenti</a:t>
            </a:r>
            <a:r>
              <a:rPr lang="tr-TR" b="1" dirty="0"/>
              <a:t> halinde kanın % </a:t>
            </a:r>
            <a:r>
              <a:rPr lang="en-US" b="1" dirty="0"/>
              <a:t>60</a:t>
            </a:r>
            <a:r>
              <a:rPr lang="tr-TR" b="1" dirty="0"/>
              <a:t>’ı sistemik </a:t>
            </a:r>
            <a:r>
              <a:rPr lang="tr-TR" b="1" dirty="0" err="1"/>
              <a:t>ven</a:t>
            </a:r>
            <a:r>
              <a:rPr lang="tr-TR" b="1" dirty="0"/>
              <a:t> ve </a:t>
            </a:r>
            <a:r>
              <a:rPr lang="tr-TR" b="1" dirty="0" err="1"/>
              <a:t>venüllerde</a:t>
            </a:r>
            <a:r>
              <a:rPr lang="tr-TR" b="1" dirty="0"/>
              <a:t> toplanmıştır. </a:t>
            </a:r>
          </a:p>
          <a:p>
            <a:pPr lvl="1" eaLnBrk="1" hangingPunct="1"/>
            <a:r>
              <a:rPr lang="tr-TR" b="1" dirty="0"/>
              <a:t>Kan depolama görevi </a:t>
            </a:r>
            <a:endParaRPr lang="en-US" b="1" dirty="0"/>
          </a:p>
          <a:p>
            <a:pPr lvl="2" eaLnBrk="1" hangingPunct="1"/>
            <a:r>
              <a:rPr lang="tr-TR" b="1" dirty="0"/>
              <a:t>Deri ve karın içi organların toplardamarları </a:t>
            </a:r>
          </a:p>
          <a:p>
            <a:pPr lvl="1" eaLnBrk="1" hangingPunct="1"/>
            <a:r>
              <a:rPr lang="tr-TR" b="1" dirty="0"/>
              <a:t>Kan ihtiyaç halinde buradan istenilen 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tr-TR" b="1" dirty="0"/>
              <a:t>bölgeye kan dağıtılır. </a:t>
            </a:r>
            <a:endParaRPr lang="en-US" b="1" dirty="0"/>
          </a:p>
          <a:p>
            <a:pPr lvl="2" eaLnBrk="1" hangingPunct="1"/>
            <a:r>
              <a:rPr lang="tr-TR" b="1" dirty="0"/>
              <a:t>Kas </a:t>
            </a:r>
            <a:r>
              <a:rPr lang="tr-TR" b="1" dirty="0" err="1"/>
              <a:t>ların</a:t>
            </a:r>
            <a:r>
              <a:rPr lang="tr-TR" b="1" dirty="0"/>
              <a:t> çalışması ( Bedensel Aktivite artışı) </a:t>
            </a:r>
            <a:br>
              <a:rPr lang="en-US" b="1" dirty="0"/>
            </a:br>
            <a:r>
              <a:rPr lang="tr-TR" b="1" dirty="0"/>
              <a:t>Toplardamarlarda kasılım gerçekleşir (</a:t>
            </a:r>
            <a:r>
              <a:rPr lang="tr-TR" b="1" dirty="0" err="1"/>
              <a:t>Venokonstriksiyon</a:t>
            </a:r>
            <a:r>
              <a:rPr lang="tr-TR" b="1" dirty="0"/>
              <a:t>)</a:t>
            </a:r>
            <a:endParaRPr lang="en-US" b="1" dirty="0"/>
          </a:p>
          <a:p>
            <a:pPr lvl="2" eaLnBrk="1" hangingPunct="1"/>
            <a:r>
              <a:rPr lang="tr-TR" b="1" dirty="0"/>
              <a:t>Kanama (</a:t>
            </a:r>
            <a:r>
              <a:rPr lang="en-US" b="1" dirty="0" err="1"/>
              <a:t>hemor</a:t>
            </a:r>
            <a:r>
              <a:rPr lang="tr-TR" b="1" dirty="0" err="1"/>
              <a:t>aji</a:t>
            </a:r>
            <a:r>
              <a:rPr lang="tr-TR" b="1" dirty="0"/>
              <a:t>) </a:t>
            </a:r>
            <a:r>
              <a:rPr lang="tr-TR" b="1" dirty="0" err="1"/>
              <a:t>venokonstriksiyonla</a:t>
            </a:r>
            <a:r>
              <a:rPr lang="tr-TR" b="1" dirty="0"/>
              <a:t> kan basıncının devamlılığını sağlar </a:t>
            </a:r>
            <a:endParaRPr lang="en-US" b="1" dirty="0"/>
          </a:p>
          <a:p>
            <a:r>
              <a:rPr lang="tr-TR" b="1" dirty="0"/>
              <a:t>Kanın </a:t>
            </a:r>
            <a:r>
              <a:rPr lang="en-US" b="1" dirty="0"/>
              <a:t>%15</a:t>
            </a:r>
            <a:r>
              <a:rPr lang="tr-TR" b="1" dirty="0"/>
              <a:t> ise arter ve </a:t>
            </a:r>
            <a:r>
              <a:rPr lang="tr-TR" b="1" dirty="0" err="1"/>
              <a:t>arteriollerde</a:t>
            </a:r>
            <a:endParaRPr lang="en-US" b="1" dirty="0"/>
          </a:p>
        </p:txBody>
      </p:sp>
      <p:pic>
        <p:nvPicPr>
          <p:cNvPr id="31748" name="Picture 4" descr="17756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5898"/>
          <a:stretch>
            <a:fillRect/>
          </a:stretch>
        </p:blipFill>
        <p:spPr bwMode="auto">
          <a:xfrm>
            <a:off x="6444208" y="2132856"/>
            <a:ext cx="2978167" cy="2854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u="sng"/>
              <a:t>Hemod</a:t>
            </a:r>
            <a:r>
              <a:rPr lang="tr-TR" u="sng"/>
              <a:t>i</a:t>
            </a:r>
            <a:r>
              <a:rPr lang="en-US" u="sng"/>
              <a:t>nami</a:t>
            </a:r>
            <a:r>
              <a:rPr lang="tr-TR" u="sng"/>
              <a:t>k</a:t>
            </a:r>
            <a:endParaRPr lang="en-US" u="sng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tr-TR" sz="2600"/>
              <a:t>Dolaşımı etkileyen Etmenler </a:t>
            </a:r>
            <a:endParaRPr lang="en-US" sz="2600"/>
          </a:p>
          <a:p>
            <a:pPr lvl="1" eaLnBrk="1" hangingPunct="1"/>
            <a:r>
              <a:rPr lang="tr-TR" sz="2400"/>
              <a:t>Kan akım hızı </a:t>
            </a:r>
            <a:endParaRPr lang="en-US" sz="2400"/>
          </a:p>
          <a:p>
            <a:pPr lvl="1" eaLnBrk="1" hangingPunct="1"/>
            <a:r>
              <a:rPr lang="tr-TR" sz="2400"/>
              <a:t>Kan akımını sağlayan  basınç farkları </a:t>
            </a:r>
            <a:endParaRPr lang="en-US" sz="2400"/>
          </a:p>
          <a:p>
            <a:pPr lvl="1" eaLnBrk="1" hangingPunct="1"/>
            <a:r>
              <a:rPr lang="tr-TR" sz="2400"/>
              <a:t>Kan akımına direnç </a:t>
            </a:r>
            <a:endParaRPr lang="en-US" sz="2400"/>
          </a:p>
          <a:p>
            <a:pPr lvl="1" eaLnBrk="1" hangingPunct="1"/>
            <a:r>
              <a:rPr lang="tr-TR" sz="2400"/>
              <a:t>Venöz geri dönüş </a:t>
            </a:r>
            <a:endParaRPr lang="en-US" sz="2400"/>
          </a:p>
          <a:p>
            <a:pPr eaLnBrk="1" hangingPunct="1"/>
            <a:r>
              <a:rPr lang="tr-TR" sz="2600"/>
              <a:t>Kuvvetler arası farlılıklar kan akımını sağlar</a:t>
            </a:r>
            <a:endParaRPr lang="en-US" sz="2600"/>
          </a:p>
          <a:p>
            <a:pPr eaLnBrk="1" hangingPunct="1"/>
            <a:r>
              <a:rPr lang="tr-TR" sz="2600">
                <a:solidFill>
                  <a:srgbClr val="000000"/>
                </a:solidFill>
              </a:rPr>
              <a:t>Dolaşımdaki basıncı sağlayan ana etmen ventriküller (kalp karıncıkları) tarafından sağlanır.</a:t>
            </a:r>
            <a:endParaRPr lang="en-US" sz="26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152400"/>
            <a:ext cx="7772400" cy="1143000"/>
          </a:xfrm>
        </p:spPr>
        <p:txBody>
          <a:bodyPr/>
          <a:lstStyle/>
          <a:p>
            <a:pPr eaLnBrk="1" hangingPunct="1"/>
            <a:r>
              <a:rPr lang="tr-TR" b="1" u="sng">
                <a:solidFill>
                  <a:srgbClr val="000099"/>
                </a:solidFill>
              </a:rPr>
              <a:t>Kan akım hızı</a:t>
            </a:r>
            <a:endParaRPr lang="en-US" b="1" u="sng">
              <a:solidFill>
                <a:srgbClr val="000099"/>
              </a:solidFill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196975"/>
            <a:ext cx="8964488" cy="5661025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tr-TR" sz="2800" b="1" dirty="0"/>
              <a:t>Kan akım  hızı (cm/sn) </a:t>
            </a:r>
          </a:p>
          <a:p>
            <a:pPr eaLnBrk="1" hangingPunct="1"/>
            <a:r>
              <a:rPr lang="tr-TR" sz="2800" b="1" dirty="0"/>
              <a:t>Kesit alanı ile ters orantılıdır.</a:t>
            </a:r>
            <a:r>
              <a:rPr lang="en-US" sz="2800" b="1" dirty="0"/>
              <a:t> </a:t>
            </a:r>
          </a:p>
          <a:p>
            <a:pPr lvl="1" eaLnBrk="1" hangingPunct="1"/>
            <a:r>
              <a:rPr lang="tr-TR" b="1" dirty="0"/>
              <a:t>Kan akımı arter kollarında daha yavaştır.</a:t>
            </a:r>
            <a:r>
              <a:rPr lang="en-US" b="1" dirty="0"/>
              <a:t> </a:t>
            </a:r>
            <a:endParaRPr lang="tr-TR" b="1" dirty="0"/>
          </a:p>
          <a:p>
            <a:pPr lvl="1" eaLnBrk="1" hangingPunct="1"/>
            <a:r>
              <a:rPr lang="tr-TR" b="1" dirty="0" err="1"/>
              <a:t>Aortada</a:t>
            </a:r>
            <a:r>
              <a:rPr lang="tr-TR" b="1" dirty="0"/>
              <a:t> 4</a:t>
            </a:r>
            <a:r>
              <a:rPr lang="en-US" b="1" dirty="0"/>
              <a:t>0 cm/s</a:t>
            </a:r>
            <a:r>
              <a:rPr lang="tr-TR" b="1" dirty="0"/>
              <a:t>n iken</a:t>
            </a:r>
            <a:br>
              <a:rPr lang="en-US" b="1" dirty="0"/>
            </a:br>
            <a:r>
              <a:rPr lang="tr-TR" b="1" dirty="0"/>
              <a:t>kılcal damarlarda akım hızı </a:t>
            </a:r>
            <a:r>
              <a:rPr lang="en-US" b="1" dirty="0"/>
              <a:t>1 cm/s</a:t>
            </a:r>
            <a:r>
              <a:rPr lang="tr-TR" b="1" dirty="0"/>
              <a:t>n</a:t>
            </a:r>
            <a:endParaRPr lang="en-US" b="1" dirty="0"/>
          </a:p>
          <a:p>
            <a:pPr lvl="2" eaLnBrk="1" hangingPunct="1"/>
            <a:r>
              <a:rPr lang="tr-TR" sz="2800" b="1" dirty="0"/>
              <a:t>Hız yavaşladığında kan doku arası geçiş için zaman kazandırır.</a:t>
            </a:r>
            <a:endParaRPr lang="en-US" sz="2800" b="1" dirty="0"/>
          </a:p>
          <a:p>
            <a:pPr eaLnBrk="1" hangingPunct="1"/>
            <a:r>
              <a:rPr lang="tr-TR" sz="2800" b="1" dirty="0"/>
              <a:t>Kan akımı toplardamarlar birleştikçe artar </a:t>
            </a:r>
            <a:endParaRPr lang="en-US" sz="2800" b="1" dirty="0"/>
          </a:p>
          <a:p>
            <a:pPr eaLnBrk="1" hangingPunct="1"/>
            <a:r>
              <a:rPr lang="tr-TR" sz="2800" b="1" dirty="0"/>
              <a:t>Dolaşım zamanı-</a:t>
            </a:r>
            <a:r>
              <a:rPr lang="tr-TR" sz="2800" b="1" dirty="0">
                <a:sym typeface="Wingdings" pitchFamily="2" charset="2"/>
              </a:rPr>
              <a:t> kanın sağ </a:t>
            </a:r>
            <a:r>
              <a:rPr lang="tr-TR" sz="2800" b="1" dirty="0" err="1">
                <a:sym typeface="Wingdings" pitchFamily="2" charset="2"/>
              </a:rPr>
              <a:t>atriumdan</a:t>
            </a:r>
            <a:r>
              <a:rPr lang="tr-TR" sz="2800" b="1" dirty="0">
                <a:sym typeface="Wingdings" pitchFamily="2" charset="2"/>
              </a:rPr>
              <a:t> çıktıktan sonra tekrar aynı noktaya dönmesi ile sona  eren zamandır (1 </a:t>
            </a:r>
            <a:r>
              <a:rPr lang="tr-TR" sz="2800" b="1" dirty="0" err="1">
                <a:sym typeface="Wingdings" pitchFamily="2" charset="2"/>
              </a:rPr>
              <a:t>dak</a:t>
            </a:r>
            <a:r>
              <a:rPr lang="tr-TR" sz="2800" b="1" dirty="0">
                <a:sym typeface="Wingdings" pitchFamily="2" charset="2"/>
              </a:rPr>
              <a:t>) </a:t>
            </a:r>
            <a:endParaRPr lang="en-US" sz="28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813" y="-100013"/>
            <a:ext cx="7772400" cy="1143001"/>
          </a:xfrm>
        </p:spPr>
        <p:txBody>
          <a:bodyPr/>
          <a:lstStyle/>
          <a:p>
            <a:pPr eaLnBrk="1" hangingPunct="1"/>
            <a:r>
              <a:rPr lang="tr-TR" b="1" u="sng"/>
              <a:t>Kan Basıncı</a:t>
            </a:r>
            <a:r>
              <a:rPr lang="tr-TR"/>
              <a:t> </a:t>
            </a:r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62000"/>
            <a:ext cx="8458200" cy="6096000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600" b="1" dirty="0"/>
              <a:t>Kanın damar duvarına yaptığı basınçtır.</a:t>
            </a:r>
            <a:r>
              <a:rPr lang="en-US" sz="2600" b="1" dirty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tr-TR" sz="2400" b="1" dirty="0" err="1"/>
              <a:t>Ventriküllerin</a:t>
            </a:r>
            <a:r>
              <a:rPr lang="tr-TR" sz="2400" b="1" dirty="0"/>
              <a:t> </a:t>
            </a:r>
            <a:r>
              <a:rPr lang="tr-TR" sz="2400" b="1" dirty="0" err="1"/>
              <a:t>kontraksiyonu</a:t>
            </a:r>
            <a:r>
              <a:rPr lang="tr-TR" sz="2400" b="1" dirty="0"/>
              <a:t> ile sağlanır. </a:t>
            </a:r>
            <a:endParaRPr lang="en-US" sz="2400" b="1" dirty="0"/>
          </a:p>
          <a:p>
            <a:pPr lvl="1" eaLnBrk="1" hangingPunct="1">
              <a:lnSpc>
                <a:spcPct val="90000"/>
              </a:lnSpc>
            </a:pPr>
            <a:r>
              <a:rPr lang="tr-TR" sz="2400" b="1" dirty="0"/>
              <a:t>En yüksek basınç AORT tadır. </a:t>
            </a:r>
            <a:endParaRPr lang="en-US" sz="2400" b="1" dirty="0"/>
          </a:p>
          <a:p>
            <a:pPr marL="922338" lvl="2" indent="-7938" eaLnBrk="1" hangingPunct="1">
              <a:lnSpc>
                <a:spcPct val="90000"/>
              </a:lnSpc>
              <a:buClr>
                <a:srgbClr val="FF7C80"/>
              </a:buClr>
            </a:pPr>
            <a:r>
              <a:rPr lang="tr-TR" sz="2200" b="1" dirty="0"/>
              <a:t>Sistolde </a:t>
            </a:r>
            <a:r>
              <a:rPr lang="en-US" sz="2200" b="1" dirty="0"/>
              <a:t>120 mm Hg </a:t>
            </a:r>
            <a:r>
              <a:rPr lang="tr-TR" sz="2200" b="1" dirty="0"/>
              <a:t>, </a:t>
            </a:r>
          </a:p>
          <a:p>
            <a:pPr marL="922338" lvl="2" indent="-7938" eaLnBrk="1" hangingPunct="1">
              <a:lnSpc>
                <a:spcPct val="90000"/>
              </a:lnSpc>
              <a:buClr>
                <a:srgbClr val="FF7C80"/>
              </a:buClr>
            </a:pPr>
            <a:r>
              <a:rPr lang="tr-TR" sz="2200" b="1" dirty="0" err="1"/>
              <a:t>diyastolde</a:t>
            </a:r>
            <a:r>
              <a:rPr lang="tr-TR" sz="2200" b="1" dirty="0"/>
              <a:t> </a:t>
            </a:r>
            <a:r>
              <a:rPr lang="en-US" sz="2200" b="1" dirty="0"/>
              <a:t>80 mm Hg</a:t>
            </a:r>
            <a:r>
              <a:rPr lang="tr-TR" sz="2200" b="1" dirty="0"/>
              <a:t> </a:t>
            </a:r>
            <a:endParaRPr lang="en-US" sz="2200" b="1" dirty="0"/>
          </a:p>
          <a:p>
            <a:pPr eaLnBrk="1" hangingPunct="1">
              <a:lnSpc>
                <a:spcPct val="90000"/>
              </a:lnSpc>
            </a:pPr>
            <a:r>
              <a:rPr lang="tr-TR" sz="2600" b="1" dirty="0"/>
              <a:t>Kalp atım hızı arttığında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600" b="1" dirty="0"/>
              <a:t>Kalp çıktısı (verimi ) de artar, kan basıncı yükselir.</a:t>
            </a:r>
            <a:r>
              <a:rPr lang="en-US" sz="2600" b="1" dirty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tr-TR" sz="2600" b="1" dirty="0"/>
              <a:t>Sistemik dolaşımda sol </a:t>
            </a:r>
            <a:r>
              <a:rPr lang="tr-TR" sz="2600" b="1" dirty="0" err="1"/>
              <a:t>ventrikülden</a:t>
            </a:r>
            <a:r>
              <a:rPr lang="tr-TR" sz="2600" b="1" dirty="0"/>
              <a:t> uzaklaştıkça kan basıncı azalır. </a:t>
            </a:r>
            <a:endParaRPr lang="en-US" sz="2600" b="1" dirty="0"/>
          </a:p>
          <a:p>
            <a:pPr lvl="1" eaLnBrk="1" hangingPunct="1">
              <a:lnSpc>
                <a:spcPct val="90000"/>
              </a:lnSpc>
            </a:pPr>
            <a:r>
              <a:rPr lang="tr-TR" sz="2400" b="1" dirty="0"/>
              <a:t>Kılcal damarlara girişte </a:t>
            </a:r>
            <a:r>
              <a:rPr lang="en-US" sz="2400" b="1" dirty="0"/>
              <a:t>35 mm Hg </a:t>
            </a:r>
            <a:endParaRPr lang="tr-TR" sz="2400" b="1" dirty="0"/>
          </a:p>
          <a:p>
            <a:pPr lvl="1" eaLnBrk="1" hangingPunct="1">
              <a:lnSpc>
                <a:spcPct val="90000"/>
              </a:lnSpc>
            </a:pPr>
            <a:r>
              <a:rPr lang="tr-TR" sz="2400" b="1" dirty="0"/>
              <a:t>Sağ </a:t>
            </a:r>
            <a:r>
              <a:rPr lang="tr-TR" sz="2400" b="1" dirty="0" err="1"/>
              <a:t>atriyuma</a:t>
            </a:r>
            <a:r>
              <a:rPr lang="tr-TR" sz="2400" b="1" dirty="0"/>
              <a:t> girişte </a:t>
            </a:r>
            <a:r>
              <a:rPr lang="en-US" sz="2400" b="1" dirty="0"/>
              <a:t>0 mm Hg </a:t>
            </a:r>
          </a:p>
          <a:p>
            <a:pPr eaLnBrk="1" hangingPunct="1">
              <a:lnSpc>
                <a:spcPct val="90000"/>
              </a:lnSpc>
            </a:pPr>
            <a:r>
              <a:rPr lang="tr-TR" sz="2600" b="1" dirty="0"/>
              <a:t>Kan hacminde </a:t>
            </a:r>
            <a:r>
              <a:rPr lang="en-US" sz="2600" b="1" dirty="0"/>
              <a:t>%10</a:t>
            </a:r>
            <a:r>
              <a:rPr lang="tr-TR" sz="2600" b="1" dirty="0"/>
              <a:t> dan daha fazla bir değişim olursa</a:t>
            </a:r>
            <a:r>
              <a:rPr lang="en-US" sz="2600" b="1" dirty="0"/>
              <a:t>,</a:t>
            </a:r>
            <a:r>
              <a:rPr lang="tr-TR" sz="2600" b="1" dirty="0"/>
              <a:t> kan basıncı düşer. </a:t>
            </a:r>
            <a:endParaRPr lang="en-US" sz="2600" b="1" dirty="0"/>
          </a:p>
          <a:p>
            <a:pPr eaLnBrk="1" hangingPunct="1">
              <a:lnSpc>
                <a:spcPct val="90000"/>
              </a:lnSpc>
            </a:pPr>
            <a:r>
              <a:rPr lang="tr-TR" sz="2600" b="1" dirty="0"/>
              <a:t>Su tutumu kan basıncını artırır.</a:t>
            </a:r>
            <a:endParaRPr lang="en-US" sz="26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64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/>
              <a:t>Homeostasis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268760"/>
            <a:ext cx="7772400" cy="4114800"/>
          </a:xfrm>
        </p:spPr>
        <p:txBody>
          <a:bodyPr>
            <a:normAutofit fontScale="92500" lnSpcReduction="10000"/>
          </a:bodyPr>
          <a:lstStyle/>
          <a:p>
            <a:pPr lvl="1">
              <a:lnSpc>
                <a:spcPct val="140000"/>
              </a:lnSpc>
              <a:buClr>
                <a:srgbClr val="C00000"/>
              </a:buClr>
              <a:defRPr/>
            </a:pPr>
            <a:r>
              <a:rPr lang="tr-TR" b="1" dirty="0"/>
              <a:t>Bedendeki bütün sistemler iç ortamın değişmez kalabilmesi için belli bir düzen içinde ortak çalışması ile mümkün olur.</a:t>
            </a:r>
            <a:r>
              <a:rPr lang="en-US" b="1" dirty="0"/>
              <a:t> </a:t>
            </a:r>
          </a:p>
          <a:p>
            <a:pPr lvl="2">
              <a:lnSpc>
                <a:spcPct val="140000"/>
              </a:lnSpc>
              <a:buClr>
                <a:srgbClr val="C00000"/>
              </a:buClr>
              <a:defRPr/>
            </a:pPr>
            <a:r>
              <a:rPr lang="tr-TR" b="1" dirty="0"/>
              <a:t>Organizma yaşadığı dış çevreden ve iç ortamdan aldığı tüm değişimleri belli merkezler tarafından değerlendirerek  beden ısısı,</a:t>
            </a:r>
            <a:r>
              <a:rPr lang="en-US" b="1" dirty="0"/>
              <a:t> </a:t>
            </a:r>
            <a:r>
              <a:rPr lang="tr-TR" b="1" dirty="0"/>
              <a:t> sıvı dengesi gibi birçok yaşamsal değerleri fizyolojik sınırlar arasında kalacak şekilde değişmez tutarak devam ettirir.</a:t>
            </a:r>
            <a:r>
              <a:rPr lang="en-US" b="1" dirty="0"/>
              <a:t> </a:t>
            </a:r>
          </a:p>
        </p:txBody>
      </p:sp>
      <p:sp>
        <p:nvSpPr>
          <p:cNvPr id="11268" name="Rectangle 2"/>
          <p:cNvSpPr>
            <a:spLocks/>
          </p:cNvSpPr>
          <p:nvPr/>
        </p:nvSpPr>
        <p:spPr bwMode="auto">
          <a:xfrm>
            <a:off x="0" y="0"/>
            <a:ext cx="9144000" cy="15240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tr-TR" sz="3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190500"/>
            <a:ext cx="6000750" cy="1077913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n-US" b="1" dirty="0"/>
              <a:t>Homeostasis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341438"/>
            <a:ext cx="8229600" cy="51562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tr-TR" b="1" dirty="0"/>
              <a:t>Bedendeki Düzenleme Mekanizmaları</a:t>
            </a:r>
            <a:endParaRPr lang="en-US" b="1" dirty="0"/>
          </a:p>
          <a:p>
            <a:pPr lvl="1" eaLnBrk="1" hangingPunct="1">
              <a:lnSpc>
                <a:spcPct val="150000"/>
              </a:lnSpc>
            </a:pPr>
            <a:r>
              <a:rPr lang="en-US" b="1" dirty="0"/>
              <a:t>E</a:t>
            </a:r>
            <a:r>
              <a:rPr lang="tr-TR" b="1" dirty="0" err="1"/>
              <a:t>ks</a:t>
            </a:r>
            <a:r>
              <a:rPr lang="en-US" b="1" dirty="0" err="1"/>
              <a:t>trinsi</a:t>
            </a:r>
            <a:r>
              <a:rPr lang="tr-TR" b="1" dirty="0"/>
              <a:t>k düzenleme</a:t>
            </a:r>
            <a:r>
              <a:rPr lang="en-US" b="1" dirty="0"/>
              <a:t> </a:t>
            </a:r>
            <a:r>
              <a:rPr lang="tr-TR" b="1" dirty="0"/>
              <a:t> Mekanizması</a:t>
            </a:r>
            <a:endParaRPr lang="en-US" b="1" dirty="0"/>
          </a:p>
          <a:p>
            <a:pPr lvl="2" eaLnBrk="1" hangingPunct="1">
              <a:lnSpc>
                <a:spcPct val="150000"/>
              </a:lnSpc>
            </a:pPr>
            <a:r>
              <a:rPr lang="tr-TR" b="1" dirty="0"/>
              <a:t>Bedenin vereceği yanıtlar sinir ve endokrin sistem ile kontrol edilmektedir.</a:t>
            </a:r>
          </a:p>
          <a:p>
            <a:pPr lvl="1">
              <a:lnSpc>
                <a:spcPct val="150000"/>
              </a:lnSpc>
              <a:buFont typeface="Calibri" pitchFamily="34" charset="0"/>
              <a:buChar char="—"/>
            </a:pPr>
            <a:r>
              <a:rPr lang="tr-TR" b="1" dirty="0" err="1"/>
              <a:t>İ</a:t>
            </a:r>
            <a:r>
              <a:rPr lang="en-US" b="1" dirty="0" err="1"/>
              <a:t>ntrinsi</a:t>
            </a:r>
            <a:r>
              <a:rPr lang="tr-TR" b="1" dirty="0"/>
              <a:t>k </a:t>
            </a:r>
            <a:r>
              <a:rPr lang="en-US" b="1" dirty="0"/>
              <a:t>(</a:t>
            </a:r>
            <a:r>
              <a:rPr lang="tr-TR" b="1" dirty="0"/>
              <a:t>O</a:t>
            </a:r>
            <a:r>
              <a:rPr lang="en-US" b="1" dirty="0" err="1"/>
              <a:t>toregula</a:t>
            </a:r>
            <a:r>
              <a:rPr lang="tr-TR" b="1" dirty="0" err="1"/>
              <a:t>syon</a:t>
            </a:r>
            <a:r>
              <a:rPr lang="en-US" b="1" dirty="0"/>
              <a:t>)</a:t>
            </a:r>
            <a:r>
              <a:rPr lang="tr-TR" b="1" dirty="0"/>
              <a:t> Mekanizması</a:t>
            </a:r>
            <a:endParaRPr lang="en-US" b="1" dirty="0"/>
          </a:p>
          <a:p>
            <a:pPr lvl="2">
              <a:lnSpc>
                <a:spcPct val="150000"/>
              </a:lnSpc>
            </a:pPr>
            <a:r>
              <a:rPr lang="tr-TR" b="1" dirty="0"/>
              <a:t>Çevresel değişikliğe bağlı olarak bir hücre, doku veya organın o</a:t>
            </a:r>
            <a:r>
              <a:rPr lang="en-US" b="1" dirty="0" err="1"/>
              <a:t>tomati</a:t>
            </a:r>
            <a:r>
              <a:rPr lang="tr-TR" b="1" dirty="0"/>
              <a:t>k yanıtıdır.</a:t>
            </a:r>
            <a:endParaRPr lang="en-US" b="1" dirty="0"/>
          </a:p>
        </p:txBody>
      </p:sp>
      <p:sp>
        <p:nvSpPr>
          <p:cNvPr id="12292" name="Rectangle 2"/>
          <p:cNvSpPr>
            <a:spLocks/>
          </p:cNvSpPr>
          <p:nvPr/>
        </p:nvSpPr>
        <p:spPr bwMode="auto">
          <a:xfrm>
            <a:off x="0" y="0"/>
            <a:ext cx="9144000" cy="15240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tr-TR" sz="32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813" y="188913"/>
            <a:ext cx="7010400" cy="1527175"/>
          </a:xfrm>
          <a:solidFill>
            <a:srgbClr val="E7F6FF"/>
          </a:solidFill>
        </p:spPr>
        <p:txBody>
          <a:bodyPr/>
          <a:lstStyle/>
          <a:p>
            <a:pPr eaLnBrk="1" hangingPunct="1"/>
            <a:r>
              <a:rPr lang="en-US" b="1">
                <a:latin typeface="Tahoma" pitchFamily="34" charset="0"/>
                <a:cs typeface="Tahoma" pitchFamily="34" charset="0"/>
              </a:rPr>
              <a:t>Homeostasis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28775"/>
            <a:ext cx="8229600" cy="4602163"/>
          </a:xfrm>
        </p:spPr>
        <p:txBody>
          <a:bodyPr>
            <a:normAutofit lnSpcReduction="10000"/>
          </a:bodyPr>
          <a:lstStyle/>
          <a:p>
            <a:pPr>
              <a:lnSpc>
                <a:spcPct val="135000"/>
              </a:lnSpc>
            </a:pPr>
            <a:r>
              <a:rPr lang="en-US" b="1" dirty="0"/>
              <a:t>Re</a:t>
            </a:r>
            <a:r>
              <a:rPr lang="tr-TR" b="1" dirty="0"/>
              <a:t>s</a:t>
            </a:r>
            <a:r>
              <a:rPr lang="en-US" b="1" dirty="0" err="1"/>
              <a:t>ept</a:t>
            </a:r>
            <a:r>
              <a:rPr lang="tr-TR" b="1" dirty="0"/>
              <a:t>ö</a:t>
            </a:r>
            <a:r>
              <a:rPr lang="en-US" b="1" dirty="0"/>
              <a:t>r</a:t>
            </a:r>
            <a:r>
              <a:rPr lang="en-US" dirty="0"/>
              <a:t> </a:t>
            </a:r>
            <a:r>
              <a:rPr lang="tr-TR" dirty="0"/>
              <a:t>(</a:t>
            </a:r>
            <a:r>
              <a:rPr lang="tr-TR" dirty="0" err="1"/>
              <a:t>Algaç</a:t>
            </a:r>
            <a:r>
              <a:rPr lang="tr-TR" dirty="0"/>
              <a:t>)</a:t>
            </a:r>
            <a:endParaRPr lang="en-US" dirty="0"/>
          </a:p>
          <a:p>
            <a:pPr lvl="1" eaLnBrk="1" hangingPunct="1">
              <a:lnSpc>
                <a:spcPct val="135000"/>
              </a:lnSpc>
            </a:pPr>
            <a:r>
              <a:rPr lang="tr-TR" dirty="0" err="1"/>
              <a:t>Uyarımları</a:t>
            </a:r>
            <a:r>
              <a:rPr lang="tr-TR" dirty="0"/>
              <a:t> alır</a:t>
            </a:r>
            <a:endParaRPr lang="en-US" dirty="0"/>
          </a:p>
          <a:p>
            <a:pPr eaLnBrk="1" hangingPunct="1">
              <a:lnSpc>
                <a:spcPct val="135000"/>
              </a:lnSpc>
            </a:pPr>
            <a:r>
              <a:rPr lang="tr-TR" b="1" dirty="0"/>
              <a:t>Kontrol Merkezi</a:t>
            </a:r>
            <a:r>
              <a:rPr lang="en-US" dirty="0"/>
              <a:t> </a:t>
            </a:r>
          </a:p>
          <a:p>
            <a:pPr lvl="1" eaLnBrk="1" hangingPunct="1">
              <a:lnSpc>
                <a:spcPct val="135000"/>
              </a:lnSpc>
            </a:pPr>
            <a:r>
              <a:rPr lang="tr-TR" dirty="0"/>
              <a:t>Sinyali değerlendirir ve buna uygun yanıt yaratacak emri oluşturarak talimatları gönderir.</a:t>
            </a:r>
            <a:r>
              <a:rPr lang="en-US" dirty="0"/>
              <a:t> </a:t>
            </a:r>
          </a:p>
          <a:p>
            <a:pPr eaLnBrk="1" hangingPunct="1">
              <a:lnSpc>
                <a:spcPct val="135000"/>
              </a:lnSpc>
            </a:pPr>
            <a:r>
              <a:rPr lang="en-US" b="1" dirty="0" err="1"/>
              <a:t>Effe</a:t>
            </a:r>
            <a:r>
              <a:rPr lang="tr-TR" b="1" dirty="0"/>
              <a:t>k</a:t>
            </a:r>
            <a:r>
              <a:rPr lang="en-US" b="1" dirty="0"/>
              <a:t>t</a:t>
            </a:r>
            <a:r>
              <a:rPr lang="tr-TR" b="1" dirty="0"/>
              <a:t>ö</a:t>
            </a:r>
            <a:r>
              <a:rPr lang="en-US" b="1" dirty="0"/>
              <a:t>r </a:t>
            </a:r>
            <a:r>
              <a:rPr lang="tr-TR" b="1" dirty="0"/>
              <a:t>Organ</a:t>
            </a:r>
            <a:endParaRPr lang="en-US" b="1" dirty="0"/>
          </a:p>
          <a:p>
            <a:pPr lvl="1" eaLnBrk="1" hangingPunct="1">
              <a:lnSpc>
                <a:spcPct val="135000"/>
              </a:lnSpc>
            </a:pPr>
            <a:r>
              <a:rPr lang="tr-TR" dirty="0"/>
              <a:t>Gelen emre göre iş yapar</a:t>
            </a:r>
            <a:endParaRPr lang="en-US" dirty="0"/>
          </a:p>
        </p:txBody>
      </p:sp>
      <p:sp>
        <p:nvSpPr>
          <p:cNvPr id="13316" name="Rectangle 2"/>
          <p:cNvSpPr>
            <a:spLocks/>
          </p:cNvSpPr>
          <p:nvPr/>
        </p:nvSpPr>
        <p:spPr bwMode="auto">
          <a:xfrm>
            <a:off x="0" y="0"/>
            <a:ext cx="9144000" cy="15240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tr-TR" sz="32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190500"/>
            <a:ext cx="5711825" cy="1527175"/>
          </a:xfrm>
          <a:solidFill>
            <a:srgbClr val="E7F6FF"/>
          </a:solidFill>
        </p:spPr>
        <p:txBody>
          <a:bodyPr/>
          <a:lstStyle/>
          <a:p>
            <a:pPr eaLnBrk="1" hangingPunct="1"/>
            <a:r>
              <a:rPr lang="en-US" b="1">
                <a:latin typeface="Tahoma" pitchFamily="34" charset="0"/>
                <a:cs typeface="Tahoma" pitchFamily="34" charset="0"/>
              </a:rPr>
              <a:t>Negati</a:t>
            </a:r>
            <a:r>
              <a:rPr lang="tr-TR" b="1">
                <a:latin typeface="Tahoma" pitchFamily="34" charset="0"/>
                <a:cs typeface="Tahoma" pitchFamily="34" charset="0"/>
              </a:rPr>
              <a:t>f Geribildirim</a:t>
            </a:r>
            <a:endParaRPr lang="en-US" b="1">
              <a:latin typeface="Tahoma" pitchFamily="34" charset="0"/>
              <a:cs typeface="Tahoma" pitchFamily="34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133600"/>
            <a:ext cx="7772400" cy="41148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b="1" dirty="0" err="1"/>
              <a:t>Negati</a:t>
            </a:r>
            <a:r>
              <a:rPr lang="tr-TR" b="1" dirty="0"/>
              <a:t>f Geribildirimin Rolü</a:t>
            </a:r>
            <a:endParaRPr lang="en-US" b="1" dirty="0"/>
          </a:p>
          <a:p>
            <a:pPr lvl="1" eaLnBrk="1" hangingPunct="1">
              <a:lnSpc>
                <a:spcPct val="150000"/>
              </a:lnSpc>
            </a:pPr>
            <a:r>
              <a:rPr lang="tr-TR" b="1" dirty="0" err="1"/>
              <a:t>Effektörden</a:t>
            </a:r>
            <a:r>
              <a:rPr lang="tr-TR" b="1" dirty="0"/>
              <a:t> alınan bilgi ile uyarım baskılanır. </a:t>
            </a:r>
          </a:p>
          <a:p>
            <a:pPr lvl="1" eaLnBrk="1" hangingPunct="1">
              <a:lnSpc>
                <a:spcPct val="150000"/>
              </a:lnSpc>
            </a:pPr>
            <a:r>
              <a:rPr lang="en-US" b="1" dirty="0"/>
              <a:t>B</a:t>
            </a:r>
            <a:r>
              <a:rPr lang="tr-TR" b="1" dirty="0"/>
              <a:t>edende istenen </a:t>
            </a:r>
            <a:r>
              <a:rPr lang="tr-TR" b="1" dirty="0" err="1"/>
              <a:t>homeostatik</a:t>
            </a:r>
            <a:r>
              <a:rPr lang="tr-TR" b="1" dirty="0"/>
              <a:t> denge tekrar  kurulur.</a:t>
            </a:r>
            <a:endParaRPr lang="en-US" b="1" dirty="0"/>
          </a:p>
          <a:p>
            <a:pPr lvl="2" eaLnBrk="1" hangingPunct="1">
              <a:lnSpc>
                <a:spcPct val="150000"/>
              </a:lnSpc>
            </a:pPr>
            <a:r>
              <a:rPr lang="en-US" b="1" dirty="0"/>
              <a:t>Normal </a:t>
            </a:r>
            <a:r>
              <a:rPr lang="tr-TR" b="1" dirty="0"/>
              <a:t>sınırlar korunur</a:t>
            </a:r>
            <a:endParaRPr lang="en-US" b="1" dirty="0"/>
          </a:p>
        </p:txBody>
      </p:sp>
      <p:sp>
        <p:nvSpPr>
          <p:cNvPr id="15364" name="Rectangle 2"/>
          <p:cNvSpPr>
            <a:spLocks/>
          </p:cNvSpPr>
          <p:nvPr/>
        </p:nvSpPr>
        <p:spPr bwMode="auto">
          <a:xfrm>
            <a:off x="0" y="0"/>
            <a:ext cx="9144000" cy="15240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tr-TR" sz="32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773238"/>
            <a:ext cx="8229600" cy="4876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140000"/>
              </a:lnSpc>
            </a:pPr>
            <a:r>
              <a:rPr lang="en-US" b="1" dirty="0"/>
              <a:t>Po</a:t>
            </a:r>
            <a:r>
              <a:rPr lang="tr-TR" b="1" dirty="0"/>
              <a:t>z</a:t>
            </a:r>
            <a:r>
              <a:rPr lang="en-US" b="1" dirty="0" err="1"/>
              <a:t>iti</a:t>
            </a:r>
            <a:r>
              <a:rPr lang="tr-TR" b="1" dirty="0"/>
              <a:t>f Geribildirimin Rolü</a:t>
            </a:r>
            <a:endParaRPr lang="en-US" b="1" dirty="0"/>
          </a:p>
          <a:p>
            <a:pPr lvl="1" eaLnBrk="1" hangingPunct="1">
              <a:lnSpc>
                <a:spcPct val="140000"/>
              </a:lnSpc>
            </a:pPr>
            <a:r>
              <a:rPr lang="tr-TR" dirty="0" err="1"/>
              <a:t>Effektör</a:t>
            </a:r>
            <a:r>
              <a:rPr lang="tr-TR" dirty="0"/>
              <a:t> organın yanıtı uyarımın değişimini hızlandırır.</a:t>
            </a:r>
            <a:endParaRPr lang="en-US" dirty="0"/>
          </a:p>
          <a:p>
            <a:pPr lvl="1" eaLnBrk="1" hangingPunct="1">
              <a:lnSpc>
                <a:spcPct val="140000"/>
              </a:lnSpc>
            </a:pPr>
            <a:r>
              <a:rPr lang="en-US" dirty="0"/>
              <a:t>B</a:t>
            </a:r>
            <a:r>
              <a:rPr lang="tr-TR" dirty="0"/>
              <a:t>eden </a:t>
            </a:r>
            <a:r>
              <a:rPr lang="tr-TR" dirty="0" err="1"/>
              <a:t>homeostasisten</a:t>
            </a:r>
            <a:r>
              <a:rPr lang="tr-TR" dirty="0"/>
              <a:t> uzaklaşır.</a:t>
            </a:r>
            <a:endParaRPr lang="en-US" dirty="0"/>
          </a:p>
          <a:p>
            <a:pPr lvl="2" eaLnBrk="1" hangingPunct="1">
              <a:lnSpc>
                <a:spcPct val="140000"/>
              </a:lnSpc>
            </a:pPr>
            <a:r>
              <a:rPr lang="en-US" dirty="0"/>
              <a:t>Normal </a:t>
            </a:r>
            <a:r>
              <a:rPr lang="tr-TR" dirty="0"/>
              <a:t>sınırlar kaybolur</a:t>
            </a:r>
            <a:endParaRPr lang="en-US" dirty="0"/>
          </a:p>
          <a:p>
            <a:pPr lvl="1" eaLnBrk="1" hangingPunct="1">
              <a:lnSpc>
                <a:spcPct val="140000"/>
              </a:lnSpc>
            </a:pPr>
            <a:r>
              <a:rPr lang="tr-TR" dirty="0"/>
              <a:t>Daha çok bedende çalışan mekanizmaları hızlandırma amacıyla kullanılır.</a:t>
            </a:r>
            <a:endParaRPr lang="en-US" dirty="0"/>
          </a:p>
        </p:txBody>
      </p:sp>
      <p:sp>
        <p:nvSpPr>
          <p:cNvPr id="17411" name="Rectangle 2"/>
          <p:cNvSpPr>
            <a:spLocks/>
          </p:cNvSpPr>
          <p:nvPr/>
        </p:nvSpPr>
        <p:spPr bwMode="auto">
          <a:xfrm>
            <a:off x="0" y="0"/>
            <a:ext cx="9144000" cy="15240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tr-TR" sz="3200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190500"/>
            <a:ext cx="5640388" cy="1527175"/>
          </a:xfrm>
          <a:solidFill>
            <a:srgbClr val="E7F6FF"/>
          </a:solidFill>
        </p:spPr>
        <p:txBody>
          <a:bodyPr/>
          <a:lstStyle/>
          <a:p>
            <a:pPr eaLnBrk="1" hangingPunct="1"/>
            <a:r>
              <a:rPr lang="en-US" b="1">
                <a:latin typeface="Tahoma" pitchFamily="34" charset="0"/>
                <a:cs typeface="Tahoma" pitchFamily="34" charset="0"/>
              </a:rPr>
              <a:t>Po</a:t>
            </a:r>
            <a:r>
              <a:rPr lang="tr-TR" b="1">
                <a:latin typeface="Tahoma" pitchFamily="34" charset="0"/>
                <a:cs typeface="Tahoma" pitchFamily="34" charset="0"/>
              </a:rPr>
              <a:t>z</a:t>
            </a:r>
            <a:r>
              <a:rPr lang="en-US" b="1">
                <a:latin typeface="Tahoma" pitchFamily="34" charset="0"/>
                <a:cs typeface="Tahoma" pitchFamily="34" charset="0"/>
              </a:rPr>
              <a:t>iti</a:t>
            </a:r>
            <a:r>
              <a:rPr lang="tr-TR" b="1">
                <a:latin typeface="Tahoma" pitchFamily="34" charset="0"/>
                <a:cs typeface="Tahoma" pitchFamily="34" charset="0"/>
              </a:rPr>
              <a:t>f</a:t>
            </a:r>
            <a:r>
              <a:rPr lang="en-US" b="1">
                <a:latin typeface="Tahoma" pitchFamily="34" charset="0"/>
                <a:cs typeface="Tahoma" pitchFamily="34" charset="0"/>
              </a:rPr>
              <a:t> </a:t>
            </a:r>
            <a:r>
              <a:rPr lang="tr-TR" b="1">
                <a:latin typeface="Tahoma" pitchFamily="34" charset="0"/>
                <a:cs typeface="Tahoma" pitchFamily="34" charset="0"/>
              </a:rPr>
              <a:t>Geribildirim</a:t>
            </a:r>
            <a:endParaRPr lang="en-US" b="1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1700808"/>
            <a:ext cx="207645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1988840"/>
            <a:ext cx="2066925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 Box 12"/>
          <p:cNvSpPr txBox="1">
            <a:spLocks noChangeArrowheads="1"/>
          </p:cNvSpPr>
          <p:nvPr/>
        </p:nvSpPr>
        <p:spPr bwMode="auto">
          <a:xfrm>
            <a:off x="251520" y="4941168"/>
            <a:ext cx="4392488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algn="just">
              <a:lnSpc>
                <a:spcPct val="110000"/>
              </a:lnSpc>
            </a:pPr>
            <a:r>
              <a:rPr lang="tr-TR" sz="1400" b="1" dirty="0"/>
              <a:t>Damar duvarında bir yırtılma  olduğunda dokudan</a:t>
            </a:r>
          </a:p>
          <a:p>
            <a:pPr algn="just">
              <a:lnSpc>
                <a:spcPct val="110000"/>
              </a:lnSpc>
            </a:pPr>
            <a:r>
              <a:rPr lang="tr-TR" sz="1400" b="1" dirty="0"/>
              <a:t> salınan Çeşitli kimyasallar  pıhtılaşma</a:t>
            </a:r>
          </a:p>
          <a:p>
            <a:pPr algn="just">
              <a:lnSpc>
                <a:spcPct val="110000"/>
              </a:lnSpc>
            </a:pPr>
            <a:r>
              <a:rPr lang="tr-TR" sz="1400" b="1" dirty="0"/>
              <a:t> mekanizmasını  başlatır</a:t>
            </a:r>
          </a:p>
          <a:p>
            <a:pPr>
              <a:lnSpc>
                <a:spcPct val="110000"/>
              </a:lnSpc>
            </a:pPr>
            <a:r>
              <a:rPr lang="en-US" sz="1000" b="1" dirty="0"/>
              <a:t>.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012160" y="2060848"/>
            <a:ext cx="1055688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algn="ctr"/>
            <a:r>
              <a:rPr lang="tr-TR" sz="1000" b="1" dirty="0"/>
              <a:t>Pıhtılaşma Hızlanır</a:t>
            </a:r>
            <a:endParaRPr lang="en-US" sz="1000" b="1" dirty="0"/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4716463" y="5300663"/>
            <a:ext cx="3455937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>
              <a:lnSpc>
                <a:spcPct val="110000"/>
              </a:lnSpc>
            </a:pPr>
            <a:r>
              <a:rPr lang="tr-TR" sz="1400" b="1" dirty="0" err="1"/>
              <a:t>Pıhtışama</a:t>
            </a:r>
            <a:r>
              <a:rPr lang="tr-TR" sz="1400" b="1" dirty="0"/>
              <a:t> devam ederken  her basamakta mekanizmanın </a:t>
            </a:r>
          </a:p>
          <a:p>
            <a:pPr>
              <a:lnSpc>
                <a:spcPct val="110000"/>
              </a:lnSpc>
            </a:pPr>
            <a:r>
              <a:rPr lang="tr-TR" sz="1400" b="1" dirty="0"/>
              <a:t>bir sonraki aşamasına hız kazandıracak bir kimyasal </a:t>
            </a:r>
          </a:p>
          <a:p>
            <a:pPr>
              <a:lnSpc>
                <a:spcPct val="110000"/>
              </a:lnSpc>
            </a:pPr>
            <a:r>
              <a:rPr lang="tr-TR" sz="1400" b="1" dirty="0"/>
              <a:t>salgılar.</a:t>
            </a:r>
            <a:endParaRPr lang="en-US" sz="1400" b="1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156176" y="2564904"/>
            <a:ext cx="9366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000" b="1" i="1" dirty="0"/>
              <a:t>Po</a:t>
            </a:r>
            <a:r>
              <a:rPr lang="tr-TR" sz="1000" b="1" i="1" dirty="0" err="1"/>
              <a:t>zitif</a:t>
            </a:r>
            <a:br>
              <a:rPr lang="en-US" sz="1000" b="1" i="1" dirty="0"/>
            </a:br>
            <a:r>
              <a:rPr lang="tr-TR" sz="1000" b="1" i="1" dirty="0"/>
              <a:t>geribildirim çemberi</a:t>
            </a:r>
            <a:endParaRPr lang="en-US" sz="1000" b="1" i="1" dirty="0"/>
          </a:p>
        </p:txBody>
      </p:sp>
      <p:sp>
        <p:nvSpPr>
          <p:cNvPr id="8" name="Rectangle 2"/>
          <p:cNvSpPr txBox="1">
            <a:spLocks/>
          </p:cNvSpPr>
          <p:nvPr/>
        </p:nvSpPr>
        <p:spPr>
          <a:xfrm>
            <a:off x="0" y="908720"/>
            <a:ext cx="7020272" cy="47625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Pozitif Geribildirim: Pıhtılaşma Mekanizması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8 Metin kutusu"/>
          <p:cNvSpPr txBox="1"/>
          <p:nvPr/>
        </p:nvSpPr>
        <p:spPr>
          <a:xfrm>
            <a:off x="2843808" y="2276872"/>
            <a:ext cx="1944216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KANAMA</a:t>
            </a:r>
          </a:p>
        </p:txBody>
      </p:sp>
      <p:sp>
        <p:nvSpPr>
          <p:cNvPr id="10" name="9 Metin kutusu"/>
          <p:cNvSpPr txBox="1"/>
          <p:nvPr/>
        </p:nvSpPr>
        <p:spPr>
          <a:xfrm>
            <a:off x="7020272" y="3573016"/>
            <a:ext cx="1944216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PIHTILAŞMA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557338"/>
            <a:ext cx="8229600" cy="4830762"/>
          </a:xfrm>
        </p:spPr>
        <p:txBody>
          <a:bodyPr/>
          <a:lstStyle/>
          <a:p>
            <a:pPr eaLnBrk="1" hangingPunct="1">
              <a:lnSpc>
                <a:spcPct val="115000"/>
              </a:lnSpc>
            </a:pPr>
            <a:r>
              <a:rPr lang="en-US" sz="2800"/>
              <a:t>S</a:t>
            </a:r>
            <a:r>
              <a:rPr lang="tr-TR" sz="2800"/>
              <a:t>i</a:t>
            </a:r>
            <a:r>
              <a:rPr lang="en-US" sz="2800"/>
              <a:t>stem</a:t>
            </a:r>
            <a:r>
              <a:rPr lang="tr-TR" sz="2800"/>
              <a:t>ler arasında </a:t>
            </a:r>
            <a:r>
              <a:rPr lang="en-US" sz="2800"/>
              <a:t>Integra</a:t>
            </a:r>
            <a:r>
              <a:rPr lang="tr-TR" sz="2800"/>
              <a:t>syon</a:t>
            </a:r>
            <a:r>
              <a:rPr lang="en-US" sz="2800"/>
              <a:t> </a:t>
            </a:r>
          </a:p>
          <a:p>
            <a:pPr lvl="1" eaLnBrk="1" hangingPunct="1">
              <a:lnSpc>
                <a:spcPct val="115000"/>
              </a:lnSpc>
            </a:pPr>
            <a:r>
              <a:rPr lang="en-US" sz="2400"/>
              <a:t>S</a:t>
            </a:r>
            <a:r>
              <a:rPr lang="tr-TR" sz="2400"/>
              <a:t>i</a:t>
            </a:r>
            <a:r>
              <a:rPr lang="en-US" sz="2400"/>
              <a:t>stem</a:t>
            </a:r>
            <a:r>
              <a:rPr lang="tr-TR" sz="2400"/>
              <a:t>ler homeostasisi sağlamak üzere beraberce çalışır.</a:t>
            </a:r>
            <a:endParaRPr lang="en-US" sz="2400"/>
          </a:p>
          <a:p>
            <a:pPr eaLnBrk="1" hangingPunct="1">
              <a:lnSpc>
                <a:spcPct val="115000"/>
              </a:lnSpc>
            </a:pPr>
            <a:r>
              <a:rPr lang="en-US" sz="2800"/>
              <a:t>Homeostasis </a:t>
            </a:r>
            <a:r>
              <a:rPr lang="tr-TR" sz="2800"/>
              <a:t>bir </a:t>
            </a:r>
            <a:r>
              <a:rPr lang="tr-TR" sz="2800" b="1"/>
              <a:t>denge durumunu </a:t>
            </a:r>
            <a:r>
              <a:rPr lang="tr-TR" sz="2800"/>
              <a:t>ifade eder.</a:t>
            </a:r>
            <a:r>
              <a:rPr lang="en-US" sz="2800"/>
              <a:t> </a:t>
            </a:r>
            <a:endParaRPr lang="en-US" sz="2800" b="1"/>
          </a:p>
          <a:p>
            <a:pPr lvl="1" eaLnBrk="1" hangingPunct="1">
              <a:lnSpc>
                <a:spcPct val="115000"/>
              </a:lnSpc>
            </a:pPr>
            <a:r>
              <a:rPr lang="tr-TR" sz="2400"/>
              <a:t>Zıt kuvvetler arasında denge</a:t>
            </a:r>
            <a:endParaRPr lang="en-US" sz="2400"/>
          </a:p>
          <a:p>
            <a:pPr lvl="1" eaLnBrk="1" hangingPunct="1">
              <a:lnSpc>
                <a:spcPct val="115000"/>
              </a:lnSpc>
            </a:pPr>
            <a:r>
              <a:rPr lang="en-US" sz="2400" b="1"/>
              <a:t>D</a:t>
            </a:r>
            <a:r>
              <a:rPr lang="tr-TR" sz="2400" b="1"/>
              <a:t>i</a:t>
            </a:r>
            <a:r>
              <a:rPr lang="en-US" sz="2400" b="1"/>
              <a:t>nami</a:t>
            </a:r>
            <a:r>
              <a:rPr lang="tr-TR" sz="2400" b="1"/>
              <a:t>k</a:t>
            </a:r>
            <a:r>
              <a:rPr lang="en-US" sz="2400" b="1"/>
              <a:t> </a:t>
            </a:r>
            <a:r>
              <a:rPr lang="tr-TR" sz="2400" b="1"/>
              <a:t>Denge </a:t>
            </a:r>
            <a:r>
              <a:rPr lang="en-US" sz="2400"/>
              <a:t>—</a:t>
            </a:r>
            <a:r>
              <a:rPr lang="en-US" sz="2400" b="1"/>
              <a:t> </a:t>
            </a:r>
            <a:r>
              <a:rPr lang="tr-TR" sz="2400"/>
              <a:t> Devamlı değişen durumlara adaptasyon</a:t>
            </a:r>
            <a:endParaRPr lang="en-US" sz="2400" b="1"/>
          </a:p>
          <a:p>
            <a:pPr eaLnBrk="1" hangingPunct="1">
              <a:lnSpc>
                <a:spcPct val="115000"/>
              </a:lnSpc>
            </a:pPr>
            <a:r>
              <a:rPr lang="tr-TR" sz="2800"/>
              <a:t>Fizyolojik </a:t>
            </a:r>
            <a:r>
              <a:rPr lang="en-US" sz="2800"/>
              <a:t>s</a:t>
            </a:r>
            <a:r>
              <a:rPr lang="tr-TR" sz="2800"/>
              <a:t>istemler dengeyi korumak üzere çalışır.</a:t>
            </a:r>
            <a:endParaRPr lang="en-US" sz="2800"/>
          </a:p>
          <a:p>
            <a:pPr lvl="1" eaLnBrk="1" hangingPunct="1">
              <a:lnSpc>
                <a:spcPct val="115000"/>
              </a:lnSpc>
            </a:pPr>
            <a:r>
              <a:rPr lang="tr-TR" sz="2400"/>
              <a:t>Aksama olursa  </a:t>
            </a:r>
            <a:r>
              <a:rPr lang="en-US" sz="2400"/>
              <a:t> </a:t>
            </a:r>
            <a:r>
              <a:rPr lang="tr-TR" sz="2400"/>
              <a:t>                   </a:t>
            </a:r>
            <a:r>
              <a:rPr lang="tr-TR" sz="2400" b="1"/>
              <a:t>hastalık </a:t>
            </a:r>
            <a:r>
              <a:rPr lang="tr-TR" sz="2400"/>
              <a:t>veya ölüm</a:t>
            </a:r>
            <a:endParaRPr lang="en-US" sz="2400"/>
          </a:p>
        </p:txBody>
      </p:sp>
      <p:sp>
        <p:nvSpPr>
          <p:cNvPr id="19459" name="Rectangle 2"/>
          <p:cNvSpPr>
            <a:spLocks/>
          </p:cNvSpPr>
          <p:nvPr/>
        </p:nvSpPr>
        <p:spPr bwMode="auto">
          <a:xfrm>
            <a:off x="0" y="0"/>
            <a:ext cx="9144000" cy="15240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tr-TR" sz="3200"/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913" y="188913"/>
            <a:ext cx="7620000" cy="1527175"/>
          </a:xfrm>
          <a:solidFill>
            <a:srgbClr val="E7F6FF"/>
          </a:solidFill>
        </p:spPr>
        <p:txBody>
          <a:bodyPr/>
          <a:lstStyle/>
          <a:p>
            <a:pPr algn="ctr" eaLnBrk="1" hangingPunct="1"/>
            <a:r>
              <a:rPr lang="en-US" b="1">
                <a:latin typeface="Tahoma" pitchFamily="34" charset="0"/>
                <a:cs typeface="Tahoma" pitchFamily="34" charset="0"/>
              </a:rPr>
              <a:t>Negati</a:t>
            </a:r>
            <a:r>
              <a:rPr lang="tr-TR" b="1">
                <a:latin typeface="Tahoma" pitchFamily="34" charset="0"/>
                <a:cs typeface="Tahoma" pitchFamily="34" charset="0"/>
              </a:rPr>
              <a:t>f ve</a:t>
            </a:r>
            <a:r>
              <a:rPr lang="en-US" b="1">
                <a:latin typeface="Tahoma" pitchFamily="34" charset="0"/>
                <a:cs typeface="Tahoma" pitchFamily="34" charset="0"/>
              </a:rPr>
              <a:t> Po</a:t>
            </a:r>
            <a:r>
              <a:rPr lang="tr-TR" b="1">
                <a:latin typeface="Tahoma" pitchFamily="34" charset="0"/>
                <a:cs typeface="Tahoma" pitchFamily="34" charset="0"/>
              </a:rPr>
              <a:t>z</a:t>
            </a:r>
            <a:r>
              <a:rPr lang="en-US" b="1">
                <a:latin typeface="Tahoma" pitchFamily="34" charset="0"/>
                <a:cs typeface="Tahoma" pitchFamily="34" charset="0"/>
              </a:rPr>
              <a:t>iti</a:t>
            </a:r>
            <a:r>
              <a:rPr lang="tr-TR" b="1">
                <a:latin typeface="Tahoma" pitchFamily="34" charset="0"/>
                <a:cs typeface="Tahoma" pitchFamily="34" charset="0"/>
              </a:rPr>
              <a:t>f</a:t>
            </a:r>
            <a:r>
              <a:rPr lang="en-US" b="1">
                <a:latin typeface="Tahoma" pitchFamily="34" charset="0"/>
                <a:cs typeface="Tahoma" pitchFamily="34" charset="0"/>
              </a:rPr>
              <a:t> </a:t>
            </a:r>
            <a:r>
              <a:rPr lang="tr-TR" b="1">
                <a:latin typeface="Tahoma" pitchFamily="34" charset="0"/>
                <a:cs typeface="Tahoma" pitchFamily="34" charset="0"/>
              </a:rPr>
              <a:t>Geribildirim</a:t>
            </a:r>
            <a:endParaRPr lang="en-US" b="1">
              <a:latin typeface="Tahoma" pitchFamily="34" charset="0"/>
              <a:cs typeface="Tahoma" pitchFamily="34" charset="0"/>
            </a:endParaRPr>
          </a:p>
        </p:txBody>
      </p:sp>
      <p:sp>
        <p:nvSpPr>
          <p:cNvPr id="5" name="4 Sağ Ok"/>
          <p:cNvSpPr/>
          <p:nvPr/>
        </p:nvSpPr>
        <p:spPr>
          <a:xfrm>
            <a:off x="3203848" y="4941168"/>
            <a:ext cx="1079500" cy="287337"/>
          </a:xfrm>
          <a:prstGeom prst="rightArrow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5616" y="1600200"/>
            <a:ext cx="7571184" cy="4525963"/>
          </a:xfrm>
        </p:spPr>
        <p:txBody>
          <a:bodyPr/>
          <a:lstStyle/>
          <a:p>
            <a:pPr eaLnBrk="1" hangingPunct="1"/>
            <a:r>
              <a:rPr lang="tr-TR" dirty="0"/>
              <a:t>Kontrol</a:t>
            </a:r>
            <a:endParaRPr lang="en-US" dirty="0"/>
          </a:p>
          <a:p>
            <a:pPr eaLnBrk="1" hangingPunct="1"/>
            <a:r>
              <a:rPr lang="tr-TR" dirty="0"/>
              <a:t>İşlemsel</a:t>
            </a:r>
            <a:endParaRPr lang="en-US" dirty="0"/>
          </a:p>
          <a:p>
            <a:pPr eaLnBrk="1" hangingPunct="1"/>
            <a:r>
              <a:rPr lang="tr-TR" dirty="0"/>
              <a:t>Devamlılık</a:t>
            </a:r>
            <a:endParaRPr lang="en-US" dirty="0"/>
          </a:p>
          <a:p>
            <a:pPr eaLnBrk="1" hangingPunct="1">
              <a:buFont typeface="Wingdings" pitchFamily="2" charset="2"/>
              <a:buNone/>
            </a:pPr>
            <a:endParaRPr lang="en-US" dirty="0"/>
          </a:p>
        </p:txBody>
      </p:sp>
      <p:pic>
        <p:nvPicPr>
          <p:cNvPr id="36" name="Picture 2" descr="cruise-control-diagra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5868144" y="1556792"/>
            <a:ext cx="3050332" cy="4925121"/>
          </a:xfrm>
          <a:prstGeom prst="rect">
            <a:avLst/>
          </a:prstGeom>
          <a:noFill/>
        </p:spPr>
      </p:pic>
      <p:pic>
        <p:nvPicPr>
          <p:cNvPr id="37" name="Picture 3" descr="VC0021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1979712" y="4077072"/>
            <a:ext cx="2792365" cy="2079303"/>
          </a:xfrm>
          <a:prstGeom prst="rect">
            <a:avLst/>
          </a:prstGeom>
          <a:noFill/>
        </p:spPr>
      </p:pic>
      <p:sp>
        <p:nvSpPr>
          <p:cNvPr id="38" name="Rectangle 2"/>
          <p:cNvSpPr txBox="1">
            <a:spLocks noChangeArrowheads="1"/>
          </p:cNvSpPr>
          <p:nvPr/>
        </p:nvSpPr>
        <p:spPr>
          <a:xfrm>
            <a:off x="683568" y="332656"/>
            <a:ext cx="476287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Geribildirim Kontrol Sistemleri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614</Words>
  <Application>Microsoft Office PowerPoint</Application>
  <PresentationFormat>Ekran Gösterisi (4:3)</PresentationFormat>
  <Paragraphs>109</Paragraphs>
  <Slides>14</Slides>
  <Notes>13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21" baseType="lpstr">
      <vt:lpstr>Arial</vt:lpstr>
      <vt:lpstr>Arial Black</vt:lpstr>
      <vt:lpstr>Calibri</vt:lpstr>
      <vt:lpstr>Tahoma</vt:lpstr>
      <vt:lpstr>Times New Roman</vt:lpstr>
      <vt:lpstr>Wingdings</vt:lpstr>
      <vt:lpstr>Ofis Teması</vt:lpstr>
      <vt:lpstr>MEDİKAL FİZİK</vt:lpstr>
      <vt:lpstr>Homeostasis</vt:lpstr>
      <vt:lpstr>Homeostasis</vt:lpstr>
      <vt:lpstr>Homeostasis</vt:lpstr>
      <vt:lpstr>Negatif Geribildirim</vt:lpstr>
      <vt:lpstr>Pozitif Geribildirim</vt:lpstr>
      <vt:lpstr>PowerPoint Sunusu</vt:lpstr>
      <vt:lpstr>Negatif ve Pozitif Geribildirim</vt:lpstr>
      <vt:lpstr>PowerPoint Sunusu</vt:lpstr>
      <vt:lpstr>PowerPoint Sunusu</vt:lpstr>
      <vt:lpstr>Dolaşımdaki Kanın Dağılımı</vt:lpstr>
      <vt:lpstr>Hemodinamik</vt:lpstr>
      <vt:lpstr>Kan akım hızı</vt:lpstr>
      <vt:lpstr>Kan Basıncı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MEDİKAL FİZİK</dc:title>
  <dc:creator>User</dc:creator>
  <cp:lastModifiedBy>nailmert bıçakcı</cp:lastModifiedBy>
  <cp:revision>18</cp:revision>
  <dcterms:created xsi:type="dcterms:W3CDTF">2016-11-24T13:36:40Z</dcterms:created>
  <dcterms:modified xsi:type="dcterms:W3CDTF">2025-09-09T08:35:01Z</dcterms:modified>
</cp:coreProperties>
</file>