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7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101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1911" y="2514601"/>
            <a:ext cx="668654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1911" y="4777382"/>
            <a:ext cx="668654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1" y="4323813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1" y="4529543"/>
            <a:ext cx="584825" cy="365125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9153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1" y="609600"/>
            <a:ext cx="668654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1" y="4354046"/>
            <a:ext cx="668654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1781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1" y="3244142"/>
            <a:ext cx="584825" cy="365125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1402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7463" y="609600"/>
            <a:ext cx="6295445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56260" y="3505200"/>
            <a:ext cx="5652416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1" y="4354046"/>
            <a:ext cx="668654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31781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1" y="3244142"/>
            <a:ext cx="584825" cy="365125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1850739" y="64800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36139" y="290530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56647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2438403"/>
            <a:ext cx="668655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2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1" y="4983090"/>
            <a:ext cx="584825" cy="365125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479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137463" y="609600"/>
            <a:ext cx="6295445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4343400"/>
            <a:ext cx="66865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491172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1" y="4983090"/>
            <a:ext cx="584825" cy="365125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1850739" y="64800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36139" y="290530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63782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1" y="627407"/>
            <a:ext cx="668654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4343400"/>
            <a:ext cx="66865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2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1" y="4983090"/>
            <a:ext cx="584825" cy="365125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8275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9415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71110" y="627408"/>
            <a:ext cx="16557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1909" y="627408"/>
            <a:ext cx="485775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8522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1910" y="2514601"/>
            <a:ext cx="6686549" cy="2262781"/>
          </a:xfrm>
        </p:spPr>
        <p:txBody>
          <a:bodyPr anchor="b">
            <a:normAutofit/>
          </a:bodyPr>
          <a:lstStyle>
            <a:lvl1pPr>
              <a:defRPr sz="405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1910" y="4777380"/>
            <a:ext cx="668654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1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4529541"/>
            <a:ext cx="584825" cy="365125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2845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4694" y="624110"/>
            <a:ext cx="6683765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1909" y="2133600"/>
            <a:ext cx="668655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2109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2058750"/>
            <a:ext cx="6686549" cy="1468800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0" y="3530129"/>
            <a:ext cx="6686549" cy="8604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1781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3244140"/>
            <a:ext cx="584825" cy="365125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2863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4695" y="624110"/>
            <a:ext cx="6683765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1909" y="2133600"/>
            <a:ext cx="668655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1488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1909" y="2133600"/>
            <a:ext cx="3235398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93060" y="2126222"/>
            <a:ext cx="3235398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787783"/>
            <a:ext cx="584825" cy="365125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8593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4530" y="1972703"/>
            <a:ext cx="2994549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1909" y="2548966"/>
            <a:ext cx="3257170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29972" y="1969475"/>
            <a:ext cx="2999251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75218" y="2545738"/>
            <a:ext cx="3254006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787783"/>
            <a:ext cx="584825" cy="365125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0923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5802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5431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446088"/>
            <a:ext cx="2628899" cy="976312"/>
          </a:xfrm>
        </p:spPr>
        <p:txBody>
          <a:bodyPr anchor="b"/>
          <a:lstStyle>
            <a:lvl1pPr algn="l">
              <a:defRPr sz="15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259" y="446089"/>
            <a:ext cx="38862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1598613"/>
            <a:ext cx="2628899" cy="4262436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037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4800600"/>
            <a:ext cx="6686550" cy="566738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1909" y="634965"/>
            <a:ext cx="668655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367338"/>
            <a:ext cx="6686550" cy="493712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2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0" y="4983088"/>
            <a:ext cx="584825" cy="365125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7789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609600"/>
            <a:ext cx="6686549" cy="3117040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0" y="4354046"/>
            <a:ext cx="668654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1781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3244140"/>
            <a:ext cx="584825" cy="365125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2439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7462" y="609600"/>
            <a:ext cx="6295445" cy="2895600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56259" y="3505200"/>
            <a:ext cx="5652416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0" y="4354046"/>
            <a:ext cx="668654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31781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3244140"/>
            <a:ext cx="584825" cy="365125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1850739" y="648005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r>
              <a:rPr lang="en-US" sz="6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36139" y="2905306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r>
              <a:rPr lang="en-US" sz="6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08873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2438401"/>
            <a:ext cx="6686550" cy="2724845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2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0" y="4983088"/>
            <a:ext cx="584825" cy="365125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6167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137462" y="609600"/>
            <a:ext cx="6295445" cy="2895600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4343400"/>
            <a:ext cx="66865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491172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0" y="4983088"/>
            <a:ext cx="584825" cy="365125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1850739" y="648005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r>
              <a:rPr lang="en-US" sz="6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36139" y="2905306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r>
              <a:rPr lang="en-US" sz="6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57056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1" y="2058750"/>
            <a:ext cx="668654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1" y="3530129"/>
            <a:ext cx="668654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1781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1" y="3244142"/>
            <a:ext cx="584825" cy="365125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4106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627407"/>
            <a:ext cx="6686549" cy="2880020"/>
          </a:xfrm>
        </p:spPr>
        <p:txBody>
          <a:bodyPr anchor="ctr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4343400"/>
            <a:ext cx="66865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2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0" y="4983088"/>
            <a:ext cx="584825" cy="365125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6658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4219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71109" y="627406"/>
            <a:ext cx="16557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1909" y="627406"/>
            <a:ext cx="485775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0428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1909" y="2133600"/>
            <a:ext cx="3235398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93060" y="2126222"/>
            <a:ext cx="3235398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3141" y="7143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1" y="787785"/>
            <a:ext cx="584825" cy="365125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4732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4531" y="1972703"/>
            <a:ext cx="299454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1909" y="2548966"/>
            <a:ext cx="3257170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29973" y="1969475"/>
            <a:ext cx="29992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75218" y="2545738"/>
            <a:ext cx="3254006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3141" y="7143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1" y="787785"/>
            <a:ext cx="584825" cy="365125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1612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3141" y="7143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4840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3141" y="7143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1784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1" y="446088"/>
            <a:ext cx="26288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259" y="446091"/>
            <a:ext cx="38862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1" y="1598613"/>
            <a:ext cx="26288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7143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813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4800600"/>
            <a:ext cx="668655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1909" y="634965"/>
            <a:ext cx="668655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367338"/>
            <a:ext cx="668655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2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1" y="4983090"/>
            <a:ext cx="584825" cy="365125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723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2" y="228600"/>
            <a:ext cx="2138637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0416" y="-786"/>
            <a:ext cx="1767506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4695" y="624110"/>
            <a:ext cx="6683765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09" y="2133600"/>
            <a:ext cx="668655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1210" y="6130437"/>
            <a:ext cx="859712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1911" y="6135811"/>
            <a:ext cx="571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398861" y="787785"/>
            <a:ext cx="5848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1381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138637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0416" y="-786"/>
            <a:ext cx="1767506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4694" y="624110"/>
            <a:ext cx="6683765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09" y="2133600"/>
            <a:ext cx="668655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1210" y="6130437"/>
            <a:ext cx="859712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1910" y="6135809"/>
            <a:ext cx="571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398860" y="787783"/>
            <a:ext cx="5848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>
                <a:solidFill>
                  <a:srgbClr val="FEFFFF"/>
                </a:solidFill>
              </a:defRPr>
            </a:lvl1pPr>
          </a:lstStyle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184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1520" y="1325332"/>
            <a:ext cx="8712968" cy="3694844"/>
          </a:xfrm>
        </p:spPr>
        <p:txBody>
          <a:bodyPr>
            <a:noAutofit/>
          </a:bodyPr>
          <a:lstStyle/>
          <a:p>
            <a:pPr algn="ctr"/>
            <a:r>
              <a:rPr lang="tr-TR" sz="4000" b="1" dirty="0"/>
              <a:t>Sayılar </a:t>
            </a:r>
            <a:r>
              <a:rPr lang="tr-TR" sz="4000" dirty="0"/>
              <a:t/>
            </a:r>
            <a:br>
              <a:rPr lang="tr-TR" sz="4000" dirty="0"/>
            </a:br>
            <a:r>
              <a:rPr lang="tr-TR" sz="4000" b="1" dirty="0"/>
              <a:t> </a:t>
            </a:r>
            <a:r>
              <a:rPr lang="tr-TR" sz="4000" dirty="0"/>
              <a:t/>
            </a:r>
            <a:br>
              <a:rPr lang="tr-TR" sz="4000" dirty="0"/>
            </a:br>
            <a:r>
              <a:rPr lang="tr-TR" sz="4000" dirty="0"/>
              <a:t>Bu gün kullandığımız sayı isimlerinin Osmanlı Türkçesi metinlerindeki yazılışları şu </a:t>
            </a:r>
            <a:r>
              <a:rPr lang="tr-TR" sz="4000" dirty="0" smtClean="0"/>
              <a:t>şekildedir:</a:t>
            </a:r>
            <a:r>
              <a:rPr lang="tr-TR" sz="3200" dirty="0"/>
              <a:t/>
            </a:r>
            <a:br>
              <a:rPr lang="tr-TR" sz="3200" dirty="0"/>
            </a:br>
            <a:r>
              <a:rPr lang="tr-TR" sz="3200" dirty="0"/>
              <a:t> </a:t>
            </a:r>
            <a:br>
              <a:rPr lang="tr-TR" sz="3200" dirty="0"/>
            </a:b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883820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87625" y="260648"/>
            <a:ext cx="7440836" cy="2678065"/>
          </a:xfrm>
        </p:spPr>
        <p:txBody>
          <a:bodyPr>
            <a:noAutofit/>
          </a:bodyPr>
          <a:lstStyle/>
          <a:p>
            <a:r>
              <a:rPr lang="tr-TR" sz="2800" dirty="0"/>
              <a:t>Farsça sayı isimleri Osmanlı Türkçesine kimi zaman tek başına sayı olarak, kimi zaman ise bazı kelimelerin içerisinde yer alarak geçmiştir. Zamanla Türkçeleşmiş bu kelimelerden bazıları asıl şekilleriyle birlikte şu şekildedir:</a:t>
            </a:r>
            <a:r>
              <a:rPr lang="tr-TR" sz="2000" dirty="0"/>
              <a:t/>
            </a:r>
            <a:br>
              <a:rPr lang="tr-TR" sz="2000" dirty="0"/>
            </a:b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5576" y="3576386"/>
            <a:ext cx="8388424" cy="2516909"/>
          </a:xfrm>
        </p:spPr>
        <p:txBody>
          <a:bodyPr numCol="2">
            <a:normAutofit fontScale="92500" lnSpcReduction="20000"/>
          </a:bodyPr>
          <a:lstStyle/>
          <a:p>
            <a:pPr marL="0" indent="0">
              <a:buNone/>
            </a:pPr>
            <a:r>
              <a:rPr lang="tr-TR" sz="3600" dirty="0"/>
              <a:t>Çarşı</a:t>
            </a:r>
          </a:p>
          <a:p>
            <a:pPr marL="0" indent="0">
              <a:buNone/>
            </a:pPr>
            <a:r>
              <a:rPr lang="tr-TR" sz="3600" dirty="0" err="1"/>
              <a:t>çâr</a:t>
            </a:r>
            <a:r>
              <a:rPr lang="tr-TR" sz="3600" dirty="0"/>
              <a:t>-sû: </a:t>
            </a:r>
            <a:r>
              <a:rPr lang="fa-IR" sz="3600" b="1" dirty="0"/>
              <a:t>چار</a:t>
            </a:r>
            <a:r>
              <a:rPr lang="fa-IR" sz="3600" dirty="0"/>
              <a:t> </a:t>
            </a:r>
            <a:r>
              <a:rPr lang="fa-IR" sz="3600" b="1" dirty="0"/>
              <a:t>سو </a:t>
            </a:r>
            <a:endParaRPr lang="tr-TR" sz="3600" b="1" dirty="0"/>
          </a:p>
          <a:p>
            <a:pPr marL="0" indent="0">
              <a:buNone/>
            </a:pPr>
            <a:r>
              <a:rPr lang="tr-TR" sz="3600" dirty="0"/>
              <a:t>dört taraf</a:t>
            </a:r>
          </a:p>
          <a:p>
            <a:pPr marL="0" indent="0">
              <a:buNone/>
            </a:pPr>
            <a:endParaRPr lang="tr-TR" sz="3600" dirty="0"/>
          </a:p>
          <a:p>
            <a:pPr marL="0" indent="0">
              <a:buNone/>
            </a:pPr>
            <a:endParaRPr lang="tr-TR" sz="3600" dirty="0"/>
          </a:p>
          <a:p>
            <a:pPr marL="0" indent="0">
              <a:buNone/>
            </a:pPr>
            <a:r>
              <a:rPr lang="tr-TR" sz="3600" dirty="0"/>
              <a:t>Çerçeve </a:t>
            </a:r>
          </a:p>
          <a:p>
            <a:pPr marL="0" indent="0">
              <a:buNone/>
            </a:pPr>
            <a:r>
              <a:rPr lang="tr-TR" sz="3600" dirty="0" err="1"/>
              <a:t>çâr-çûbe</a:t>
            </a:r>
            <a:r>
              <a:rPr lang="tr-TR" sz="3600" dirty="0"/>
              <a:t>: </a:t>
            </a:r>
            <a:r>
              <a:rPr lang="ar-SA" sz="3600" b="1" dirty="0"/>
              <a:t>چار</a:t>
            </a:r>
            <a:r>
              <a:rPr lang="ar-SA" sz="3600" dirty="0"/>
              <a:t> </a:t>
            </a:r>
            <a:r>
              <a:rPr lang="ar-SA" sz="3600" b="1" dirty="0"/>
              <a:t>چو</a:t>
            </a:r>
            <a:r>
              <a:rPr lang="fa-IR" sz="3600" b="1" dirty="0"/>
              <a:t>به </a:t>
            </a:r>
            <a:endParaRPr lang="tr-TR" sz="3600" dirty="0"/>
          </a:p>
          <a:p>
            <a:pPr marL="0" indent="0">
              <a:buNone/>
            </a:pPr>
            <a:r>
              <a:rPr lang="tr-TR" sz="3600" dirty="0"/>
              <a:t>dört ağaç parçası</a:t>
            </a:r>
          </a:p>
          <a:p>
            <a:pPr marL="0" indent="0">
              <a:buNone/>
            </a:pPr>
            <a:endParaRPr lang="tr-TR" sz="2700" dirty="0"/>
          </a:p>
        </p:txBody>
      </p:sp>
    </p:spTree>
    <p:extLst>
      <p:ext uri="{BB962C8B-B14F-4D97-AF65-F5344CB8AC3E}">
        <p14:creationId xmlns:p14="http://schemas.microsoft.com/office/powerpoint/2010/main" val="2630433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18120" y="-99392"/>
            <a:ext cx="8121316" cy="4584032"/>
          </a:xfrm>
        </p:spPr>
        <p:txBody>
          <a:bodyPr numCol="2">
            <a:noAutofit/>
          </a:bodyPr>
          <a:lstStyle/>
          <a:p>
            <a:pPr marL="0" indent="0">
              <a:buNone/>
            </a:pPr>
            <a:endParaRPr lang="tr-TR" sz="2800" dirty="0"/>
          </a:p>
          <a:p>
            <a:pPr marL="0" indent="0">
              <a:buNone/>
            </a:pPr>
            <a:r>
              <a:rPr lang="tr-TR" sz="2800" dirty="0"/>
              <a:t>Çardak </a:t>
            </a:r>
          </a:p>
          <a:p>
            <a:pPr marL="0" indent="0">
              <a:buNone/>
            </a:pPr>
            <a:r>
              <a:rPr lang="tr-TR" sz="2800" dirty="0" err="1"/>
              <a:t>çâr-tâk</a:t>
            </a:r>
            <a:r>
              <a:rPr lang="tr-TR" sz="2800" dirty="0"/>
              <a:t>: </a:t>
            </a:r>
            <a:r>
              <a:rPr lang="ar-SA" sz="2800" b="1" dirty="0"/>
              <a:t>چار</a:t>
            </a:r>
            <a:r>
              <a:rPr lang="ar-SA" sz="2800" dirty="0"/>
              <a:t> </a:t>
            </a:r>
            <a:r>
              <a:rPr lang="ar-SA" sz="2800" b="1" dirty="0"/>
              <a:t>طاق </a:t>
            </a:r>
            <a:endParaRPr lang="tr-TR" sz="2800" dirty="0"/>
          </a:p>
          <a:p>
            <a:pPr marL="0" indent="0">
              <a:buNone/>
            </a:pPr>
            <a:r>
              <a:rPr lang="tr-TR" sz="2800" dirty="0"/>
              <a:t>dört [köşe] çadır</a:t>
            </a:r>
          </a:p>
          <a:p>
            <a:pPr marL="0" indent="0">
              <a:buNone/>
            </a:pPr>
            <a:endParaRPr lang="tr-TR" sz="2800" dirty="0"/>
          </a:p>
          <a:p>
            <a:pPr marL="0" indent="0">
              <a:buNone/>
            </a:pPr>
            <a:endParaRPr lang="tr-TR" sz="2800" dirty="0"/>
          </a:p>
          <a:p>
            <a:pPr marL="0" indent="0">
              <a:buNone/>
            </a:pPr>
            <a:r>
              <a:rPr lang="tr-TR" sz="2800" dirty="0"/>
              <a:t>Çarşamba </a:t>
            </a:r>
          </a:p>
          <a:p>
            <a:pPr marL="0" indent="0">
              <a:buNone/>
            </a:pPr>
            <a:r>
              <a:rPr lang="tr-TR" sz="2800" dirty="0" err="1"/>
              <a:t>çâr-şenbe</a:t>
            </a:r>
            <a:r>
              <a:rPr lang="tr-TR" sz="2800" dirty="0"/>
              <a:t>: </a:t>
            </a:r>
            <a:r>
              <a:rPr lang="ar-SA" sz="2800" b="1" dirty="0"/>
              <a:t>چار</a:t>
            </a:r>
            <a:r>
              <a:rPr lang="ar-SA" sz="2800" dirty="0"/>
              <a:t> </a:t>
            </a:r>
            <a:r>
              <a:rPr lang="ar-SA" sz="2800" b="1" dirty="0"/>
              <a:t>شنبه</a:t>
            </a:r>
            <a:endParaRPr lang="tr-TR" sz="2800" dirty="0"/>
          </a:p>
          <a:p>
            <a:pPr marL="0" indent="0">
              <a:buNone/>
            </a:pPr>
            <a:r>
              <a:rPr lang="tr-TR" sz="2800" dirty="0"/>
              <a:t>dördüncü gün</a:t>
            </a:r>
          </a:p>
          <a:p>
            <a:pPr marL="0" indent="0">
              <a:buNone/>
            </a:pPr>
            <a:endParaRPr lang="tr-TR" sz="2800" dirty="0"/>
          </a:p>
          <a:p>
            <a:pPr marL="0" indent="0">
              <a:buNone/>
            </a:pPr>
            <a:endParaRPr lang="tr-TR" sz="2800" dirty="0" smtClean="0"/>
          </a:p>
          <a:p>
            <a:pPr marL="0" indent="0">
              <a:buNone/>
            </a:pPr>
            <a:endParaRPr lang="tr-TR" sz="2800" dirty="0"/>
          </a:p>
          <a:p>
            <a:pPr marL="0" indent="0">
              <a:buNone/>
            </a:pPr>
            <a:r>
              <a:rPr lang="tr-TR" sz="2800" dirty="0"/>
              <a:t>Perşembe </a:t>
            </a:r>
          </a:p>
          <a:p>
            <a:pPr marL="0" indent="0">
              <a:buNone/>
            </a:pPr>
            <a:r>
              <a:rPr lang="tr-TR" sz="2800" dirty="0" err="1"/>
              <a:t>penc-şenbe</a:t>
            </a:r>
            <a:r>
              <a:rPr lang="tr-TR" sz="2800" dirty="0"/>
              <a:t>: </a:t>
            </a:r>
            <a:r>
              <a:rPr lang="ar-SA" sz="2800" b="1" dirty="0"/>
              <a:t>پنج</a:t>
            </a:r>
            <a:r>
              <a:rPr lang="ar-SA" sz="2800" dirty="0"/>
              <a:t> </a:t>
            </a:r>
            <a:r>
              <a:rPr lang="ar-SA" sz="2800" b="1" dirty="0"/>
              <a:t>شنبه </a:t>
            </a:r>
            <a:endParaRPr lang="tr-TR" sz="2800" b="1" dirty="0"/>
          </a:p>
          <a:p>
            <a:pPr marL="0" indent="0">
              <a:buNone/>
            </a:pPr>
            <a:r>
              <a:rPr lang="tr-TR" sz="2800" dirty="0"/>
              <a:t>beşinci gün </a:t>
            </a:r>
          </a:p>
          <a:p>
            <a:pPr marL="0" indent="0">
              <a:buNone/>
            </a:pPr>
            <a:endParaRPr lang="tr-TR" sz="2800" dirty="0"/>
          </a:p>
          <a:p>
            <a:pPr marL="0" indent="0">
              <a:buNone/>
            </a:pPr>
            <a:endParaRPr lang="tr-TR" sz="2800" dirty="0"/>
          </a:p>
          <a:p>
            <a:pPr marL="0" indent="0">
              <a:buNone/>
            </a:pPr>
            <a:r>
              <a:rPr lang="tr-TR" sz="2800" dirty="0" err="1"/>
              <a:t>Sehpâ</a:t>
            </a:r>
            <a:r>
              <a:rPr lang="tr-TR" sz="2800" dirty="0"/>
              <a:t> </a:t>
            </a:r>
          </a:p>
          <a:p>
            <a:pPr marL="0" indent="0">
              <a:buNone/>
            </a:pPr>
            <a:r>
              <a:rPr lang="tr-TR" sz="2800" dirty="0"/>
              <a:t>se-</a:t>
            </a:r>
            <a:r>
              <a:rPr lang="tr-TR" sz="2800" dirty="0" err="1"/>
              <a:t>pâ</a:t>
            </a:r>
            <a:r>
              <a:rPr lang="tr-TR" sz="2800" dirty="0"/>
              <a:t>: </a:t>
            </a:r>
            <a:r>
              <a:rPr lang="ar-SA" sz="2800" b="1" dirty="0"/>
              <a:t>سه</a:t>
            </a:r>
            <a:r>
              <a:rPr lang="ar-SA" sz="2800" dirty="0"/>
              <a:t> </a:t>
            </a:r>
            <a:r>
              <a:rPr lang="ar-SA" sz="2800" b="1" dirty="0"/>
              <a:t>پا </a:t>
            </a:r>
            <a:endParaRPr lang="tr-TR" sz="2800" dirty="0"/>
          </a:p>
          <a:p>
            <a:pPr marL="0" indent="0">
              <a:buNone/>
            </a:pPr>
            <a:r>
              <a:rPr lang="tr-TR" sz="2800" dirty="0"/>
              <a:t>üç ayak</a:t>
            </a:r>
          </a:p>
          <a:p>
            <a:pPr marL="0" indent="0">
              <a:buNone/>
            </a:pPr>
            <a:endParaRPr lang="tr-TR" sz="2400" dirty="0"/>
          </a:p>
          <a:p>
            <a:endParaRPr lang="tr-TR" sz="2400" dirty="0"/>
          </a:p>
        </p:txBody>
      </p:sp>
      <p:sp>
        <p:nvSpPr>
          <p:cNvPr id="2" name="Dikdörtgen 1"/>
          <p:cNvSpPr/>
          <p:nvPr/>
        </p:nvSpPr>
        <p:spPr>
          <a:xfrm>
            <a:off x="3995936" y="5445224"/>
            <a:ext cx="4572000" cy="9980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Daha fazla örnek için bkz.: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Yılmaz, Ali; Akkuş Mehmet, Güngör, Zülfikar, İslamoğlu, Abdülmecit, </a:t>
            </a:r>
            <a:r>
              <a:rPr lang="tr-TR" sz="11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Osmanlı Türkçesi</a:t>
            </a:r>
            <a:r>
              <a:rPr lang="tr-TR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Ankara Üniversitesi Uzaktan Eğitim Yayınları, Ankara 2011.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Timurtaş, Faruk Kadri, </a:t>
            </a:r>
            <a:r>
              <a:rPr lang="tr-TR" sz="11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Osmanlı</a:t>
            </a:r>
            <a:r>
              <a:rPr lang="tr-TR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11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Türkçesi</a:t>
            </a:r>
            <a:r>
              <a:rPr lang="tr-TR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11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Grameri</a:t>
            </a:r>
            <a:r>
              <a:rPr lang="tr-TR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Alfa, İstanbul 1999.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Develi, Hayati, </a:t>
            </a:r>
            <a:r>
              <a:rPr lang="tr-TR" sz="11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Osmanlı</a:t>
            </a:r>
            <a:r>
              <a:rPr lang="tr-TR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11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Türkçesi</a:t>
            </a:r>
            <a:r>
              <a:rPr lang="tr-TR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11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Kılavuzu</a:t>
            </a:r>
            <a:r>
              <a:rPr lang="tr-TR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Kitabevi, İstanbul 2002.</a:t>
            </a:r>
            <a:endParaRPr lang="tr-T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0822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6059270"/>
              </p:ext>
            </p:extLst>
          </p:nvPr>
        </p:nvGraphicFramePr>
        <p:xfrm>
          <a:off x="755576" y="260648"/>
          <a:ext cx="8280920" cy="6263607"/>
        </p:xfrm>
        <a:graphic>
          <a:graphicData uri="http://schemas.openxmlformats.org/drawingml/2006/table">
            <a:tbl>
              <a:tblPr firstRow="1" firstCol="1" bandRow="1"/>
              <a:tblGrid>
                <a:gridCol w="1483452"/>
                <a:gridCol w="2411958"/>
                <a:gridCol w="2317302"/>
                <a:gridCol w="2068208"/>
              </a:tblGrid>
              <a:tr h="4387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Sıfır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صفر</a:t>
                      </a:r>
                      <a:endParaRPr lang="tr-T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On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اون</a:t>
                      </a:r>
                      <a:endParaRPr lang="tr-TR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87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Bir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بر</a:t>
                      </a:r>
                      <a:endParaRPr lang="tr-T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Yirmi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يـكرمى</a:t>
                      </a:r>
                      <a:endParaRPr lang="tr-TR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87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İki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ايكى</a:t>
                      </a:r>
                      <a:endParaRPr lang="tr-T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Otuz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اوتوز</a:t>
                      </a:r>
                      <a:endParaRPr lang="tr-TR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724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Üç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او</a:t>
                      </a:r>
                      <a:r>
                        <a:rPr lang="fa-IR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چ</a:t>
                      </a:r>
                      <a:endParaRPr lang="tr-T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Kırk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قرق (قيرق)</a:t>
                      </a:r>
                      <a:endParaRPr lang="tr-TR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87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Dört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درت (دورت)</a:t>
                      </a:r>
                      <a:endParaRPr lang="tr-T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Elli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اللى</a:t>
                      </a:r>
                      <a:endParaRPr lang="tr-T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87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Beş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بش</a:t>
                      </a:r>
                      <a:endParaRPr lang="tr-T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Altmış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آلتمش</a:t>
                      </a:r>
                      <a:endParaRPr lang="tr-T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87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Altı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آلتى</a:t>
                      </a:r>
                      <a:endParaRPr lang="tr-TR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Yetmiş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يتمش</a:t>
                      </a:r>
                      <a:endParaRPr lang="tr-T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87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Yedi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يدى</a:t>
                      </a:r>
                      <a:endParaRPr lang="tr-TR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Seksen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سكسان</a:t>
                      </a:r>
                      <a:endParaRPr lang="tr-T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7773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Sekiz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سكز</a:t>
                      </a:r>
                      <a:endParaRPr lang="tr-TR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Doksan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طقسان (طوقسان)</a:t>
                      </a:r>
                      <a:endParaRPr lang="tr-T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724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Dokuz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طقوز (طوقوز)</a:t>
                      </a:r>
                      <a:endParaRPr lang="tr-T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 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 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8088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1035965"/>
              </p:ext>
            </p:extLst>
          </p:nvPr>
        </p:nvGraphicFramePr>
        <p:xfrm>
          <a:off x="1619672" y="188640"/>
          <a:ext cx="5273898" cy="6082670"/>
        </p:xfrm>
        <a:graphic>
          <a:graphicData uri="http://schemas.openxmlformats.org/drawingml/2006/table">
            <a:tbl>
              <a:tblPr firstRow="1" firstCol="1" bandRow="1"/>
              <a:tblGrid>
                <a:gridCol w="2636949"/>
                <a:gridCol w="2636949"/>
              </a:tblGrid>
              <a:tr h="4877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4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Yüz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4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يوز</a:t>
                      </a:r>
                      <a:endParaRPr lang="tr-TR" sz="4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77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4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İki yüz</a:t>
                      </a:r>
                      <a:endParaRPr lang="tr-TR" sz="4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4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ايكييوز</a:t>
                      </a:r>
                      <a:endParaRPr lang="tr-TR" sz="4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77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4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Üç yüz</a:t>
                      </a:r>
                      <a:endParaRPr lang="tr-TR" sz="4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4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او</a:t>
                      </a:r>
                      <a:r>
                        <a:rPr lang="fa-IR" sz="4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چ</a:t>
                      </a:r>
                      <a:r>
                        <a:rPr lang="ar-SA" sz="4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يوز</a:t>
                      </a:r>
                      <a:endParaRPr lang="tr-TR" sz="4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77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4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Dört yüz</a:t>
                      </a:r>
                      <a:endParaRPr lang="tr-TR" sz="4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4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درتيوز</a:t>
                      </a:r>
                      <a:endParaRPr lang="tr-TR" sz="4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4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4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Beş yüz</a:t>
                      </a:r>
                      <a:endParaRPr lang="tr-TR" sz="4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40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ب</a:t>
                      </a:r>
                      <a:r>
                        <a:rPr lang="ar-SA" sz="4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شيوز</a:t>
                      </a:r>
                      <a:endParaRPr lang="tr-TR" sz="4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77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4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Altı yüz</a:t>
                      </a:r>
                      <a:endParaRPr lang="tr-TR" sz="4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4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آلتييوز</a:t>
                      </a:r>
                      <a:endParaRPr lang="tr-TR" sz="4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77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4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Yedi yüz</a:t>
                      </a:r>
                      <a:endParaRPr lang="tr-TR" sz="4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4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يدييوز</a:t>
                      </a:r>
                      <a:endParaRPr lang="tr-TR" sz="4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77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4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Sekiz yüz</a:t>
                      </a:r>
                      <a:endParaRPr lang="tr-TR" sz="4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4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سكزيوز</a:t>
                      </a:r>
                      <a:endParaRPr lang="tr-TR" sz="4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77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4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Dokuz yüz</a:t>
                      </a:r>
                      <a:endParaRPr lang="tr-TR" sz="4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4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طقوزيوز</a:t>
                      </a:r>
                      <a:endParaRPr lang="tr-TR" sz="4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77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4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Bin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4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j-cs"/>
                        </a:rPr>
                        <a:t>بيـڭ</a:t>
                      </a:r>
                      <a:endParaRPr lang="tr-TR" sz="4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j-cs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8400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51113" y="378148"/>
            <a:ext cx="7669359" cy="2088232"/>
          </a:xfrm>
        </p:spPr>
        <p:txBody>
          <a:bodyPr>
            <a:noAutofit/>
          </a:bodyPr>
          <a:lstStyle/>
          <a:p>
            <a:pPr indent="337185"/>
            <a:r>
              <a:rPr lang="tr-TR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Soru sıfatları</a:t>
            </a:r>
            <a:r>
              <a:rPr lang="tr-T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: Türkçede kullanılan soru sıfatları genellikle başka bir dilden geçmiş değildir ve yazılışları kalıplaşmıştır. Bunları tek tek ele almamız uygun olur</a:t>
            </a:r>
            <a: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:</a:t>
            </a:r>
            <a:b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</a:br>
            <a:r>
              <a:rPr lang="tr-T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46597" y="2492896"/>
            <a:ext cx="7681862" cy="3714750"/>
          </a:xfrm>
        </p:spPr>
        <p:txBody>
          <a:bodyPr/>
          <a:lstStyle/>
          <a:p>
            <a:pPr algn="just">
              <a:buFont typeface="Times New Roman" panose="02020603050405020304" pitchFamily="18" charset="0"/>
              <a:buChar char="-"/>
              <a:tabLst>
                <a:tab pos="514350" algn="l"/>
              </a:tabLst>
            </a:pPr>
            <a:r>
              <a:rPr lang="tr-TR" sz="3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Ne</a:t>
            </a:r>
            <a:r>
              <a:rPr lang="tr-TR" sz="32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: </a:t>
            </a:r>
            <a:r>
              <a:rPr lang="ar-SA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نه</a:t>
            </a:r>
            <a:endParaRPr lang="tr-TR" sz="3200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algn="just">
              <a:buFont typeface="Times New Roman" panose="02020603050405020304" pitchFamily="18" charset="0"/>
              <a:buChar char="-"/>
              <a:tabLst>
                <a:tab pos="514350" algn="l"/>
              </a:tabLst>
            </a:pPr>
            <a:endParaRPr lang="tr-TR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buFont typeface="Times New Roman" panose="02020603050405020304" pitchFamily="18" charset="0"/>
              <a:buChar char="-"/>
              <a:tabLst>
                <a:tab pos="514350" algn="l"/>
              </a:tabLst>
            </a:pPr>
            <a:r>
              <a:rPr lang="tr-TR" sz="3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Nerede</a:t>
            </a:r>
            <a:r>
              <a:rPr lang="tr-TR" sz="32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: </a:t>
            </a:r>
            <a:r>
              <a:rPr lang="ar-SA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نر</a:t>
            </a:r>
            <a:r>
              <a:rPr lang="ar-S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ہ</a:t>
            </a:r>
            <a:r>
              <a:rPr lang="ar-SA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ده</a:t>
            </a:r>
            <a:r>
              <a:rPr lang="tr-TR" sz="32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. Bu soru, Türkçe “ne - </a:t>
            </a:r>
            <a:r>
              <a:rPr lang="ar-S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نه</a:t>
            </a:r>
            <a:r>
              <a:rPr lang="tr-TR" sz="32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” sorusu ile, yine Türkçe “yerde - </a:t>
            </a:r>
            <a:r>
              <a:rPr lang="ar-S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يرده</a:t>
            </a:r>
            <a:r>
              <a:rPr lang="tr-TR" sz="32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” zarfının bir araya gelmesiyle teşekkül etmiştir. Sonradan şimdi kullandığımız bu şekle dönüşmüştür.</a:t>
            </a:r>
            <a:endParaRPr lang="tr-TR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89128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15616" y="260648"/>
            <a:ext cx="7363110" cy="4597758"/>
          </a:xfrm>
        </p:spPr>
        <p:txBody>
          <a:bodyPr>
            <a:noAutofit/>
          </a:bodyPr>
          <a:lstStyle/>
          <a:p>
            <a:pPr lvl="0"/>
            <a:r>
              <a:rPr lang="tr-TR" sz="2400" b="1" i="1" dirty="0"/>
              <a:t>Nasıl</a:t>
            </a:r>
            <a:r>
              <a:rPr lang="tr-TR" sz="2400" dirty="0"/>
              <a:t>: </a:t>
            </a:r>
            <a:r>
              <a:rPr lang="ar-SA" sz="2400" b="1" dirty="0"/>
              <a:t>ناصل</a:t>
            </a:r>
            <a:r>
              <a:rPr lang="tr-TR" sz="2400" dirty="0"/>
              <a:t>. Bu soru Türkçe “ne - </a:t>
            </a:r>
            <a:r>
              <a:rPr lang="ar-SA" sz="2400" dirty="0"/>
              <a:t>نه</a:t>
            </a:r>
            <a:r>
              <a:rPr lang="tr-TR" sz="2400" dirty="0"/>
              <a:t>” sorusu ile, Arapça “</a:t>
            </a:r>
            <a:r>
              <a:rPr lang="tr-TR" sz="2400" dirty="0" err="1"/>
              <a:t>asl</a:t>
            </a:r>
            <a:r>
              <a:rPr lang="tr-TR" sz="2400" dirty="0"/>
              <a:t> - </a:t>
            </a:r>
            <a:r>
              <a:rPr lang="ar-SA" sz="2400" dirty="0"/>
              <a:t>اصل</a:t>
            </a:r>
            <a:r>
              <a:rPr lang="tr-TR" sz="2400" dirty="0"/>
              <a:t>” kelimesinin birleşmesinden teşekkül etmiştir ve “Aslı nedir?” anlamındadır. Sonradan kısalmıştır.</a:t>
            </a:r>
          </a:p>
          <a:p>
            <a:pPr lvl="0"/>
            <a:endParaRPr lang="tr-TR" sz="2400" dirty="0"/>
          </a:p>
          <a:p>
            <a:pPr lvl="0"/>
            <a:r>
              <a:rPr lang="tr-TR" sz="2400" b="1" i="1" dirty="0"/>
              <a:t>Niçin</a:t>
            </a:r>
            <a:r>
              <a:rPr lang="tr-TR" sz="2400" dirty="0"/>
              <a:t>: </a:t>
            </a:r>
            <a:r>
              <a:rPr lang="ar-SA" sz="2400" b="1" dirty="0"/>
              <a:t>ني</a:t>
            </a:r>
            <a:r>
              <a:rPr lang="fa-IR" sz="2400" b="1" dirty="0"/>
              <a:t>چون</a:t>
            </a:r>
            <a:r>
              <a:rPr lang="tr-TR" sz="2400" dirty="0"/>
              <a:t>. Bu soru Türkçe “ne - </a:t>
            </a:r>
            <a:r>
              <a:rPr lang="ar-SA" sz="2400" dirty="0"/>
              <a:t>نه</a:t>
            </a:r>
            <a:r>
              <a:rPr lang="tr-TR" sz="2400" dirty="0"/>
              <a:t>” sorusu ile, yine Türkçe “için - </a:t>
            </a:r>
            <a:r>
              <a:rPr lang="fa-IR" sz="2400" dirty="0"/>
              <a:t>ايچون</a:t>
            </a:r>
            <a:r>
              <a:rPr lang="tr-TR" sz="2400" dirty="0"/>
              <a:t>” kelimesinin birleşmesinden teşekkül etmiştir. “İçin” kelimesinin Osmanlı Türkçesi metinlerindeki yazılışı (</a:t>
            </a:r>
            <a:r>
              <a:rPr lang="fa-IR" sz="2400" dirty="0"/>
              <a:t>ايچون</a:t>
            </a:r>
            <a:r>
              <a:rPr lang="tr-TR" sz="2400" dirty="0"/>
              <a:t>) şeklindedir.</a:t>
            </a:r>
          </a:p>
          <a:p>
            <a:pPr lvl="0"/>
            <a:endParaRPr lang="tr-TR" sz="2400" dirty="0"/>
          </a:p>
          <a:p>
            <a:pPr lvl="0"/>
            <a:r>
              <a:rPr lang="tr-TR" sz="2400" b="1" i="1" dirty="0"/>
              <a:t>Ne zaman</a:t>
            </a:r>
            <a:r>
              <a:rPr lang="tr-TR" sz="2400" dirty="0"/>
              <a:t>: </a:t>
            </a:r>
            <a:r>
              <a:rPr lang="ar-SA" sz="2400" b="1" dirty="0"/>
              <a:t>نه</a:t>
            </a:r>
            <a:r>
              <a:rPr lang="ar-SA" sz="2400" dirty="0"/>
              <a:t> </a:t>
            </a:r>
            <a:r>
              <a:rPr lang="ar-SA" sz="2400" b="1" dirty="0"/>
              <a:t>زمان</a:t>
            </a:r>
            <a:r>
              <a:rPr lang="tr-TR" sz="2400" dirty="0"/>
              <a:t>. Bu soru Türkçe “ne - </a:t>
            </a:r>
            <a:r>
              <a:rPr lang="ar-SA" sz="2400" dirty="0"/>
              <a:t>نه</a:t>
            </a:r>
            <a:r>
              <a:rPr lang="tr-TR" sz="2400" dirty="0"/>
              <a:t>” sorusu ile, Arapça “zaman - </a:t>
            </a:r>
            <a:r>
              <a:rPr lang="ar-SA" sz="2400" dirty="0"/>
              <a:t>زمان</a:t>
            </a:r>
            <a:r>
              <a:rPr lang="tr-TR" sz="2400" dirty="0"/>
              <a:t>” kelimesinin birleşmesinden teşekkül etmiştir. Her ikisi de aslî şekilleriyle yazılır.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843718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87624" y="620688"/>
            <a:ext cx="7421065" cy="4375597"/>
          </a:xfrm>
        </p:spPr>
        <p:txBody>
          <a:bodyPr>
            <a:noAutofit/>
          </a:bodyPr>
          <a:lstStyle/>
          <a:p>
            <a:pPr lvl="0"/>
            <a:r>
              <a:rPr lang="tr-TR" sz="3200" b="1" i="1" dirty="0"/>
              <a:t>Nice</a:t>
            </a:r>
            <a:r>
              <a:rPr lang="tr-TR" sz="3200" dirty="0"/>
              <a:t>: </a:t>
            </a:r>
            <a:r>
              <a:rPr lang="ar-SA" sz="3200" dirty="0"/>
              <a:t>نيجه</a:t>
            </a:r>
            <a:r>
              <a:rPr lang="tr-TR" sz="3200" dirty="0"/>
              <a:t>.</a:t>
            </a:r>
          </a:p>
          <a:p>
            <a:pPr lvl="0"/>
            <a:endParaRPr lang="tr-TR" sz="3200" dirty="0"/>
          </a:p>
          <a:p>
            <a:pPr lvl="0"/>
            <a:r>
              <a:rPr lang="tr-TR" sz="3200" b="1" i="1" dirty="0"/>
              <a:t>Ne kadar</a:t>
            </a:r>
            <a:r>
              <a:rPr lang="tr-TR" sz="3200" dirty="0"/>
              <a:t>: </a:t>
            </a:r>
            <a:r>
              <a:rPr lang="ar-SA" sz="3200" b="1" dirty="0"/>
              <a:t>نه قدر</a:t>
            </a:r>
            <a:r>
              <a:rPr lang="tr-TR" sz="3200" dirty="0"/>
              <a:t>. Bu soru Türkçe “ne - </a:t>
            </a:r>
            <a:r>
              <a:rPr lang="ar-SA" sz="3200" dirty="0"/>
              <a:t>نه</a:t>
            </a:r>
            <a:r>
              <a:rPr lang="tr-TR" sz="3200" dirty="0"/>
              <a:t>” sorusu ile, Arapça “kadar: </a:t>
            </a:r>
            <a:r>
              <a:rPr lang="ar-SA" sz="3200" dirty="0"/>
              <a:t>قدر</a:t>
            </a:r>
            <a:r>
              <a:rPr lang="tr-TR" sz="3200" dirty="0"/>
              <a:t>” kelimesinin birleşmesinden teşekkül etmiştir. Her ikisi de aslî şekilleriyle yazılır.</a:t>
            </a:r>
          </a:p>
          <a:p>
            <a:pPr lvl="0"/>
            <a:endParaRPr lang="tr-TR" sz="3200" dirty="0"/>
          </a:p>
          <a:p>
            <a:pPr lvl="0"/>
            <a:r>
              <a:rPr lang="tr-TR" sz="3200" b="1" i="1" dirty="0"/>
              <a:t>Kim</a:t>
            </a:r>
            <a:r>
              <a:rPr lang="tr-TR" sz="3200" dirty="0"/>
              <a:t>: </a:t>
            </a:r>
            <a:r>
              <a:rPr lang="ar-SA" sz="3200" b="1" dirty="0"/>
              <a:t>كيم</a:t>
            </a:r>
            <a:r>
              <a:rPr lang="tr-TR" sz="3200" dirty="0"/>
              <a:t>.</a:t>
            </a:r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751593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23305" y="1325332"/>
            <a:ext cx="7820695" cy="4119892"/>
          </a:xfrm>
        </p:spPr>
        <p:txBody>
          <a:bodyPr>
            <a:normAutofit/>
          </a:bodyPr>
          <a:lstStyle/>
          <a:p>
            <a:r>
              <a:rPr lang="tr-TR" b="1" dirty="0" smtClean="0"/>
              <a:t>					</a:t>
            </a:r>
            <a:r>
              <a:rPr lang="tr-TR" sz="3200" b="1" dirty="0" smtClean="0"/>
              <a:t>Farsça </a:t>
            </a:r>
            <a:r>
              <a:rPr lang="tr-TR" sz="3200" b="1" dirty="0"/>
              <a:t>Sayı İsimleri  </a:t>
            </a:r>
            <a:r>
              <a:rPr lang="tr-TR" sz="3200" dirty="0"/>
              <a:t/>
            </a:r>
            <a:br>
              <a:rPr lang="tr-TR" sz="3200" dirty="0"/>
            </a:br>
            <a:r>
              <a:rPr lang="tr-TR" sz="3200" b="1" dirty="0"/>
              <a:t> </a:t>
            </a:r>
            <a:r>
              <a:rPr lang="tr-TR" sz="3200" dirty="0"/>
              <a:t/>
            </a:r>
            <a:br>
              <a:rPr lang="tr-TR" sz="3200" dirty="0"/>
            </a:br>
            <a:r>
              <a:rPr lang="tr-TR" sz="3200" dirty="0"/>
              <a:t>	Osmanlı Türkçesinde, Türkçe ve Arapça sayı isimlerinin yanında Farsça sayı isimleri de kullanılmıştır. 1-10 arası Farsça sayı isimleri şu şekildedir: 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90317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43609" y="332656"/>
            <a:ext cx="8393386" cy="5616624"/>
          </a:xfrm>
        </p:spPr>
        <p:txBody>
          <a:bodyPr numCol="2">
            <a:normAutofit/>
          </a:bodyPr>
          <a:lstStyle/>
          <a:p>
            <a:endParaRPr lang="tr-TR" sz="1600" dirty="0"/>
          </a:p>
          <a:p>
            <a:r>
              <a:rPr lang="tr-TR" sz="3200" dirty="0"/>
              <a:t>1	</a:t>
            </a:r>
            <a:r>
              <a:rPr lang="ar-SA" sz="3200" b="1" dirty="0"/>
              <a:t>١</a:t>
            </a:r>
            <a:r>
              <a:rPr lang="tr-TR" sz="3200" b="1" dirty="0"/>
              <a:t>	</a:t>
            </a:r>
            <a:r>
              <a:rPr lang="tr-TR" sz="3200" dirty="0"/>
              <a:t>Yek: </a:t>
            </a:r>
            <a:r>
              <a:rPr lang="fa-IR" sz="3200" b="1" dirty="0"/>
              <a:t>یک</a:t>
            </a:r>
            <a:endParaRPr lang="tr-TR" sz="3200" dirty="0"/>
          </a:p>
          <a:p>
            <a:r>
              <a:rPr lang="tr-TR" sz="3200" dirty="0"/>
              <a:t>2	</a:t>
            </a:r>
            <a:r>
              <a:rPr lang="fa-IR" sz="3200" b="1" dirty="0"/>
              <a:t>٢</a:t>
            </a:r>
            <a:r>
              <a:rPr lang="tr-TR" sz="3200" b="1" dirty="0"/>
              <a:t>	</a:t>
            </a:r>
            <a:r>
              <a:rPr lang="tr-TR" sz="3200" dirty="0" err="1"/>
              <a:t>Dü</a:t>
            </a:r>
            <a:r>
              <a:rPr lang="tr-TR" sz="3200" dirty="0"/>
              <a:t>: </a:t>
            </a:r>
            <a:r>
              <a:rPr lang="ar-SA" sz="3200" b="1" dirty="0"/>
              <a:t>دو</a:t>
            </a:r>
            <a:endParaRPr lang="tr-TR" sz="3200" dirty="0"/>
          </a:p>
          <a:p>
            <a:r>
              <a:rPr lang="tr-TR" sz="3200" dirty="0"/>
              <a:t>3</a:t>
            </a:r>
            <a:r>
              <a:rPr lang="tr-TR" sz="3200" b="1" dirty="0"/>
              <a:t>	</a:t>
            </a:r>
            <a:r>
              <a:rPr lang="fa-IR" sz="3200" b="1" dirty="0"/>
              <a:t>٣</a:t>
            </a:r>
            <a:r>
              <a:rPr lang="tr-TR" sz="3200" b="1" dirty="0"/>
              <a:t>	</a:t>
            </a:r>
            <a:r>
              <a:rPr lang="tr-TR" sz="3200" dirty="0"/>
              <a:t>Se: </a:t>
            </a:r>
            <a:r>
              <a:rPr lang="ar-SA" sz="3200" b="1" dirty="0"/>
              <a:t>سه</a:t>
            </a:r>
            <a:endParaRPr lang="tr-TR" sz="3200" dirty="0"/>
          </a:p>
          <a:p>
            <a:r>
              <a:rPr lang="tr-TR" sz="3200" dirty="0"/>
              <a:t>4</a:t>
            </a:r>
            <a:r>
              <a:rPr lang="tr-TR" sz="3200" b="1" dirty="0"/>
              <a:t>	</a:t>
            </a:r>
            <a:r>
              <a:rPr lang="fa-IR" sz="3200" b="1" dirty="0"/>
              <a:t>٤</a:t>
            </a:r>
            <a:r>
              <a:rPr lang="tr-TR" sz="3200" b="1" dirty="0"/>
              <a:t>	</a:t>
            </a:r>
            <a:r>
              <a:rPr lang="tr-TR" sz="3200" dirty="0" err="1"/>
              <a:t>Çehâr</a:t>
            </a:r>
            <a:r>
              <a:rPr lang="tr-TR" sz="3200" dirty="0"/>
              <a:t>/ </a:t>
            </a:r>
            <a:r>
              <a:rPr lang="tr-TR" sz="3200" dirty="0" err="1"/>
              <a:t>Çâr</a:t>
            </a:r>
            <a:r>
              <a:rPr lang="tr-TR" sz="3200" dirty="0"/>
              <a:t>:</a:t>
            </a:r>
          </a:p>
          <a:p>
            <a:pPr marL="0" indent="0">
              <a:buNone/>
            </a:pPr>
            <a:r>
              <a:rPr lang="tr-TR" sz="3200" dirty="0"/>
              <a:t>			 </a:t>
            </a:r>
            <a:r>
              <a:rPr lang="fa-IR" sz="3200" b="1" dirty="0"/>
              <a:t>چهار </a:t>
            </a:r>
            <a:r>
              <a:rPr lang="tr-TR" sz="3200" dirty="0"/>
              <a:t>/ </a:t>
            </a:r>
            <a:r>
              <a:rPr lang="fa-IR" sz="3200" b="1" dirty="0"/>
              <a:t> چار</a:t>
            </a:r>
            <a:endParaRPr lang="tr-TR" sz="3200" dirty="0"/>
          </a:p>
          <a:p>
            <a:r>
              <a:rPr lang="tr-TR" sz="3200" dirty="0"/>
              <a:t>5</a:t>
            </a:r>
            <a:r>
              <a:rPr lang="tr-TR" sz="3200" b="1" dirty="0"/>
              <a:t>	</a:t>
            </a:r>
            <a:r>
              <a:rPr lang="fa-IR" sz="3200" b="1" dirty="0"/>
              <a:t>٥</a:t>
            </a:r>
            <a:r>
              <a:rPr lang="tr-TR" sz="3200" b="1" dirty="0"/>
              <a:t>  	</a:t>
            </a:r>
            <a:r>
              <a:rPr lang="tr-TR" sz="3200" dirty="0" err="1"/>
              <a:t>Penc</a:t>
            </a:r>
            <a:r>
              <a:rPr lang="tr-TR" sz="3200" dirty="0"/>
              <a:t>:  </a:t>
            </a:r>
            <a:r>
              <a:rPr lang="ar-SA" sz="3200" b="1" dirty="0"/>
              <a:t>پنج</a:t>
            </a:r>
            <a:endParaRPr lang="tr-TR" sz="3200" dirty="0"/>
          </a:p>
          <a:p>
            <a:r>
              <a:rPr lang="tr-TR" sz="3200" dirty="0"/>
              <a:t>6</a:t>
            </a:r>
            <a:r>
              <a:rPr lang="tr-TR" sz="3200" b="1" dirty="0"/>
              <a:t>	</a:t>
            </a:r>
            <a:r>
              <a:rPr lang="fa-IR" sz="3200" b="1" dirty="0"/>
              <a:t>٦</a:t>
            </a:r>
            <a:r>
              <a:rPr lang="tr-TR" sz="3200" b="1" dirty="0"/>
              <a:t>		</a:t>
            </a:r>
            <a:r>
              <a:rPr lang="tr-TR" sz="3200" dirty="0"/>
              <a:t>Şeş:  </a:t>
            </a:r>
            <a:r>
              <a:rPr lang="ar-SA" sz="3200" b="1" dirty="0"/>
              <a:t>شش</a:t>
            </a:r>
            <a:endParaRPr lang="tr-TR" sz="3200" dirty="0"/>
          </a:p>
          <a:p>
            <a:r>
              <a:rPr lang="tr-TR" sz="3200" dirty="0"/>
              <a:t>7</a:t>
            </a:r>
            <a:r>
              <a:rPr lang="tr-TR" sz="3200" b="1" dirty="0"/>
              <a:t>	</a:t>
            </a:r>
            <a:r>
              <a:rPr lang="fa-IR" sz="3200" b="1" dirty="0"/>
              <a:t>٧</a:t>
            </a:r>
            <a:r>
              <a:rPr lang="tr-TR" sz="3200" b="1" dirty="0"/>
              <a:t>  	</a:t>
            </a:r>
            <a:r>
              <a:rPr lang="tr-TR" sz="3200" dirty="0" err="1"/>
              <a:t>Heft</a:t>
            </a:r>
            <a:r>
              <a:rPr lang="tr-TR" sz="3200" dirty="0"/>
              <a:t>: </a:t>
            </a:r>
            <a:r>
              <a:rPr lang="ar-SA" sz="3200" b="1" dirty="0"/>
              <a:t>هفت</a:t>
            </a:r>
            <a:endParaRPr lang="tr-TR" sz="3200" b="1" dirty="0"/>
          </a:p>
          <a:p>
            <a:endParaRPr lang="tr-TR" sz="3200" dirty="0"/>
          </a:p>
          <a:p>
            <a:r>
              <a:rPr lang="tr-TR" sz="3200" dirty="0"/>
              <a:t>8</a:t>
            </a:r>
            <a:r>
              <a:rPr lang="tr-TR" sz="3200" b="1" dirty="0"/>
              <a:t>	</a:t>
            </a:r>
            <a:r>
              <a:rPr lang="fa-IR" sz="3200" b="1" dirty="0"/>
              <a:t>٨</a:t>
            </a:r>
            <a:r>
              <a:rPr lang="tr-TR" sz="3200" b="1" dirty="0"/>
              <a:t>		</a:t>
            </a:r>
            <a:r>
              <a:rPr lang="tr-TR" sz="3200" dirty="0" err="1"/>
              <a:t>Heşt</a:t>
            </a:r>
            <a:r>
              <a:rPr lang="tr-TR" sz="3200" dirty="0"/>
              <a:t>: </a:t>
            </a:r>
            <a:r>
              <a:rPr lang="ar-SA" sz="3200" b="1" dirty="0"/>
              <a:t>هشت</a:t>
            </a:r>
            <a:endParaRPr lang="tr-TR" sz="3200" dirty="0"/>
          </a:p>
          <a:p>
            <a:r>
              <a:rPr lang="tr-TR" sz="3200" dirty="0"/>
              <a:t>9</a:t>
            </a:r>
            <a:r>
              <a:rPr lang="tr-TR" sz="3200" b="1" dirty="0"/>
              <a:t>	</a:t>
            </a:r>
            <a:r>
              <a:rPr lang="fa-IR" sz="3200" b="1" dirty="0"/>
              <a:t>٩</a:t>
            </a:r>
            <a:r>
              <a:rPr lang="tr-TR" sz="3200" b="1" dirty="0"/>
              <a:t>  	</a:t>
            </a:r>
            <a:r>
              <a:rPr lang="tr-TR" sz="3200" dirty="0" err="1"/>
              <a:t>Nüh</a:t>
            </a:r>
            <a:r>
              <a:rPr lang="tr-TR" sz="3200" dirty="0"/>
              <a:t>: </a:t>
            </a:r>
            <a:r>
              <a:rPr lang="ar-SA" sz="3200" b="1" dirty="0"/>
              <a:t>نه</a:t>
            </a:r>
            <a:endParaRPr lang="tr-TR" sz="3200" dirty="0"/>
          </a:p>
          <a:p>
            <a:r>
              <a:rPr lang="tr-TR" sz="3200" dirty="0"/>
              <a:t>10</a:t>
            </a:r>
            <a:r>
              <a:rPr lang="tr-TR" sz="3200" b="1" dirty="0"/>
              <a:t>	</a:t>
            </a:r>
            <a:r>
              <a:rPr lang="fa-IR" sz="3200" b="1" dirty="0"/>
              <a:t>١٠</a:t>
            </a:r>
            <a:r>
              <a:rPr lang="tr-TR" sz="3200" b="1" dirty="0"/>
              <a:t>	</a:t>
            </a:r>
            <a:r>
              <a:rPr lang="tr-TR" sz="3200" dirty="0"/>
              <a:t>Deh: </a:t>
            </a:r>
            <a:r>
              <a:rPr lang="ar-SA" sz="3200" b="1" dirty="0"/>
              <a:t>ده</a:t>
            </a:r>
            <a:endParaRPr lang="tr-TR" sz="3200" dirty="0"/>
          </a:p>
          <a:p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44981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59633" y="332656"/>
            <a:ext cx="7501222" cy="1509827"/>
          </a:xfrm>
        </p:spPr>
        <p:txBody>
          <a:bodyPr>
            <a:normAutofit fontScale="90000"/>
          </a:bodyPr>
          <a:lstStyle/>
          <a:p>
            <a:r>
              <a:rPr lang="tr-TR" sz="3600" dirty="0" smtClean="0"/>
              <a:t>Diğer bazı Farsça  sayı isimleri </a:t>
            </a:r>
            <a:r>
              <a:rPr lang="tr-TR" sz="3600" dirty="0"/>
              <a:t>ise şu şekilde gelir: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39781" y="2026008"/>
            <a:ext cx="7910848" cy="3486955"/>
          </a:xfrm>
        </p:spPr>
        <p:txBody>
          <a:bodyPr numCol="1">
            <a:noAutofit/>
          </a:bodyPr>
          <a:lstStyle/>
          <a:p>
            <a:r>
              <a:rPr lang="tr-TR" sz="3200" dirty="0"/>
              <a:t>40			</a:t>
            </a:r>
            <a:r>
              <a:rPr lang="ar-SA" sz="3200" dirty="0"/>
              <a:t>٤٠</a:t>
            </a:r>
            <a:r>
              <a:rPr lang="tr-TR" sz="3200" dirty="0"/>
              <a:t>			</a:t>
            </a:r>
            <a:r>
              <a:rPr lang="tr-TR" sz="3200" dirty="0" err="1"/>
              <a:t>Çihil</a:t>
            </a:r>
            <a:r>
              <a:rPr lang="tr-TR" sz="3200" dirty="0"/>
              <a:t>: </a:t>
            </a:r>
            <a:r>
              <a:rPr lang="fa-IR" sz="3200" b="1" dirty="0"/>
              <a:t>چهل</a:t>
            </a:r>
            <a:r>
              <a:rPr lang="tr-TR" sz="3200" dirty="0"/>
              <a:t>	</a:t>
            </a:r>
          </a:p>
          <a:p>
            <a:endParaRPr lang="tr-TR" sz="3200" dirty="0"/>
          </a:p>
          <a:p>
            <a:r>
              <a:rPr lang="tr-TR" sz="3200" dirty="0"/>
              <a:t>100		</a:t>
            </a:r>
            <a:r>
              <a:rPr lang="ar-SA" sz="3200" dirty="0"/>
              <a:t>١٠٠</a:t>
            </a:r>
            <a:r>
              <a:rPr lang="tr-TR" sz="3200" dirty="0"/>
              <a:t>		Sad: </a:t>
            </a:r>
            <a:r>
              <a:rPr lang="ar-SA" sz="3200" b="1" dirty="0"/>
              <a:t>صد</a:t>
            </a:r>
            <a:endParaRPr lang="tr-TR" sz="3200" b="1" dirty="0"/>
          </a:p>
          <a:p>
            <a:pPr marL="0" indent="0">
              <a:buNone/>
            </a:pPr>
            <a:endParaRPr lang="tr-TR" sz="3200" dirty="0"/>
          </a:p>
          <a:p>
            <a:r>
              <a:rPr lang="tr-TR" sz="3200" dirty="0"/>
              <a:t>1000		</a:t>
            </a:r>
            <a:r>
              <a:rPr lang="ar-SA" sz="3200" dirty="0"/>
              <a:t>١٠٠٠</a:t>
            </a:r>
            <a:r>
              <a:rPr lang="tr-TR" sz="3200" dirty="0"/>
              <a:t>	    </a:t>
            </a:r>
            <a:r>
              <a:rPr lang="tr-TR" sz="3200" dirty="0" err="1"/>
              <a:t>Hezâr</a:t>
            </a:r>
            <a:r>
              <a:rPr lang="tr-TR" sz="3200" dirty="0"/>
              <a:t>: </a:t>
            </a:r>
            <a:r>
              <a:rPr lang="ar-SA" sz="3200" b="1" dirty="0"/>
              <a:t>هزار</a:t>
            </a:r>
            <a:r>
              <a:rPr lang="ar-SA" sz="3200" dirty="0"/>
              <a:t> </a:t>
            </a:r>
            <a:endParaRPr lang="tr-TR" sz="3200" dirty="0"/>
          </a:p>
          <a:p>
            <a:pPr marL="0" indent="0">
              <a:buNone/>
            </a:pPr>
            <a:r>
              <a:rPr lang="tr-TR" sz="3200" dirty="0"/>
              <a:t/>
            </a:r>
            <a:br>
              <a:rPr lang="tr-TR" sz="3200" dirty="0"/>
            </a:b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669394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1_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453</Words>
  <Application>Microsoft Office PowerPoint</Application>
  <PresentationFormat>Ekran Gösterisi (4:3)</PresentationFormat>
  <Paragraphs>129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11</vt:i4>
      </vt:variant>
    </vt:vector>
  </HeadingPairs>
  <TitlesOfParts>
    <vt:vector size="20" baseType="lpstr">
      <vt:lpstr>Arial</vt:lpstr>
      <vt:lpstr>Calibri</vt:lpstr>
      <vt:lpstr>Century Gothic</vt:lpstr>
      <vt:lpstr>Tahoma</vt:lpstr>
      <vt:lpstr>Times New Roman</vt:lpstr>
      <vt:lpstr>Traditional Arabic</vt:lpstr>
      <vt:lpstr>Wingdings 3</vt:lpstr>
      <vt:lpstr>Duman</vt:lpstr>
      <vt:lpstr>1_Duman</vt:lpstr>
      <vt:lpstr>Sayılar    Bu gün kullandığımız sayı isimlerinin Osmanlı Türkçesi metinlerindeki yazılışları şu şekildedir:   </vt:lpstr>
      <vt:lpstr>PowerPoint Sunusu</vt:lpstr>
      <vt:lpstr>PowerPoint Sunusu</vt:lpstr>
      <vt:lpstr>Soru sıfatları: Türkçede kullanılan soru sıfatları genellikle başka bir dilden geçmiş değildir ve yazılışları kalıplaşmıştır. Bunları tek tek ele almamız uygun olur:  </vt:lpstr>
      <vt:lpstr>PowerPoint Sunusu</vt:lpstr>
      <vt:lpstr>PowerPoint Sunusu</vt:lpstr>
      <vt:lpstr>     Farsça Sayı İsimleri      Osmanlı Türkçesinde, Türkçe ve Arapça sayı isimlerinin yanında Farsça sayı isimleri de kullanılmıştır. 1-10 arası Farsça sayı isimleri şu şekildedir:  </vt:lpstr>
      <vt:lpstr>PowerPoint Sunusu</vt:lpstr>
      <vt:lpstr>Diğer bazı Farsça  sayı isimleri ise şu şekilde gelir: </vt:lpstr>
      <vt:lpstr>Farsça sayı isimleri Osmanlı Türkçesine kimi zaman tek başına sayı olarak, kimi zaman ise bazı kelimelerin içerisinde yer alarak geçmiştir. Zamanla Türkçeleşmiş bu kelimelerden bazıları asıl şekilleriyle birlikte şu şekildedir: 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Dil bildiren ve Türkçede çeşitli anlamlarda kelimeler türetmek için kullanılan (-ca, -ce, -ça ve -çe) ekleri, Osmanlı Türkçesi metinlerinde (جه) şeklinde yazılmıştır.</dc:title>
  <dc:creator>abdulmecit</dc:creator>
  <cp:lastModifiedBy>aaa</cp:lastModifiedBy>
  <cp:revision>6</cp:revision>
  <dcterms:created xsi:type="dcterms:W3CDTF">2018-03-07T11:41:45Z</dcterms:created>
  <dcterms:modified xsi:type="dcterms:W3CDTF">2018-03-08T04:51:57Z</dcterms:modified>
</cp:coreProperties>
</file>