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2711DA6-4A78-4D7D-B53B-FA21F2CDD673}"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2355632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711DA6-4A78-4D7D-B53B-FA21F2CDD673}"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250748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711DA6-4A78-4D7D-B53B-FA21F2CDD673}"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1277044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711DA6-4A78-4D7D-B53B-FA21F2CDD673}"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3058272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2711DA6-4A78-4D7D-B53B-FA21F2CDD673}"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784690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2711DA6-4A78-4D7D-B53B-FA21F2CDD673}"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1759103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2711DA6-4A78-4D7D-B53B-FA21F2CDD673}"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3056623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2711DA6-4A78-4D7D-B53B-FA21F2CDD673}"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927943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2711DA6-4A78-4D7D-B53B-FA21F2CDD673}"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2489978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2711DA6-4A78-4D7D-B53B-FA21F2CDD673}"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80875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2711DA6-4A78-4D7D-B53B-FA21F2CDD673}"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BF79B5C-C644-40C8-982C-265AFACAD836}" type="slidenum">
              <a:rPr lang="tr-TR" smtClean="0"/>
              <a:t>‹#›</a:t>
            </a:fld>
            <a:endParaRPr lang="tr-TR"/>
          </a:p>
        </p:txBody>
      </p:sp>
    </p:spTree>
    <p:extLst>
      <p:ext uri="{BB962C8B-B14F-4D97-AF65-F5344CB8AC3E}">
        <p14:creationId xmlns:p14="http://schemas.microsoft.com/office/powerpoint/2010/main" val="1728837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711DA6-4A78-4D7D-B53B-FA21F2CDD673}"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F79B5C-C644-40C8-982C-265AFACAD836}" type="slidenum">
              <a:rPr lang="tr-TR" smtClean="0"/>
              <a:t>‹#›</a:t>
            </a:fld>
            <a:endParaRPr lang="tr-TR"/>
          </a:p>
        </p:txBody>
      </p:sp>
    </p:spTree>
    <p:extLst>
      <p:ext uri="{BB962C8B-B14F-4D97-AF65-F5344CB8AC3E}">
        <p14:creationId xmlns:p14="http://schemas.microsoft.com/office/powerpoint/2010/main" val="1136268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Protestan Ahlakı ve Kapitalizmin Ruhu </a:t>
            </a:r>
            <a:endParaRPr lang="tr-TR" dirty="0"/>
          </a:p>
        </p:txBody>
      </p:sp>
      <p:sp>
        <p:nvSpPr>
          <p:cNvPr id="3" name="Alt Başlık 2"/>
          <p:cNvSpPr>
            <a:spLocks noGrp="1"/>
          </p:cNvSpPr>
          <p:nvPr>
            <p:ph type="subTitle" idx="1"/>
          </p:nvPr>
        </p:nvSpPr>
        <p:spPr/>
        <p:txBody>
          <a:bodyPr/>
          <a:lstStyle/>
          <a:p>
            <a:r>
              <a:rPr lang="tr-TR" dirty="0" smtClean="0"/>
              <a:t>Bu bölümde </a:t>
            </a:r>
            <a:r>
              <a:rPr lang="tr-TR" dirty="0" err="1" smtClean="0"/>
              <a:t>Weber’in</a:t>
            </a:r>
            <a:r>
              <a:rPr lang="tr-TR" dirty="0" smtClean="0"/>
              <a:t> kapitalizmin ruhu kavramının ne </a:t>
            </a:r>
            <a:r>
              <a:rPr lang="tr-TR" dirty="0" smtClean="0"/>
              <a:t>anlama </a:t>
            </a:r>
            <a:r>
              <a:rPr lang="tr-TR" dirty="0" smtClean="0"/>
              <a:t>geldiğini;</a:t>
            </a:r>
            <a:r>
              <a:rPr lang="tr-TR" dirty="0"/>
              <a:t> </a:t>
            </a:r>
            <a:r>
              <a:rPr lang="tr-TR" dirty="0" smtClean="0"/>
              <a:t>Protestan </a:t>
            </a:r>
            <a:r>
              <a:rPr lang="tr-TR" dirty="0" smtClean="0"/>
              <a:t>etiği ve çileci mezheplerin ayırt edici </a:t>
            </a:r>
            <a:r>
              <a:rPr lang="tr-TR" dirty="0" smtClean="0"/>
              <a:t>özelliklerini ve dinsel </a:t>
            </a:r>
            <a:r>
              <a:rPr lang="tr-TR" dirty="0" smtClean="0"/>
              <a:t>etik ile kapitalizm </a:t>
            </a:r>
            <a:r>
              <a:rPr lang="tr-TR" dirty="0" smtClean="0"/>
              <a:t>arasındaki ilişkilerin mahiyetini tartışacağız. </a:t>
            </a:r>
            <a:endParaRPr lang="tr-TR" dirty="0"/>
          </a:p>
        </p:txBody>
      </p:sp>
    </p:spTree>
    <p:extLst>
      <p:ext uri="{BB962C8B-B14F-4D97-AF65-F5344CB8AC3E}">
        <p14:creationId xmlns:p14="http://schemas.microsoft.com/office/powerpoint/2010/main" val="3221441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 </a:t>
            </a:r>
            <a:endParaRPr lang="tr-TR" dirty="0"/>
          </a:p>
        </p:txBody>
      </p:sp>
      <p:sp>
        <p:nvSpPr>
          <p:cNvPr id="3" name="İçerik Yer Tutucusu 2"/>
          <p:cNvSpPr>
            <a:spLocks noGrp="1"/>
          </p:cNvSpPr>
          <p:nvPr>
            <p:ph idx="1"/>
          </p:nvPr>
        </p:nvSpPr>
        <p:spPr>
          <a:xfrm>
            <a:off x="838200" y="1825625"/>
            <a:ext cx="10515600" cy="3314411"/>
          </a:xfrm>
        </p:spPr>
        <p:txBody>
          <a:bodyPr/>
          <a:lstStyle/>
          <a:p>
            <a:pPr marL="0" indent="0">
              <a:buNone/>
            </a:pPr>
            <a:r>
              <a:rPr lang="tr-TR" dirty="0" err="1" smtClean="0"/>
              <a:t>Weber</a:t>
            </a:r>
            <a:r>
              <a:rPr lang="tr-TR" dirty="0" smtClean="0"/>
              <a:t> Protestan ahlakı meselesini kapitalizmin doğuşu temelinde  dünya tarihsel bir çerçevede ele alır </a:t>
            </a:r>
          </a:p>
          <a:p>
            <a:pPr marL="0" indent="0">
              <a:buNone/>
            </a:pPr>
            <a:r>
              <a:rPr lang="tr-TR" dirty="0" smtClean="0"/>
              <a:t>Esas büyük soru şudur: Ticaret dünyanın her yerinde varken ve yüzyıllardır dünyanın farklı bölgeleri arasında yapılıyorken nasıl oldu da Kapitalizm Batı Avrupa’da ortaya çıktı?</a:t>
            </a:r>
          </a:p>
          <a:p>
            <a:pPr marL="0" indent="0">
              <a:buNone/>
            </a:pPr>
            <a:r>
              <a:rPr lang="tr-TR" dirty="0" smtClean="0"/>
              <a:t>Bu büyük soru elbette önce kapitalizmin kendisinin tanımlanmasını gerektirir.    </a:t>
            </a:r>
            <a:endParaRPr lang="tr-TR" dirty="0"/>
          </a:p>
        </p:txBody>
      </p:sp>
    </p:spTree>
    <p:extLst>
      <p:ext uri="{BB962C8B-B14F-4D97-AF65-F5344CB8AC3E}">
        <p14:creationId xmlns:p14="http://schemas.microsoft.com/office/powerpoint/2010/main" val="813819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 </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Weber’e</a:t>
            </a:r>
            <a:r>
              <a:rPr lang="tr-TR" dirty="0" smtClean="0"/>
              <a:t> göre kapitalizm tarihte kent devletlerinin doğuşundan beri mevcut olan evrensel bir olgudur.   </a:t>
            </a:r>
          </a:p>
          <a:p>
            <a:r>
              <a:rPr lang="tr-TR" dirty="0" smtClean="0"/>
              <a:t>Girişimler ve kar amacıyla sermayeyi (parayı ya da para değeri karşılığı malları) üretim araçlarını satın almak ve ürünü satmak üzere kullanıma sokan girişimciler anlamında kapitalizm ticari faaliyetler gibi uzun bir tarihe sahiptir ve ona göre  dünyanın her yerinde bulunur. </a:t>
            </a:r>
          </a:p>
          <a:p>
            <a:r>
              <a:rPr lang="tr-TR" dirty="0" smtClean="0"/>
              <a:t>Çeşitli biçimleri vardır: </a:t>
            </a:r>
          </a:p>
          <a:p>
            <a:r>
              <a:rPr lang="tr-TR" dirty="0" smtClean="0"/>
              <a:t>Sınırlı amaçlara dönük kara dönük olmayan girişimcilerin faaliyetleriyle karakterize olan geleneksel kapitalizm</a:t>
            </a:r>
          </a:p>
          <a:p>
            <a:r>
              <a:rPr lang="tr-TR" dirty="0"/>
              <a:t>Y</a:t>
            </a:r>
            <a:r>
              <a:rPr lang="tr-TR" dirty="0" smtClean="0"/>
              <a:t>ağma ve spekülatif vurguna dayalı kapitalizm</a:t>
            </a:r>
          </a:p>
          <a:p>
            <a:r>
              <a:rPr lang="tr-TR" dirty="0" smtClean="0"/>
              <a:t>Tefecilik</a:t>
            </a:r>
          </a:p>
          <a:p>
            <a:r>
              <a:rPr lang="tr-TR" dirty="0" smtClean="0"/>
              <a:t>Rasyonel kapitalizm  (Morris: 104)</a:t>
            </a:r>
            <a:endParaRPr lang="tr-TR" dirty="0"/>
          </a:p>
        </p:txBody>
      </p:sp>
    </p:spTree>
    <p:extLst>
      <p:ext uri="{BB962C8B-B14F-4D97-AF65-F5344CB8AC3E}">
        <p14:creationId xmlns:p14="http://schemas.microsoft.com/office/powerpoint/2010/main" val="42916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 </a:t>
            </a:r>
            <a:endParaRPr lang="tr-TR" dirty="0"/>
          </a:p>
        </p:txBody>
      </p:sp>
      <p:sp>
        <p:nvSpPr>
          <p:cNvPr id="3" name="İçerik Yer Tutucusu 2"/>
          <p:cNvSpPr>
            <a:spLocks noGrp="1"/>
          </p:cNvSpPr>
          <p:nvPr>
            <p:ph idx="1"/>
          </p:nvPr>
        </p:nvSpPr>
        <p:spPr/>
        <p:txBody>
          <a:bodyPr>
            <a:normAutofit/>
          </a:bodyPr>
          <a:lstStyle/>
          <a:p>
            <a:r>
              <a:rPr lang="tr-TR" dirty="0" err="1" smtClean="0"/>
              <a:t>Weber’in</a:t>
            </a:r>
            <a:r>
              <a:rPr lang="tr-TR" dirty="0" smtClean="0"/>
              <a:t> analizinin odağında rasyonel kapitalizm yer alır.</a:t>
            </a:r>
          </a:p>
          <a:p>
            <a:r>
              <a:rPr lang="tr-TR" dirty="0"/>
              <a:t>Ona göre, Batı’yı diğerlerinden farklı kılan da diğerlerinden niteliksel olarak farklı türde bir kapitalizmin ortaya çıkmış olmasıdır. Bu da “biçimsel özgür emeğin, ussal kapitalist işletme olarak örgütlenişi” sayesinde </a:t>
            </a:r>
            <a:r>
              <a:rPr lang="tr-TR" dirty="0" smtClean="0"/>
              <a:t>olmuştur</a:t>
            </a:r>
          </a:p>
          <a:p>
            <a:r>
              <a:rPr lang="tr-TR" dirty="0" err="1"/>
              <a:t>Weber</a:t>
            </a:r>
            <a:r>
              <a:rPr lang="tr-TR" dirty="0"/>
              <a:t> ‘in kalkış noktası burası; peki bu durumun Protestanlıkla ilgisi nedir? </a:t>
            </a:r>
            <a:r>
              <a:rPr lang="tr-TR" dirty="0" err="1"/>
              <a:t>Weber</a:t>
            </a:r>
            <a:r>
              <a:rPr lang="tr-TR" dirty="0"/>
              <a:t> ilgiyi şu soruyu sorarak kurmaktadır? Acaba bu ussallığın ortaya çıkışı neyle açıklanabilir ya da daha doğrusu neyle </a:t>
            </a:r>
            <a:r>
              <a:rPr lang="tr-TR" dirty="0" err="1"/>
              <a:t>bağlantılandırılabilir</a:t>
            </a:r>
            <a:r>
              <a:rPr lang="tr-TR" dirty="0"/>
              <a:t>? </a:t>
            </a:r>
          </a:p>
          <a:p>
            <a:endParaRPr lang="tr-TR" dirty="0"/>
          </a:p>
        </p:txBody>
      </p:sp>
    </p:spTree>
    <p:extLst>
      <p:ext uri="{BB962C8B-B14F-4D97-AF65-F5344CB8AC3E}">
        <p14:creationId xmlns:p14="http://schemas.microsoft.com/office/powerpoint/2010/main" val="4217258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 </a:t>
            </a:r>
            <a:endParaRPr lang="tr-TR" dirty="0"/>
          </a:p>
        </p:txBody>
      </p:sp>
      <p:sp>
        <p:nvSpPr>
          <p:cNvPr id="3" name="İçerik Yer Tutucusu 2"/>
          <p:cNvSpPr>
            <a:spLocks noGrp="1"/>
          </p:cNvSpPr>
          <p:nvPr>
            <p:ph idx="1"/>
          </p:nvPr>
        </p:nvSpPr>
        <p:spPr>
          <a:xfrm>
            <a:off x="838200" y="1825625"/>
            <a:ext cx="10515600" cy="3065030"/>
          </a:xfrm>
        </p:spPr>
        <p:txBody>
          <a:bodyPr/>
          <a:lstStyle/>
          <a:p>
            <a:r>
              <a:rPr lang="tr-TR" dirty="0" err="1"/>
              <a:t>Weber’in</a:t>
            </a:r>
            <a:r>
              <a:rPr lang="tr-TR" dirty="0"/>
              <a:t> yanıtı, ekonomik düşünce biçiminin ortaya çıkışının koşullarını, ya da belirli bir inanç içeriğine bağlı olarak ekonomik bir biçimin </a:t>
            </a:r>
            <a:r>
              <a:rPr lang="tr-TR" dirty="0" err="1"/>
              <a:t>ethosunu</a:t>
            </a:r>
            <a:r>
              <a:rPr lang="tr-TR" dirty="0"/>
              <a:t>, yani çağdaş ekonominin </a:t>
            </a:r>
            <a:r>
              <a:rPr lang="tr-TR" dirty="0" err="1"/>
              <a:t>ethosunu</a:t>
            </a:r>
            <a:r>
              <a:rPr lang="tr-TR" dirty="0"/>
              <a:t> </a:t>
            </a:r>
            <a:r>
              <a:rPr lang="tr-TR" dirty="0" err="1"/>
              <a:t>asketik</a:t>
            </a:r>
            <a:r>
              <a:rPr lang="tr-TR" dirty="0"/>
              <a:t> Protestanlığın ussal ahlakı ile </a:t>
            </a:r>
            <a:r>
              <a:rPr lang="tr-TR" dirty="0" err="1"/>
              <a:t>bağlantılandırmaya</a:t>
            </a:r>
            <a:r>
              <a:rPr lang="tr-TR" dirty="0"/>
              <a:t> yöneliktir.  Kitabının “Mezhepler ve Toplumsal </a:t>
            </a:r>
            <a:r>
              <a:rPr lang="tr-TR" dirty="0" err="1"/>
              <a:t>Tabakalaşma</a:t>
            </a:r>
            <a:r>
              <a:rPr lang="tr-TR" dirty="0"/>
              <a:t>” başlığı taşıyan birinci bölümünde </a:t>
            </a:r>
            <a:r>
              <a:rPr lang="tr-TR" dirty="0" err="1"/>
              <a:t>Weber</a:t>
            </a:r>
            <a:r>
              <a:rPr lang="tr-TR" dirty="0"/>
              <a:t> buna ilişkin bazı gözlemlerini bize aktarır. </a:t>
            </a:r>
          </a:p>
        </p:txBody>
      </p:sp>
    </p:spTree>
    <p:extLst>
      <p:ext uri="{BB962C8B-B14F-4D97-AF65-F5344CB8AC3E}">
        <p14:creationId xmlns:p14="http://schemas.microsoft.com/office/powerpoint/2010/main" val="3287563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a:t>
            </a:r>
            <a:endParaRPr lang="tr-TR" dirty="0"/>
          </a:p>
        </p:txBody>
      </p:sp>
      <p:sp>
        <p:nvSpPr>
          <p:cNvPr id="3" name="İçerik Yer Tutucusu 2"/>
          <p:cNvSpPr>
            <a:spLocks noGrp="1"/>
          </p:cNvSpPr>
          <p:nvPr>
            <p:ph idx="1"/>
          </p:nvPr>
        </p:nvSpPr>
        <p:spPr/>
        <p:txBody>
          <a:bodyPr/>
          <a:lstStyle/>
          <a:p>
            <a:r>
              <a:rPr lang="tr-TR" dirty="0"/>
              <a:t>Nedir bunlar: “Sermaye sahipleri ve işverenler, hata işçi sınıfının eğitim görmüş yüksek tabakası, özellikle çağdaş iş kollarında, yüksek düzeyde teknik ya da ticari eğitim görmüş personel Protestan özelliklere sahiptir” (</a:t>
            </a:r>
            <a:r>
              <a:rPr lang="tr-TR" dirty="0" err="1"/>
              <a:t>Weber</a:t>
            </a:r>
            <a:r>
              <a:rPr lang="tr-TR" dirty="0"/>
              <a:t>, 1997: 30). Zengin kentlerin çoğu 16. yüzyılda Protestanlığı kabul etmiştir. Ekonomik olarak gelişmiş bölgelerde kilise devriminin gerçekleşmiş olduğu görülmektedir. Hem kilisenin etkisi ve kilise devrimi, hem kapitalizmin gelişmesi hem de zenginlik </a:t>
            </a:r>
            <a:r>
              <a:rPr lang="tr-TR" dirty="0" err="1"/>
              <a:t>elele</a:t>
            </a:r>
            <a:r>
              <a:rPr lang="tr-TR" dirty="0"/>
              <a:t> gitmektedir.</a:t>
            </a:r>
          </a:p>
          <a:p>
            <a:endParaRPr lang="tr-TR" dirty="0"/>
          </a:p>
        </p:txBody>
      </p:sp>
    </p:spTree>
    <p:extLst>
      <p:ext uri="{BB962C8B-B14F-4D97-AF65-F5344CB8AC3E}">
        <p14:creationId xmlns:p14="http://schemas.microsoft.com/office/powerpoint/2010/main" val="286982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a:t>
            </a:r>
            <a:endParaRPr lang="tr-TR" dirty="0"/>
          </a:p>
        </p:txBody>
      </p:sp>
      <p:sp>
        <p:nvSpPr>
          <p:cNvPr id="3" name="İçerik Yer Tutucusu 2"/>
          <p:cNvSpPr>
            <a:spLocks noGrp="1"/>
          </p:cNvSpPr>
          <p:nvPr>
            <p:ph idx="1"/>
          </p:nvPr>
        </p:nvSpPr>
        <p:spPr/>
        <p:txBody>
          <a:bodyPr>
            <a:normAutofit/>
          </a:bodyPr>
          <a:lstStyle/>
          <a:p>
            <a:r>
              <a:rPr lang="tr-TR" dirty="0"/>
              <a:t>Aslında bu noktada </a:t>
            </a:r>
            <a:r>
              <a:rPr lang="tr-TR" dirty="0" err="1"/>
              <a:t>Weber’in</a:t>
            </a:r>
            <a:r>
              <a:rPr lang="tr-TR" dirty="0"/>
              <a:t> kapitalizme ilişkin öngördüğü şey bir yaşama tekniği değildir, özel bir ahlaktır. Yani “kapitalizm kendine özgü bir ahlak ve bir </a:t>
            </a:r>
            <a:r>
              <a:rPr lang="tr-TR" dirty="0" err="1"/>
              <a:t>ethosun</a:t>
            </a:r>
            <a:r>
              <a:rPr lang="tr-TR" dirty="0"/>
              <a:t> içinden çıkmaktadır ya da onun içinde işlemekte ve gelişmektedir. Yani kapitalizme ilişkin olarak öğretilmesi gereken yalnızca, ‘ticari zekâ’ değildir. Burada kendini açığa çıkaran bir </a:t>
            </a:r>
            <a:r>
              <a:rPr lang="tr-TR" dirty="0" err="1"/>
              <a:t>ethosdur</a:t>
            </a:r>
            <a:r>
              <a:rPr lang="tr-TR" dirty="0"/>
              <a:t>”.  Burada “kazanmak insan yaşamının amacıdır, yoksa maddi yaşam gereksinimlerini karşılayacak araç değildir. Bu ihtirassız, duyguların bütünüyle, doğal diyebileceğimiz olgulara anlamsız dönüşümü kapitalizmin açık ve bir o kadar da temel ilkesidir” (</a:t>
            </a:r>
            <a:r>
              <a:rPr lang="tr-TR" dirty="0" err="1"/>
              <a:t>Weber</a:t>
            </a:r>
            <a:r>
              <a:rPr lang="tr-TR" dirty="0"/>
              <a:t>, 1997: 47). </a:t>
            </a:r>
          </a:p>
        </p:txBody>
      </p:sp>
    </p:spTree>
    <p:extLst>
      <p:ext uri="{BB962C8B-B14F-4D97-AF65-F5344CB8AC3E}">
        <p14:creationId xmlns:p14="http://schemas.microsoft.com/office/powerpoint/2010/main" val="3666182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a:t>
            </a:r>
            <a:endParaRPr lang="tr-TR" dirty="0"/>
          </a:p>
        </p:txBody>
      </p:sp>
      <p:sp>
        <p:nvSpPr>
          <p:cNvPr id="3" name="İçerik Yer Tutucusu 2"/>
          <p:cNvSpPr>
            <a:spLocks noGrp="1"/>
          </p:cNvSpPr>
          <p:nvPr>
            <p:ph idx="1"/>
          </p:nvPr>
        </p:nvSpPr>
        <p:spPr/>
        <p:txBody>
          <a:bodyPr/>
          <a:lstStyle/>
          <a:p>
            <a:r>
              <a:rPr lang="tr-TR" dirty="0"/>
              <a:t>Düşünceyi belirli bir noktada odaklaştırabilme yeteneğinin yanında, “işe karşı ödevlendirilmiş olma” temel davranışını hissetme, burada karları ve daha fazlasını hesaplayan, güçlü bir ekonomi ve aklı başında bir özdenetim, olağandışı bir biçimde üretme yeteneğini yükselten ölçülülük ile birleşmiş olarak ortaya çıkar. Kapitalizmin ilerlemesine yarayan ve işi kendi içinde amaç olarak, “meslek” olarak gören, anlayış için de en uygun temel budur. </a:t>
            </a:r>
          </a:p>
        </p:txBody>
      </p:sp>
    </p:spTree>
    <p:extLst>
      <p:ext uri="{BB962C8B-B14F-4D97-AF65-F5344CB8AC3E}">
        <p14:creationId xmlns:p14="http://schemas.microsoft.com/office/powerpoint/2010/main" val="3837000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Protestan Ahlakı</a:t>
            </a:r>
            <a:endParaRPr lang="tr-TR" dirty="0"/>
          </a:p>
        </p:txBody>
      </p:sp>
      <p:sp>
        <p:nvSpPr>
          <p:cNvPr id="3" name="İçerik Yer Tutucusu 2"/>
          <p:cNvSpPr>
            <a:spLocks noGrp="1"/>
          </p:cNvSpPr>
          <p:nvPr>
            <p:ph idx="1"/>
          </p:nvPr>
        </p:nvSpPr>
        <p:spPr/>
        <p:txBody>
          <a:bodyPr/>
          <a:lstStyle/>
          <a:p>
            <a:r>
              <a:rPr lang="tr-TR" dirty="0"/>
              <a:t>. Ona göre bu niteliksel farklılık, Batı’da ancak özgür emek temelinde olanaklı hale gelmiş ve bu süreçte şu gelişmeler yaşanmıştır: ev ve işin birbirinden ayrılmış; rasyonel kayıt tutma sistemi ortaya çıkmış; iş ya da satış yeri yerleşim yerinden mekânsal olarak ayrışmıştır. Dolayısıyla, Batı’daki kapitalizmi esas kapitalizm yapan süreç, </a:t>
            </a:r>
            <a:r>
              <a:rPr lang="tr-TR" dirty="0" err="1"/>
              <a:t>Weber’e</a:t>
            </a:r>
            <a:r>
              <a:rPr lang="tr-TR" dirty="0"/>
              <a:t> göre daha çok özgür emeğin ussal bir biçimde örgütlenmesini içeren ve burjuvaziye dayalı işletme kapitalizminin ortaya çıkmasından kaynaklanmaktadır ve bundan dolayı da Batı’daki kapitalizm, bu anlamıyla Batı’ya özgüdür ve Batı kültürüne özgü bir ussallıktır</a:t>
            </a:r>
            <a:r>
              <a:rPr lang="tr-TR" b="1" dirty="0"/>
              <a:t> </a:t>
            </a:r>
            <a:r>
              <a:rPr lang="tr-TR" dirty="0"/>
              <a:t>(</a:t>
            </a:r>
            <a:r>
              <a:rPr lang="tr-TR" dirty="0" err="1"/>
              <a:t>Weber</a:t>
            </a:r>
            <a:r>
              <a:rPr lang="tr-TR" dirty="0"/>
              <a:t>: 1997: 23-24).   </a:t>
            </a:r>
          </a:p>
          <a:p>
            <a:endParaRPr lang="tr-TR" dirty="0"/>
          </a:p>
        </p:txBody>
      </p:sp>
    </p:spTree>
    <p:extLst>
      <p:ext uri="{BB962C8B-B14F-4D97-AF65-F5344CB8AC3E}">
        <p14:creationId xmlns:p14="http://schemas.microsoft.com/office/powerpoint/2010/main" val="35674876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663</Words>
  <Application>Microsoft Office PowerPoint</Application>
  <PresentationFormat>Geniş ekran</PresentationFormat>
  <Paragraphs>28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Protestan Ahlakı ve Kapitalizmin Ruhu </vt:lpstr>
      <vt:lpstr>Protestan Ahlakı </vt:lpstr>
      <vt:lpstr>Protestan ahlakı </vt:lpstr>
      <vt:lpstr>Protestan Ahlakı </vt:lpstr>
      <vt:lpstr>Protestan Ahlakı </vt:lpstr>
      <vt:lpstr>Protestan Ahlakı</vt:lpstr>
      <vt:lpstr>Protestan Ahlakı</vt:lpstr>
      <vt:lpstr>Protestan Ahlakı</vt:lpstr>
      <vt:lpstr>Protestan Ahlakı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Protestan Ahlakı ve Kapitalizmin Ruhu </dc:title>
  <dc:creator>Kurtulus</dc:creator>
  <cp:lastModifiedBy>Kurtulus</cp:lastModifiedBy>
  <cp:revision>10</cp:revision>
  <dcterms:created xsi:type="dcterms:W3CDTF">2020-02-14T20:04:06Z</dcterms:created>
  <dcterms:modified xsi:type="dcterms:W3CDTF">2020-02-15T12:55:43Z</dcterms:modified>
</cp:coreProperties>
</file>