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331" r:id="rId2"/>
    <p:sldId id="257" r:id="rId3"/>
    <p:sldId id="258" r:id="rId4"/>
    <p:sldId id="260" r:id="rId5"/>
    <p:sldId id="261" r:id="rId6"/>
    <p:sldId id="332" r:id="rId7"/>
    <p:sldId id="262" r:id="rId8"/>
    <p:sldId id="263" r:id="rId9"/>
    <p:sldId id="264" r:id="rId10"/>
    <p:sldId id="275" r:id="rId11"/>
    <p:sldId id="277" r:id="rId12"/>
    <p:sldId id="278" r:id="rId13"/>
    <p:sldId id="279" r:id="rId14"/>
    <p:sldId id="280" r:id="rId15"/>
    <p:sldId id="281" r:id="rId16"/>
    <p:sldId id="282" r:id="rId17"/>
    <p:sldId id="330" r:id="rId18"/>
    <p:sldId id="285" r:id="rId19"/>
    <p:sldId id="286" r:id="rId20"/>
    <p:sldId id="287" r:id="rId21"/>
    <p:sldId id="291" r:id="rId22"/>
    <p:sldId id="292" r:id="rId23"/>
    <p:sldId id="294" r:id="rId24"/>
    <p:sldId id="296" r:id="rId25"/>
    <p:sldId id="299" r:id="rId26"/>
    <p:sldId id="300" r:id="rId27"/>
    <p:sldId id="301" r:id="rId28"/>
    <p:sldId id="302" r:id="rId29"/>
    <p:sldId id="306" r:id="rId30"/>
    <p:sldId id="328" r:id="rId3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A0CFF6"/>
    <a:srgbClr val="369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61" autoAdjust="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2DC84-82FA-4BD1-8496-5402AEAE5C9A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21DE6-3C53-4A43-B411-7D89D09DF76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030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07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9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283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628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2859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458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869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28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09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27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693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812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92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15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99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71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4D616-0413-4AF4-AE9B-42B7928EE0B9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8FFE010-8D3A-47B6-9F28-E6C7F86E1F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15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39752" y="2204864"/>
            <a:ext cx="6172200" cy="2016224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TRAFİK PSİKOLOJİSİ</a:t>
            </a:r>
            <a:endParaRPr lang="tr-TR" sz="4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2130425"/>
            <a:ext cx="7846640" cy="1946647"/>
          </a:xfrm>
        </p:spPr>
        <p:txBody>
          <a:bodyPr>
            <a:noAutofit/>
          </a:bodyPr>
          <a:lstStyle/>
          <a:p>
            <a:pPr algn="ctr"/>
            <a:r>
              <a:rPr lang="tr-TR" sz="4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Türkiye`de Trafik Psikolojisinin Gelişimi</a:t>
            </a:r>
            <a:endParaRPr lang="tr-TR" sz="4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187624" y="1268760"/>
            <a:ext cx="7704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b="1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anose="030F0702030302020204" pitchFamily="66" charset="0"/>
              </a:rPr>
              <a:t>Dünyada psikolojinin trafiğe katkıları 1920’lerde başlarken, Türkiye`de, suçlu sürücülerin </a:t>
            </a:r>
            <a:r>
              <a:rPr lang="es-ES" sz="2400" dirty="0" smtClean="0">
                <a:latin typeface="Comic Sans MS" panose="030F0702030302020204" pitchFamily="66" charset="0"/>
              </a:rPr>
              <a:t>de</a:t>
            </a:r>
            <a:r>
              <a:rPr lang="tr-TR" sz="2400" dirty="0" smtClean="0">
                <a:latin typeface="Comic Sans MS" panose="030F0702030302020204" pitchFamily="66" charset="0"/>
              </a:rPr>
              <a:t>ğ</a:t>
            </a:r>
            <a:r>
              <a:rPr lang="es-ES" sz="2400" dirty="0" smtClean="0">
                <a:latin typeface="Comic Sans MS" panose="030F0702030302020204" pitchFamily="66" charset="0"/>
              </a:rPr>
              <a:t>erlendirilmesi </a:t>
            </a:r>
            <a:r>
              <a:rPr lang="tr-TR" sz="2400" dirty="0" smtClean="0">
                <a:latin typeface="Comic Sans MS" panose="030F0702030302020204" pitchFamily="66" charset="0"/>
              </a:rPr>
              <a:t>amacıyla</a:t>
            </a:r>
            <a:r>
              <a:rPr lang="es-ES" sz="2400" dirty="0" smtClean="0">
                <a:latin typeface="Comic Sans MS" panose="030F0702030302020204" pitchFamily="66" charset="0"/>
              </a:rPr>
              <a:t>, 1997’de yasal ve</a:t>
            </a:r>
            <a:r>
              <a:rPr lang="tr-TR" sz="2400" dirty="0" smtClean="0">
                <a:latin typeface="Comic Sans MS" panose="030F0702030302020204" pitchFamily="66" charset="0"/>
              </a:rPr>
              <a:t> yaygın biçimde gündeme geldiği görülmektedir </a:t>
            </a:r>
          </a:p>
          <a:p>
            <a:endParaRPr lang="tr-TR" sz="2400" dirty="0"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400" dirty="0" smtClean="0">
                <a:latin typeface="Comic Sans MS" panose="030F0702030302020204" pitchFamily="66" charset="0"/>
              </a:rPr>
              <a:t>Bununla beraber, aslında 1950’li yıllardan bu yana Ankara’da Devlet Demiryollarında</a:t>
            </a:r>
            <a:r>
              <a:rPr lang="sv-SE" sz="2400" dirty="0" smtClean="0">
                <a:latin typeface="Comic Sans MS" panose="030F0702030302020204" pitchFamily="66" charset="0"/>
              </a:rPr>
              <a:t> görev yapan makinistlerin, psikologlar</a:t>
            </a:r>
            <a:r>
              <a:rPr lang="tr-TR" sz="2400" dirty="0" smtClean="0">
                <a:latin typeface="Comic Sans MS" panose="030F0702030302020204" pitchFamily="66" charset="0"/>
              </a:rPr>
              <a:t> tarafından olmasa da, bazı </a:t>
            </a:r>
            <a:r>
              <a:rPr lang="tr-TR" sz="2400" dirty="0" err="1" smtClean="0">
                <a:latin typeface="Comic Sans MS" panose="030F0702030302020204" pitchFamily="66" charset="0"/>
              </a:rPr>
              <a:t>psikoteknik</a:t>
            </a:r>
            <a:r>
              <a:rPr lang="tr-TR" sz="2400" dirty="0" smtClean="0">
                <a:latin typeface="Comic Sans MS" panose="030F0702030302020204" pitchFamily="66" charset="0"/>
              </a:rPr>
              <a:t> testlere tabi tutulduğu ve İstanbul Belediyesi’nde </a:t>
            </a:r>
            <a:r>
              <a:rPr lang="sv-SE" sz="2400" dirty="0" smtClean="0">
                <a:latin typeface="Comic Sans MS" panose="030F0702030302020204" pitchFamily="66" charset="0"/>
              </a:rPr>
              <a:t>görevli tüm personelin de </a:t>
            </a:r>
            <a:r>
              <a:rPr lang="tr-TR" sz="2400" dirty="0" smtClean="0">
                <a:latin typeface="Comic Sans MS" panose="030F0702030302020204" pitchFamily="66" charset="0"/>
              </a:rPr>
              <a:t>İ</a:t>
            </a:r>
            <a:r>
              <a:rPr lang="sv-SE" sz="2400" dirty="0" smtClean="0">
                <a:latin typeface="Comic Sans MS" panose="030F0702030302020204" pitchFamily="66" charset="0"/>
              </a:rPr>
              <a:t>ETT Umum</a:t>
            </a:r>
            <a:r>
              <a:rPr lang="tr-TR" sz="2400" dirty="0" smtClean="0">
                <a:latin typeface="Comic Sans MS" panose="030F0702030302020204" pitchFamily="66" charset="0"/>
              </a:rPr>
              <a:t> Müdürlüğü bünyesinde kurulan </a:t>
            </a:r>
            <a:r>
              <a:rPr lang="tr-TR" sz="2400" dirty="0" err="1" smtClean="0">
                <a:latin typeface="Comic Sans MS" panose="030F0702030302020204" pitchFamily="66" charset="0"/>
              </a:rPr>
              <a:t>psikoteknik</a:t>
            </a:r>
            <a:r>
              <a:rPr lang="tr-TR" sz="2400" dirty="0" smtClean="0">
                <a:latin typeface="Comic Sans MS" panose="030F0702030302020204" pitchFamily="66" charset="0"/>
              </a:rPr>
              <a:t> laboratuvarında, </a:t>
            </a:r>
            <a:r>
              <a:rPr lang="tr-TR" sz="2400" dirty="0" err="1" smtClean="0">
                <a:latin typeface="Comic Sans MS" panose="030F0702030302020204" pitchFamily="66" charset="0"/>
              </a:rPr>
              <a:t>psikoteknik</a:t>
            </a:r>
            <a:r>
              <a:rPr lang="tr-TR" sz="2400" dirty="0" smtClean="0">
                <a:latin typeface="Comic Sans MS" panose="030F0702030302020204" pitchFamily="66" charset="0"/>
              </a:rPr>
              <a:t> değerlendirmeye alındığı bilinmektedir .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89991" y="1412776"/>
            <a:ext cx="88204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1990’ların başlarında, Emniyet Genel Müdürlüğü ya da bazı üniversitelerin işletme, mühendislik bölümleri tarafından düzenlenen trafik güvenliği</a:t>
            </a:r>
            <a:r>
              <a:rPr lang="it-IT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ile ilgili 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ş</a:t>
            </a:r>
            <a:r>
              <a:rPr lang="it-IT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uralarda ve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it-IT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sempozyumlarda trafik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psikolojisinden ve </a:t>
            </a:r>
            <a:r>
              <a:rPr lang="tr-TR"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psikoteknik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uygulamalardan söz edildiği görülmekte. </a:t>
            </a:r>
          </a:p>
          <a:p>
            <a:endParaRPr lang="tr-TR" sz="28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Ancak bu bilimsel </a:t>
            </a:r>
            <a:r>
              <a:rPr lang="nn-NO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toplant</a:t>
            </a:r>
            <a:r>
              <a:rPr lang="tr-TR" sz="28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ıl</a:t>
            </a:r>
            <a:r>
              <a:rPr lang="nn-NO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arda Türk</a:t>
            </a:r>
            <a:r>
              <a:rPr lang="tr-TR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nn-NO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psikologlar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ı</a:t>
            </a:r>
            <a:r>
              <a:rPr lang="nn-NO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ı</a:t>
            </a:r>
            <a:r>
              <a:rPr lang="nn-NO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 herhangi bir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katılımı bulunmamakta.</a:t>
            </a:r>
            <a:endParaRPr lang="tr-TR" sz="28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467544" y="1340768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atin typeface="Comic Sans MS" panose="030F0702030302020204" pitchFamily="66" charset="0"/>
              </a:rPr>
              <a:t>1997 yılında yürürlüğe giren 2918 sayılı Karayolları Trafik Kanunu’nda yapılan değişiklikler ve yenilikler kapsamında, suçlu sürücüler için </a:t>
            </a:r>
            <a:r>
              <a:rPr lang="tr-TR" sz="2800" dirty="0" err="1" smtClean="0">
                <a:latin typeface="Comic Sans MS" panose="030F0702030302020204" pitchFamily="66" charset="0"/>
              </a:rPr>
              <a:t>psikoteknik</a:t>
            </a:r>
            <a:r>
              <a:rPr lang="tr-TR" sz="2800" dirty="0" smtClean="0">
                <a:latin typeface="Comic Sans MS" panose="030F0702030302020204" pitchFamily="66" charset="0"/>
              </a:rPr>
              <a:t> değerlendirme zorunluluğunu </a:t>
            </a:r>
            <a:r>
              <a:rPr lang="it-IT" sz="2800" dirty="0" smtClean="0">
                <a:latin typeface="Comic Sans MS" panose="030F0702030302020204" pitchFamily="66" charset="0"/>
              </a:rPr>
              <a:t>(48’inci, 51’inci ve 118’inci maddeler) içeren</a:t>
            </a:r>
            <a:r>
              <a:rPr lang="tr-TR" sz="2800" dirty="0" smtClean="0">
                <a:latin typeface="Comic Sans MS" panose="030F0702030302020204" pitchFamily="66" charset="0"/>
              </a:rPr>
              <a:t> maddelerin kabulü ile ülkemizde psikologların trafik psikolojisi alanına ilgisi başlamış ve böylece trafik psikolojisi, Türk psikoloji tarihinde yerini almıştır.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043608" y="1628800"/>
            <a:ext cx="79928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n-NO" sz="3200" dirty="0" smtClean="0">
                <a:latin typeface="Comic Sans MS" panose="030F0702030302020204" pitchFamily="66" charset="0"/>
              </a:rPr>
              <a:t>Türkiye’de psikologlar taraf</a:t>
            </a:r>
            <a:r>
              <a:rPr lang="tr-TR" sz="3200" dirty="0" smtClean="0">
                <a:latin typeface="Comic Sans MS" panose="030F0702030302020204" pitchFamily="66" charset="0"/>
              </a:rPr>
              <a:t>ı</a:t>
            </a:r>
            <a:r>
              <a:rPr lang="nn-NO" sz="3200" dirty="0" smtClean="0">
                <a:latin typeface="Comic Sans MS" panose="030F0702030302020204" pitchFamily="66" charset="0"/>
              </a:rPr>
              <a:t>ndan ilk kez</a:t>
            </a:r>
            <a:r>
              <a:rPr lang="tr-TR" sz="3200" dirty="0" smtClean="0">
                <a:latin typeface="Comic Sans MS" panose="030F0702030302020204" pitchFamily="66" charset="0"/>
              </a:rPr>
              <a:t> 1996 yılında, IX. Ulusal Psikoloji Kongresi sırasında, trafik psikolojisi konulu bir panel düzenlenmiş, </a:t>
            </a:r>
            <a:r>
              <a:rPr lang="pt-BR" sz="3200" dirty="0" smtClean="0">
                <a:latin typeface="Comic Sans MS" panose="030F0702030302020204" pitchFamily="66" charset="0"/>
              </a:rPr>
              <a:t>panele Türk psikologlar</a:t>
            </a:r>
            <a:r>
              <a:rPr lang="tr-TR" sz="3200" dirty="0" smtClean="0">
                <a:latin typeface="Comic Sans MS" panose="030F0702030302020204" pitchFamily="66" charset="0"/>
              </a:rPr>
              <a:t>ı</a:t>
            </a:r>
            <a:r>
              <a:rPr lang="pt-BR" sz="3200" dirty="0" smtClean="0">
                <a:latin typeface="Comic Sans MS" panose="030F0702030302020204" pitchFamily="66" charset="0"/>
              </a:rPr>
              <a:t>n yan</a:t>
            </a:r>
            <a:r>
              <a:rPr lang="tr-TR" sz="3200" dirty="0" smtClean="0">
                <a:latin typeface="Comic Sans MS" panose="030F0702030302020204" pitchFamily="66" charset="0"/>
              </a:rPr>
              <a:t>ı </a:t>
            </a:r>
            <a:r>
              <a:rPr lang="pt-BR" sz="3200" dirty="0" smtClean="0">
                <a:latin typeface="Comic Sans MS" panose="030F0702030302020204" pitchFamily="66" charset="0"/>
              </a:rPr>
              <a:t>s</a:t>
            </a:r>
            <a:r>
              <a:rPr lang="tr-TR" sz="3200" dirty="0" smtClean="0">
                <a:latin typeface="Comic Sans MS" panose="030F0702030302020204" pitchFamily="66" charset="0"/>
              </a:rPr>
              <a:t>ı</a:t>
            </a:r>
            <a:r>
              <a:rPr lang="pt-BR" sz="3200" dirty="0" smtClean="0">
                <a:latin typeface="Comic Sans MS" panose="030F0702030302020204" pitchFamily="66" charset="0"/>
              </a:rPr>
              <a:t>ra</a:t>
            </a:r>
            <a:r>
              <a:rPr lang="tr-TR" sz="3200" dirty="0" smtClean="0">
                <a:latin typeface="Comic Sans MS" panose="030F0702030302020204" pitchFamily="66" charset="0"/>
              </a:rPr>
              <a:t> İspanya, İsrail ve Amerika Birleşik Devletleri’nden uzmanlar katılmıştır.</a:t>
            </a:r>
            <a:endParaRPr lang="tr-TR" sz="32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39552" y="1628800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1999 yılından bu yana ise, Hacettepe Üniversitesi’nde, ODTÜ’de ve Ege Üniversitesi’ndeki Psikoloji Bölümlerinde lisans ve lisans üstü düzeyde trafik psikolojisi dersleri verilmektedir.</a:t>
            </a:r>
            <a:endParaRPr lang="tr-T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556792"/>
            <a:ext cx="7467600" cy="2016224"/>
          </a:xfrm>
        </p:spPr>
        <p:txBody>
          <a:bodyPr>
            <a:noAutofit/>
          </a:bodyPr>
          <a:lstStyle/>
          <a:p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Türk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ye`de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sadece ODTÜ`de 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traf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koloj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s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alan</a:t>
            </a:r>
            <a:r>
              <a:rPr lang="tr-TR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ı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nda yüksek 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l</a:t>
            </a:r>
            <a:r>
              <a:rPr lang="tr-TR" sz="24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İ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sans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program</a:t>
            </a:r>
            <a:r>
              <a:rPr lang="tr-TR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ı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vard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ı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r.</a:t>
            </a:r>
            <a:endParaRPr lang="tr-T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3 İçerik Yer Tutucusu" descr="odtu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4077072"/>
            <a:ext cx="5037666" cy="2376264"/>
          </a:xfr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268760"/>
            <a:ext cx="7467600" cy="520519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DERSLER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İleri İstatistik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ve Ulaşım Psikolojisine Genel Bakış</a:t>
            </a:r>
          </a:p>
          <a:p>
            <a:pPr fontAlgn="base"/>
            <a:r>
              <a:rPr lang="it-IT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Kaza ve Davranış Modelleri, Teorileri ve Uygulama Alanları</a:t>
            </a:r>
            <a:endParaRPr lang="tr-TR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 Davranışı ve Tutumunun Sosyal Psikolojisi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Sürücülükte </a:t>
            </a:r>
            <a:r>
              <a:rPr lang="tr-TR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Psikomotor</a:t>
            </a:r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ve Bilişsel Süreçlerdeki Risk Faktörleri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Psikolojisinde Araştırma Yöntemleri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Kaza Önleme ve Güvenlik Müdahale Teknikleri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İnsan Faktörü ve Performansı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Mühendisliği I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Güvenliği ve Kaza Araştırmaları</a:t>
            </a:r>
          </a:p>
          <a:p>
            <a:pPr fontAlgn="base"/>
            <a:r>
              <a:rPr lang="tr-TR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Kentsel Ulaşım Sistemleri: Planlama ve Dizayn</a:t>
            </a:r>
          </a:p>
          <a:p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97352"/>
          </a:xfrm>
        </p:spPr>
        <p:txBody>
          <a:bodyPr>
            <a:noAutofit/>
          </a:bodyPr>
          <a:lstStyle/>
          <a:p>
            <a:pPr algn="ctr"/>
            <a: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Trafik psikolojisinin temel hedefleri</a:t>
            </a:r>
            <a:br>
              <a:rPr lang="tr-TR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tr-TR" sz="32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ortamının zararlı etkilerini en aza indirebilmek amacıyla yol kullanıcısının davranışlarını </a:t>
            </a:r>
            <a:b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FF9933"/>
                </a:solidFill>
                <a:latin typeface="Comic Sans MS" panose="030F0702030302020204" pitchFamily="66" charset="0"/>
              </a:rPr>
              <a:t>→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anlamak </a:t>
            </a:r>
            <a:r>
              <a:rPr lang="tr-TR" sz="3200" dirty="0" smtClean="0">
                <a:solidFill>
                  <a:srgbClr val="FF9933"/>
                </a:solidFill>
                <a:latin typeface="Comic Sans MS" panose="030F0702030302020204" pitchFamily="66" charset="0"/>
              </a:rPr>
              <a:t>→ </a:t>
            </a:r>
            <a:r>
              <a:rPr lang="tr-TR" sz="3200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yordamak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b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tr-TR" sz="3200" dirty="0" smtClean="0">
                <a:solidFill>
                  <a:srgbClr val="FF9933"/>
                </a:solidFill>
                <a:latin typeface="Comic Sans MS" panose="030F0702030302020204" pitchFamily="66" charset="0"/>
              </a:rPr>
              <a:t>→ 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değişiklikler sağlamaktır</a:t>
            </a:r>
            <a:r>
              <a:rPr lang="tr-TR" sz="3200" dirty="0" smtClean="0">
                <a:latin typeface="Comic Sans MS" panose="030F0702030302020204" pitchFamily="66" charset="0"/>
              </a:rPr>
              <a:t/>
            </a:r>
            <a:br>
              <a:rPr lang="tr-TR" sz="3200" dirty="0" smtClean="0">
                <a:latin typeface="Comic Sans MS" panose="030F0702030302020204" pitchFamily="66" charset="0"/>
              </a:rPr>
            </a:br>
            <a:endParaRPr lang="tr-TR" sz="32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5" y="620688"/>
            <a:ext cx="864096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FF993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tr-TR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Toplumda insan faktöründen kaynaklanan trafik kazalarının azalmasını sağlamak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3200" b="1" dirty="0" smtClean="0">
                <a:solidFill>
                  <a:srgbClr val="FF9933"/>
                </a:solidFill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tr-TR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Trafik kazaları nedeniyle insanda, araçta ve çevrede meydana gelen zararları</a:t>
            </a:r>
            <a:r>
              <a:rPr lang="tr-TR" sz="3200" dirty="0">
                <a:solidFill>
                  <a:srgbClr val="002060"/>
                </a:solidFill>
                <a:latin typeface="Comic Sans MS" panose="030F0702030302020204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azaltmak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3200" b="1" dirty="0" smtClean="0">
                <a:solidFill>
                  <a:srgbClr val="FF9933"/>
                </a:solidFill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→</a:t>
            </a:r>
            <a:r>
              <a:rPr lang="tr-TR" sz="3200" dirty="0" smtClean="0">
                <a:solidFill>
                  <a:srgbClr val="FF9933"/>
                </a:solidFill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tr-TR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Toplumda genel olarak “trafik kültürünün”</a:t>
            </a:r>
            <a:endParaRPr kumimoji="0" lang="tr-TR" sz="32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ve “güvenlik bilincinin” gelişmesine katkıda bulunmak</a:t>
            </a:r>
            <a:endParaRPr kumimoji="0" lang="tr-TR" sz="32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Trafik Nedir?</a:t>
            </a:r>
            <a:r>
              <a:rPr lang="tr-TR" sz="3200" dirty="0" smtClean="0">
                <a:latin typeface="Comic Sans MS" panose="030F0702030302020204" pitchFamily="66" charset="0"/>
              </a:rPr>
              <a:t/>
            </a:r>
            <a:br>
              <a:rPr lang="tr-TR" sz="3200" dirty="0" smtClean="0">
                <a:latin typeface="Comic Sans MS" panose="030F0702030302020204" pitchFamily="66" charset="0"/>
              </a:rPr>
            </a:br>
            <a:endParaRPr lang="tr-TR" sz="32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268760"/>
            <a:ext cx="8661648" cy="4104456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endParaRPr lang="tr-TR" sz="3500" b="1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İnsanların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trafikteki 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araçların ve çevre </a:t>
            </a:r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ögelerinin 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karayolları </a:t>
            </a:r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üzerindeki 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hal </a:t>
            </a:r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ve hareketlerine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 </a:t>
            </a:r>
            <a:r>
              <a:rPr lang="tr-TR" sz="35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trafik</a:t>
            </a:r>
            <a:r>
              <a:rPr lang="tr-TR" sz="3500" dirty="0">
                <a:solidFill>
                  <a:schemeClr val="tx1"/>
                </a:solidFill>
                <a:latin typeface="Comic Sans MS" panose="030F0702030302020204" pitchFamily="66" charset="0"/>
              </a:rPr>
              <a:t> diyoruz.</a:t>
            </a:r>
          </a:p>
          <a:p>
            <a:endParaRPr lang="tr-TR" sz="35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sz="3300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825947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47664" y="420633"/>
            <a:ext cx="7200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Trafik psikologları,</a:t>
            </a:r>
            <a:endParaRPr kumimoji="0" lang="tr-TR" sz="2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omic Sans MS" panose="030F0702030302020204" pitchFamily="66" charset="0"/>
                <a:ea typeface="Times New Roman" pitchFamily="18" charset="0"/>
                <a:cs typeface="Times New Roman" pitchFamily="18" charset="0"/>
              </a:rPr>
              <a:t>güvenli sürücü ile riskli sürücüyü birbirinden ayırmak için “Herkes araba kullanabilir mi?” sorusunu irdelerler.</a:t>
            </a:r>
            <a:endParaRPr kumimoji="0" lang="tr-TR" sz="28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Araştırdığı Konular</a:t>
            </a:r>
            <a:br>
              <a:rPr lang="tr-TR" sz="4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tr-TR" sz="4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ve Çalışma Alanları</a:t>
            </a:r>
            <a:endParaRPr lang="tr-TR" sz="4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79712" y="548680"/>
            <a:ext cx="6643735" cy="6638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Comic Sans MS" panose="030F0702030302020204" pitchFamily="66" charset="0"/>
              </a:rPr>
              <a:t>Araştırdığı Konular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43608" y="1628800"/>
            <a:ext cx="7776864" cy="4752528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Kaza ve davranış modelleri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Teorileri ve uygulama alanları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 davranışı ve tutumunun sosyal psikolojisi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Sürücülükte </a:t>
            </a:r>
            <a:r>
              <a:rPr lang="tr-TR" sz="20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psikomotor</a:t>
            </a:r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ve bilişsel motor süreçlerdeki risk faktörleri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psikolojisinde araştırma yöntemleri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Kaza önleme ve güvenlik müdahale etkileri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İnsan faktörü ve performansı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mühendisliği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güvenliği ve kaza araştırmaları</a:t>
            </a:r>
          </a:p>
          <a:p>
            <a:r>
              <a:rPr lang="tr-TR" sz="20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Kentsel ulaşım sistemleri :planlama ve dizayn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500035" y="1171997"/>
            <a:ext cx="8229600" cy="730207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Çalışma Alanları</a:t>
            </a:r>
            <a:endParaRPr lang="tr-TR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755575" y="1968587"/>
            <a:ext cx="7831183" cy="4124709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Genellikle  devlete bağlı ya da  özel sektörde çalışırlar.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Bu  çalışma  alanlarında sürücülere yetenek testleri uygulamak  bu testlerin  geliştirilmesi, geçerliliği  ve  güvenirliği  üzerinde  çalışırlar.</a:t>
            </a: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 rehabilitasyonu ve  sürücülüğün geliştirilmesi  programlarının düzenlenmesi  alanında  da  çalışmalar yaparlar.</a:t>
            </a: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268760"/>
            <a:ext cx="7416824" cy="5328592"/>
          </a:xfrm>
        </p:spPr>
        <p:txBody>
          <a:bodyPr>
            <a:normAutofit fontScale="77500" lnSpcReduction="20000"/>
          </a:bodyPr>
          <a:lstStyle/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  yeteneklerinin </a:t>
            </a:r>
            <a:r>
              <a:rPr lang="tr-TR" sz="31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psikoteknik</a:t>
            </a:r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değerlendirilmesi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Sürücü  eğitimi  ve rehabilitasyonu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Ergonomi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Karayolları  projelerinde  mühendislere danışmanlık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Eğitim  programlarının eğiticilerinin yetiştirilmesi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bilirkişilerinin ve politikacıların danışmanlığı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Üniversitelerde  trafik psikolojisi eğitimi vermek </a:t>
            </a:r>
          </a:p>
          <a:p>
            <a:r>
              <a:rPr lang="tr-TR" sz="31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Kaza sonrası bilirkişi  raporlarının hazırlanması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260649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Psikoloğu Ne Yapar?</a:t>
            </a:r>
            <a:endParaRPr lang="tr-TR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74678" y="2060848"/>
            <a:ext cx="8208912" cy="2952328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psikoloğunun en önemli amacı,</a:t>
            </a:r>
          </a:p>
          <a:p>
            <a:pPr algn="l"/>
            <a:endParaRPr lang="tr-TR" sz="28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l"/>
            <a:r>
              <a:rPr lang="tr-TR" sz="2800" dirty="0">
                <a:solidFill>
                  <a:srgbClr val="002060"/>
                </a:solidFill>
                <a:latin typeface="Comic Sans MS" panose="030F0702030302020204" pitchFamily="66" charset="0"/>
              </a:rPr>
              <a:t>T</a:t>
            </a:r>
            <a:r>
              <a:rPr lang="tr-TR" sz="28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rafiğe ilişkin güvenlik bilinci oluşturarak trafik kazalarının önlenmesine katkıda bulunmaktır</a:t>
            </a:r>
            <a:r>
              <a:rPr lang="tr-TR" sz="2800" dirty="0" smtClean="0">
                <a:solidFill>
                  <a:srgbClr val="002060"/>
                </a:solidFill>
              </a:rPr>
              <a:t>.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561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Psikoteknik</a:t>
            </a:r>
            <a:r>
              <a:rPr lang="tr-TR" sz="3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Değerlendirme</a:t>
            </a:r>
            <a:endParaRPr lang="tr-TR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1556792"/>
            <a:ext cx="7467600" cy="4873752"/>
          </a:xfrm>
        </p:spPr>
        <p:txBody>
          <a:bodyPr/>
          <a:lstStyle/>
          <a:p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Güvenli </a:t>
            </a:r>
            <a:r>
              <a:rPr lang="tr-T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bir sürücülük için gerekli olan zihinsel ve </a:t>
            </a:r>
            <a:r>
              <a:rPr lang="tr-TR" sz="32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psikomotor</a:t>
            </a:r>
            <a:r>
              <a:rPr lang="tr-TR" sz="3200" dirty="0">
                <a:solidFill>
                  <a:srgbClr val="002060"/>
                </a:solidFill>
                <a:latin typeface="Comic Sans MS" panose="030F0702030302020204" pitchFamily="66" charset="0"/>
              </a:rPr>
              <a:t> yetenek ve becerilerin ölçülerek kişilerin sürücülük düzeyleri hakkında bir sonuca varılmasıdır</a:t>
            </a:r>
            <a:r>
              <a:rPr lang="tr-TR" sz="32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tr-TR" dirty="0"/>
          </a:p>
          <a:p>
            <a:pPr marL="3657600" lvl="8" indent="0">
              <a:buNone/>
            </a:pPr>
            <a:r>
              <a:rPr lang="tr-TR" sz="1200" i="1" dirty="0" smtClean="0"/>
              <a:t>                                                                </a:t>
            </a:r>
            <a:endParaRPr lang="tr-TR" sz="1200" i="1" dirty="0"/>
          </a:p>
        </p:txBody>
      </p:sp>
    </p:spTree>
    <p:extLst>
      <p:ext uri="{BB962C8B-B14F-4D97-AF65-F5344CB8AC3E}">
        <p14:creationId xmlns:p14="http://schemas.microsoft.com/office/powerpoint/2010/main" val="119222126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47664" y="764704"/>
            <a:ext cx="6315472" cy="566936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Ölçülen Sürücülük </a:t>
            </a:r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Özellikleri</a:t>
            </a:r>
            <a:endParaRPr lang="tr-TR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984248"/>
            <a:ext cx="7467600" cy="4873752"/>
          </a:xfrm>
        </p:spPr>
        <p:txBody>
          <a:bodyPr>
            <a:normAutofit/>
          </a:bodyPr>
          <a:lstStyle/>
          <a:p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Zihinsel beceri ve 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yetenekler</a:t>
            </a:r>
            <a:endParaRPr lang="tr-TR" sz="2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tr-TR" sz="24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Psikomotor</a:t>
            </a:r>
            <a:r>
              <a:rPr lang="tr-TR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beceri ve 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yetenekler</a:t>
            </a:r>
          </a:p>
          <a:p>
            <a:endParaRPr lang="tr-TR" sz="2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Nasıl Ölçülür?</a:t>
            </a:r>
          </a:p>
          <a:p>
            <a:pPr lvl="1"/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Simülatörlerle</a:t>
            </a:r>
          </a:p>
          <a:p>
            <a:pPr lvl="1"/>
            <a:r>
              <a:rPr lang="tr-TR" sz="24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Psikoteknik</a:t>
            </a:r>
            <a:r>
              <a:rPr lang="tr-TR" sz="24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testlerle</a:t>
            </a:r>
          </a:p>
        </p:txBody>
      </p:sp>
    </p:spTree>
    <p:extLst>
      <p:ext uri="{BB962C8B-B14F-4D97-AF65-F5344CB8AC3E}">
        <p14:creationId xmlns:p14="http://schemas.microsoft.com/office/powerpoint/2010/main" val="4169660551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dell\Desktop\simülaöt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036496" cy="686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9186264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Kullanılan Bazı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anose="030F0702030302020204" pitchFamily="66" charset="0"/>
              </a:rPr>
              <a:t>Psikoteknik</a:t>
            </a:r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Testler</a:t>
            </a:r>
            <a:endParaRPr lang="tr-TR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Koordinasyon Testi	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Hız-Mesafe Tahmin Testi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Çarpışma Tahmin Testi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Tepki Hızı Testi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Sürekli Dikkat Testi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Görsel Süreklilik Testi</a:t>
            </a:r>
          </a:p>
        </p:txBody>
      </p:sp>
    </p:spTree>
    <p:extLst>
      <p:ext uri="{BB962C8B-B14F-4D97-AF65-F5344CB8AC3E}">
        <p14:creationId xmlns:p14="http://schemas.microsoft.com/office/powerpoint/2010/main" val="11177980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Trafik Psikolojisi</a:t>
            </a:r>
            <a:endParaRPr lang="tr-TR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9632" y="1484784"/>
            <a:ext cx="7617552" cy="4032448"/>
          </a:xfrm>
        </p:spPr>
        <p:txBody>
          <a:bodyPr>
            <a:normAutofit fontScale="92500" lnSpcReduction="20000"/>
          </a:bodyPr>
          <a:lstStyle/>
          <a:p>
            <a:r>
              <a:rPr lang="tr-TR" sz="3200" kern="0" dirty="0" smtClean="0">
                <a:solidFill>
                  <a:schemeClr val="tx1"/>
                </a:solidFill>
                <a:latin typeface="Comic Sans MS" panose="030F0702030302020204" pitchFamily="66" charset="0"/>
                <a:ea typeface="Arial"/>
                <a:cs typeface="Arial"/>
                <a:sym typeface="Arial"/>
              </a:rPr>
              <a:t>İnsanı </a:t>
            </a:r>
            <a:r>
              <a:rPr lang="tr-TR" sz="3200" kern="0" dirty="0">
                <a:solidFill>
                  <a:schemeClr val="tx1"/>
                </a:solidFill>
                <a:latin typeface="Comic Sans MS" panose="030F0702030302020204" pitchFamily="66" charset="0"/>
                <a:ea typeface="Arial"/>
                <a:cs typeface="Arial"/>
                <a:sym typeface="Arial"/>
              </a:rPr>
              <a:t>trafik ortamında tüm yönleriyle ele alan kuramsal ve uygulamalı bir </a:t>
            </a:r>
            <a:r>
              <a:rPr lang="tr-TR" sz="3200" kern="0" dirty="0" smtClean="0">
                <a:solidFill>
                  <a:schemeClr val="tx1"/>
                </a:solidFill>
                <a:latin typeface="Comic Sans MS" panose="030F0702030302020204" pitchFamily="66" charset="0"/>
                <a:ea typeface="Arial"/>
                <a:cs typeface="Arial"/>
                <a:sym typeface="Arial"/>
              </a:rPr>
              <a:t>bilim.</a:t>
            </a:r>
          </a:p>
          <a:p>
            <a:pPr marL="0" indent="0">
              <a:buNone/>
            </a:pPr>
            <a:endParaRPr lang="tr-TR" sz="3200" kern="0" dirty="0">
              <a:solidFill>
                <a:schemeClr val="tx1"/>
              </a:solidFill>
              <a:latin typeface="Comic Sans MS" panose="030F0702030302020204" pitchFamily="66" charset="0"/>
              <a:cs typeface="Arial"/>
              <a:sym typeface="Arial"/>
            </a:endParaRPr>
          </a:p>
          <a:p>
            <a:pPr lvl="0">
              <a:buClr>
                <a:srgbClr val="A53010"/>
              </a:buClr>
            </a:pPr>
            <a:r>
              <a:rPr lang="tr-TR" sz="32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Trafik psikolojisi, psikolojinin uygulamalı </a:t>
            </a:r>
            <a:r>
              <a:rPr lang="tr-TR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alt dallarındandır. Yaya ve sürücülerin trafikteki davranışlarının altında yatan psikolojik süreçleri inceler.</a:t>
            </a:r>
          </a:p>
          <a:p>
            <a:endParaRPr lang="tr-TR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256025"/>
      </p:ext>
    </p:extLst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ÖZETLE….</a:t>
            </a:r>
            <a:endParaRPr lang="tr-TR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331641" y="1484784"/>
            <a:ext cx="7202760" cy="5112568"/>
          </a:xfrm>
        </p:spPr>
        <p:txBody>
          <a:bodyPr>
            <a:normAutofit fontScale="92500" lnSpcReduction="20000"/>
          </a:bodyPr>
          <a:lstStyle/>
          <a:p>
            <a:endParaRPr lang="tr-TR" sz="2000" dirty="0"/>
          </a:p>
          <a:p>
            <a:endParaRPr lang="tr-TR" dirty="0"/>
          </a:p>
          <a:p>
            <a:r>
              <a:rPr lang="tr-TR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Trafikte yaşanan bir çok sorunun kaynağı </a:t>
            </a:r>
            <a:r>
              <a:rPr lang="tr-TR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insandır (</a:t>
            </a:r>
            <a:r>
              <a:rPr lang="tr-TR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yaklaşık %97). </a:t>
            </a:r>
          </a:p>
          <a:p>
            <a:endParaRPr lang="tr-TR" sz="28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Trafik psikolojisi de kazaların azalması için sürücülerin güvenli sürücülük davranışlarını benimsemeleri, sürücülük becerilerinin yüksek düzeyde olması ve trafik ortamını güvenli bir duruma getirmek için çalışmalara devam etmektedir.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600" y="1196752"/>
            <a:ext cx="7562801" cy="5184576"/>
          </a:xfrm>
        </p:spPr>
        <p:txBody>
          <a:bodyPr>
            <a:noAutofit/>
          </a:bodyPr>
          <a:lstStyle/>
          <a:p>
            <a:pPr marL="420624" lvl="0" indent="-395224">
              <a:spcBef>
                <a:spcPts val="0"/>
              </a:spcBef>
              <a:buClr>
                <a:srgbClr val="FF6566"/>
              </a:buClr>
              <a:buSzPct val="25000"/>
              <a:buNone/>
            </a:pPr>
            <a:r>
              <a:rPr lang="tr-TR" sz="3200" kern="0" dirty="0">
                <a:solidFill>
                  <a:schemeClr val="tx1"/>
                </a:solidFill>
                <a:latin typeface="Comic Sans MS" panose="030F0702030302020204" pitchFamily="66" charset="0"/>
                <a:ea typeface="Arial"/>
                <a:cs typeface="Arial"/>
                <a:sym typeface="Arial"/>
              </a:rPr>
              <a:t>Başlıca amacı; insan faktörünün kazalarda oynadığı rolü belirleyerek trafik kazalarını ve kazaların sonucu oluşan zararı azaltabilmek ve toplumda genel olarak “trafik kültürünün” ve “güvenlik bilincinin” gelişmesine katkıda </a:t>
            </a:r>
            <a:r>
              <a:rPr lang="tr-TR" sz="3200" kern="0" dirty="0" smtClean="0">
                <a:solidFill>
                  <a:schemeClr val="tx1"/>
                </a:solidFill>
                <a:latin typeface="Comic Sans MS" panose="030F0702030302020204" pitchFamily="66" charset="0"/>
                <a:ea typeface="Arial"/>
                <a:cs typeface="Arial"/>
                <a:sym typeface="Arial"/>
              </a:rPr>
              <a:t>bulunmaktır.</a:t>
            </a:r>
            <a:endParaRPr lang="tr-TR" sz="3200" kern="0" dirty="0">
              <a:solidFill>
                <a:schemeClr val="tx1"/>
              </a:solidFill>
              <a:latin typeface="Comic Sans MS" panose="030F0702030302020204" pitchFamily="66" charset="0"/>
              <a:ea typeface="Arial"/>
              <a:cs typeface="Arial"/>
              <a:sym typeface="Arial"/>
            </a:endParaRPr>
          </a:p>
          <a:p>
            <a:endParaRPr lang="tr-TR" sz="3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19091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1640" y="1052736"/>
            <a:ext cx="7488832" cy="5400600"/>
          </a:xfrm>
        </p:spPr>
        <p:txBody>
          <a:bodyPr>
            <a:normAutofit fontScale="70000" lnSpcReduction="20000"/>
          </a:bodyPr>
          <a:lstStyle/>
          <a:p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Teknolojinin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gelişmesi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,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araçların ve yolların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daha güvenli bir hale gelmesi pek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çok ülkede kazaların azalmasını sağlasa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da, tüm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güvenlik önlemlerine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, denetimlere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rağmen trafik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 k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azası nedeniyle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meydana gelen ölümler,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yaralanmalar, sakatlanmalar artmaya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devam etmektedir.</a:t>
            </a:r>
          </a:p>
          <a:p>
            <a:endParaRPr lang="tr-TR" sz="4000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insan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faktöründen kaynaklanan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bu kazaların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nedenini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açıklamak, kısa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ve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uzun vadelerde çözüm önerileri getirmek trafik  psikolojisinin </a:t>
            </a:r>
            <a:r>
              <a:rPr lang="tr-TR" sz="4000" dirty="0">
                <a:solidFill>
                  <a:schemeClr val="tx1"/>
                </a:solidFill>
                <a:latin typeface="Comic Sans MS" panose="030F0702030302020204" pitchFamily="66" charset="0"/>
              </a:rPr>
              <a:t>temel </a:t>
            </a:r>
            <a:r>
              <a:rPr lang="tr-TR" sz="40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konusudur.</a:t>
            </a:r>
            <a:endParaRPr lang="tr-TR" sz="40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tr-TR" sz="4000" dirty="0">
                <a:latin typeface="Comic Sans MS" panose="030F0702030302020204" pitchFamily="66" charset="0"/>
              </a:rPr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90709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TARİHÇE</a:t>
            </a:r>
            <a:endParaRPr lang="tr-TR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9" y="2133600"/>
            <a:ext cx="7490792" cy="3777622"/>
          </a:xfrm>
        </p:spPr>
        <p:txBody>
          <a:bodyPr>
            <a:normAutofit/>
          </a:bodyPr>
          <a:lstStyle/>
          <a:p>
            <a:pPr marL="177801" lvl="0" indent="0">
              <a:buClr>
                <a:srgbClr val="FF6566"/>
              </a:buClr>
              <a:buSzTx/>
              <a:buNone/>
            </a:pPr>
            <a:r>
              <a:rPr lang="tr-TR" sz="3200" kern="0" dirty="0" smtClean="0">
                <a:solidFill>
                  <a:schemeClr val="tx1"/>
                </a:solidFill>
                <a:latin typeface="Comic Sans MS" panose="030F0702030302020204" pitchFamily="66" charset="0"/>
                <a:cs typeface="Arial"/>
                <a:sym typeface="Arial"/>
              </a:rPr>
              <a:t>Genel </a:t>
            </a:r>
            <a:r>
              <a:rPr lang="tr-TR" sz="3200" kern="0" dirty="0">
                <a:solidFill>
                  <a:schemeClr val="tx1"/>
                </a:solidFill>
                <a:latin typeface="Comic Sans MS" panose="030F0702030302020204" pitchFamily="66" charset="0"/>
                <a:cs typeface="Arial"/>
                <a:sym typeface="Arial"/>
              </a:rPr>
              <a:t>çerçevede baktığımızda dünyada trafik psikolojisinin tarihi çok eskilere dayanmamaktadır. </a:t>
            </a:r>
            <a:endParaRPr lang="tr-TR" sz="3200" kern="0" dirty="0" smtClean="0">
              <a:solidFill>
                <a:schemeClr val="tx1"/>
              </a:solidFill>
              <a:latin typeface="Comic Sans MS" panose="030F0702030302020204" pitchFamily="66" charset="0"/>
              <a:cs typeface="Arial"/>
              <a:sym typeface="Arial"/>
            </a:endParaRPr>
          </a:p>
          <a:p>
            <a:pPr marL="177801" lvl="0" indent="0">
              <a:buClr>
                <a:srgbClr val="FF6566"/>
              </a:buClr>
              <a:buSzTx/>
              <a:buNone/>
            </a:pPr>
            <a:endParaRPr lang="tr-TR" sz="3200" kern="0" dirty="0">
              <a:solidFill>
                <a:schemeClr val="tx1"/>
              </a:solidFill>
              <a:latin typeface="Comic Sans MS" panose="030F0702030302020204" pitchFamily="66" charset="0"/>
              <a:cs typeface="Arial"/>
              <a:sym typeface="Arial"/>
            </a:endParaRPr>
          </a:p>
          <a:p>
            <a:pPr marL="177801" lvl="0" indent="0">
              <a:buClr>
                <a:srgbClr val="FF6566"/>
              </a:buClr>
              <a:buSzTx/>
              <a:buNone/>
            </a:pPr>
            <a:r>
              <a:rPr lang="tr-TR" sz="3200" kern="0" dirty="0">
                <a:solidFill>
                  <a:schemeClr val="tx1"/>
                </a:solidFill>
                <a:latin typeface="Comic Sans MS" panose="030F0702030302020204" pitchFamily="66" charset="0"/>
                <a:cs typeface="Arial"/>
                <a:sym typeface="Arial"/>
              </a:rPr>
              <a:t>İlk olarak 1920 yılında  Ulaşım Psikolojisi Toplantısı yapılmıştır.</a:t>
            </a: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06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9046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1921 yılı itibariyle sürücü seçimlerinde psikolojik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süreçlerin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gündeme geldiğini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görmekteyiz.</a:t>
            </a:r>
          </a:p>
          <a:p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Bu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yıllarda otobüs sürücülerinin yetenek testinden geçmesi  bir koşul olarak getirilmiştir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1955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-1970 yıllarında kaza 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sayısındaki  hızlı artış zorunlu yasal kuralları gündeme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getirmiştir.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Emniyet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kemeri,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hız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limitleri, alkol…</a:t>
            </a:r>
          </a:p>
          <a:p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Ancak  1960-1980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yılları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arasında araç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sayısı artışına paralel olarak kaza sayısında da artış olmuştur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Bu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dönemle birlikte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psikoloji, kazaların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insana bağlı nedenlerini araştırmaya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başlamıştır. Riskler incelenmiş 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ve öğrenme 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kuramları kullanılarak </a:t>
            </a:r>
            <a:r>
              <a:rPr lang="tr-TR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kişileri daha iyi sürücü olmaları için eğitmeye </a:t>
            </a:r>
            <a:r>
              <a:rPr lang="tr-TR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başlamıştır.</a:t>
            </a:r>
            <a:endParaRPr lang="tr-TR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627322"/>
      </p:ext>
    </p:extLst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404664"/>
            <a:ext cx="7704856" cy="6336704"/>
          </a:xfrm>
        </p:spPr>
        <p:txBody>
          <a:bodyPr>
            <a:no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Psikologlar iş analizi tekniğini geliştirerek sürücü koltuğu paneli  ve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işaretlerini en iyi şekilde tasarlamaya destek olmuşlardır. </a:t>
            </a:r>
            <a:endParaRPr lang="tr-TR" sz="24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1960’larda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A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vrupa’da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kaza oranlarının artması ile  güvenli sürücülük konularında her yaş ve cinste araca göre kampanyalar oluşturulmuş ve her sürücünün kurallara uyması için güvenliği öğrenmeleri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amaçlanmıştır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. </a:t>
            </a:r>
            <a:endParaRPr lang="tr-TR" sz="2400" dirty="0" smtClean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Tutumlar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ve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davranışlar arasındaki ilişki 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incelenmeye başlanmıştır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. 1990’ </a:t>
            </a:r>
            <a:r>
              <a:rPr lang="tr-TR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lı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yıllarda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psikologlar yol güvenliğine katkı sağlamak amacıyla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çalışmalarını yoğunlaştırmışlardır</a:t>
            </a:r>
            <a:r>
              <a:rPr lang="tr-TR" sz="2800" dirty="0" smtClean="0">
                <a:solidFill>
                  <a:srgbClr val="002060"/>
                </a:solidFill>
              </a:rPr>
              <a:t>.</a:t>
            </a:r>
            <a:endParaRPr lang="tr-TR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78405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5616" y="764704"/>
            <a:ext cx="7704856" cy="5650574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Bununla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beraber, trafik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psikolojisi 1990’a kadar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psikolojinin ayrı bir alt alanı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olmaktan çok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, uygulamalı psikolojinin konuları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arasında, sürücü davranışı,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kazaya yatkınlık gibi tek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tek araştırmalar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, çalışmalar şeklinde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görülmüştür.</a:t>
            </a:r>
          </a:p>
          <a:p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1990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yılında ise, Japonya’da düzenlenen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Uluslararası Uygulamalı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Psikoloji Kongresi’nde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trafik ve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ulaşım alanındaki sunumların çokluğu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bu alanın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, uygulamalı psikoloji alanının altında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ayrı bir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alan olması gerekliliğini ilk kez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ortaya koymuştur.</a:t>
            </a:r>
          </a:p>
          <a:p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1994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yılında Madrid’de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düzenlenen kongrede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ise trafik psikolojisi, uygulamalı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psikolojisinin ayrı </a:t>
            </a:r>
            <a:r>
              <a:rPr lang="tr-TR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bir alt alanı olarak resmen </a:t>
            </a: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kabul edilmiştir.</a:t>
            </a:r>
            <a:endParaRPr lang="tr-TR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30887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528</TotalTime>
  <Words>929</Words>
  <Application>Microsoft Office PowerPoint</Application>
  <PresentationFormat>Ekran Gösterisi (4:3)</PresentationFormat>
  <Paragraphs>125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8" baseType="lpstr">
      <vt:lpstr>Arial</vt:lpstr>
      <vt:lpstr>Calibri</vt:lpstr>
      <vt:lpstr>Century Gothic</vt:lpstr>
      <vt:lpstr>Comic Sans MS</vt:lpstr>
      <vt:lpstr>Times New Roman</vt:lpstr>
      <vt:lpstr>Wingdings</vt:lpstr>
      <vt:lpstr>Wingdings 3</vt:lpstr>
      <vt:lpstr>Duman</vt:lpstr>
      <vt:lpstr>TRAFİK PSİKOLOJİSİ</vt:lpstr>
      <vt:lpstr>Trafik Nedir? </vt:lpstr>
      <vt:lpstr>Trafik Psikolojisi</vt:lpstr>
      <vt:lpstr>PowerPoint Sunusu</vt:lpstr>
      <vt:lpstr>PowerPoint Sunusu</vt:lpstr>
      <vt:lpstr>TARİHÇE</vt:lpstr>
      <vt:lpstr>PowerPoint Sunusu</vt:lpstr>
      <vt:lpstr>PowerPoint Sunusu</vt:lpstr>
      <vt:lpstr>PowerPoint Sunusu</vt:lpstr>
      <vt:lpstr>Türkiye`de Trafik Psikolojisinin Gelişimi</vt:lpstr>
      <vt:lpstr>PowerPoint Sunusu</vt:lpstr>
      <vt:lpstr>PowerPoint Sunusu</vt:lpstr>
      <vt:lpstr>PowerPoint Sunusu</vt:lpstr>
      <vt:lpstr>PowerPoint Sunusu</vt:lpstr>
      <vt:lpstr>PowerPoint Sunusu</vt:lpstr>
      <vt:lpstr>Türkİye`de sadece ODTÜ`de trafİk psİkolojİsİ alanında yüksek lİsans programı vardır.</vt:lpstr>
      <vt:lpstr>PowerPoint Sunusu</vt:lpstr>
      <vt:lpstr>   Trafik psikolojisinin temel hedefleri   Trafik ortamının zararlı etkilerini en aza indirebilmek amacıyla yol kullanıcısının davranışlarını  → anlamak → yordamak  → değişiklikler sağlamaktır </vt:lpstr>
      <vt:lpstr>PowerPoint Sunusu</vt:lpstr>
      <vt:lpstr>PowerPoint Sunusu</vt:lpstr>
      <vt:lpstr>Araştırdığı Konular ve Çalışma Alanları</vt:lpstr>
      <vt:lpstr>Araştırdığı Konular </vt:lpstr>
      <vt:lpstr>Çalışma Alanları</vt:lpstr>
      <vt:lpstr>PowerPoint Sunusu</vt:lpstr>
      <vt:lpstr>Trafik Psikoloğu Ne Yapar?</vt:lpstr>
      <vt:lpstr>Psikoteknik Değerlendirme</vt:lpstr>
      <vt:lpstr>Ölçülen Sürücülük Özellikleri</vt:lpstr>
      <vt:lpstr>PowerPoint Sunusu</vt:lpstr>
      <vt:lpstr>Kullanılan Bazı Psikoteknik Testler</vt:lpstr>
      <vt:lpstr>ÖZETLE….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Trafik nedir?</dc:title>
  <dc:creator>zeynep</dc:creator>
  <cp:lastModifiedBy>Windows Kullanıcısı</cp:lastModifiedBy>
  <cp:revision>57</cp:revision>
  <dcterms:created xsi:type="dcterms:W3CDTF">2013-10-26T20:34:23Z</dcterms:created>
  <dcterms:modified xsi:type="dcterms:W3CDTF">2017-10-31T11:52:52Z</dcterms:modified>
</cp:coreProperties>
</file>