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D034-CFE3-424B-A474-921DCA4833E0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11E04-34E1-4791-B9DD-B3B68F0FEE8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020-FFED-48C0-A13F-03FC4747ADD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7E57-DBB8-49B5-BF72-31A5CF3F5ABE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F041-FC11-4295-AFE6-1A58CEAC2B2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EC3F-1928-402B-8D16-965CD5A58411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C672-9E22-4322-A7FA-BE9691FB7C27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2481-3504-4433-A0EE-45A6A1F87692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7534-38EF-409E-BDA7-32AE1A15967A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B196-1813-4CBE-BECC-F9D356407D01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E3239-3C98-4EBB-B5B3-CE254C1EE0F0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E888A-9A77-4730-BEB9-08D451F5E222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36009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Decoding </a:t>
                </a:r>
                <a:r>
                  <a:rPr lang="tr-TR" sz="3600" dirty="0" err="1"/>
                  <a:t>Methods</a:t>
                </a:r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Now observe that another path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also arrives at node </a:t>
                </a:r>
                <a:r>
                  <a:rPr lang="en-US" sz="2800" i="1" dirty="0"/>
                  <a:t>b</a:t>
                </a:r>
                <a:r>
                  <a:rPr lang="en-US" sz="2800" dirty="0"/>
                  <a:t>3 and has a smaller</a:t>
                </a:r>
                <a:r>
                  <a:rPr lang="tr-TR" sz="2800" dirty="0"/>
                  <a:t> </a:t>
                </a:r>
                <a:r>
                  <a:rPr lang="en-US" sz="2800" dirty="0"/>
                  <a:t>metric 2 </a:t>
                </a:r>
                <a:r>
                  <a:rPr lang="tr-TR" sz="2800" dirty="0"/>
                  <a:t>+</a:t>
                </a:r>
                <a:r>
                  <a:rPr lang="en-US" sz="2800" dirty="0"/>
                  <a:t>1 </a:t>
                </a:r>
                <a:r>
                  <a:rPr lang="tr-TR" sz="2800" dirty="0"/>
                  <a:t>+</a:t>
                </a:r>
                <a:r>
                  <a:rPr lang="en-US" sz="2800" dirty="0"/>
                  <a:t> 0 </a:t>
                </a:r>
                <a:r>
                  <a:rPr lang="tr-TR" sz="2800" dirty="0"/>
                  <a:t>=</a:t>
                </a:r>
                <a:r>
                  <a:rPr lang="en-US" sz="2800" dirty="0"/>
                  <a:t> 3. 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Regardless of what happens subsequently, this path will have a</a:t>
                </a:r>
                <a:r>
                  <a:rPr lang="tr-TR" sz="2800" dirty="0"/>
                  <a:t> </a:t>
                </a:r>
                <a:r>
                  <a:rPr lang="en-US" sz="2800" dirty="0"/>
                  <a:t>smaller Hamming distance from </a:t>
                </a:r>
                <a:r>
                  <a:rPr lang="en-US" sz="2800" i="1" dirty="0"/>
                  <a:t>Y </a:t>
                </a:r>
                <a:r>
                  <a:rPr lang="en-US" sz="2800" dirty="0"/>
                  <a:t>than the other</a:t>
                </a:r>
                <a:r>
                  <a:rPr lang="tr-TR" sz="2800" dirty="0"/>
                  <a:t> </a:t>
                </a:r>
                <a:r>
                  <a:rPr lang="en-US" sz="2800" dirty="0"/>
                  <a:t>path arriving at </a:t>
                </a:r>
                <a:r>
                  <a:rPr lang="en-US" sz="2800" i="1" dirty="0"/>
                  <a:t>b</a:t>
                </a:r>
                <a:r>
                  <a:rPr lang="en-US" sz="2800" dirty="0"/>
                  <a:t>3 and is therefore</a:t>
                </a:r>
                <a:r>
                  <a:rPr lang="tr-TR" sz="2800" dirty="0"/>
                  <a:t> </a:t>
                </a:r>
                <a:r>
                  <a:rPr lang="en-US" sz="2800" dirty="0"/>
                  <a:t>more likely to represent the actual transmitted sequence.</a:t>
                </a:r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3600986"/>
              </a:xfrm>
              <a:prstGeom prst="rect">
                <a:avLst/>
              </a:prstGeom>
              <a:blipFill>
                <a:blip r:embed="rId2"/>
                <a:stretch>
                  <a:fillRect l="-1683" t="-2712" r="-1122" b="-406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187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Methods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Figure 13.3–11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630)</a:t>
            </a:r>
            <a:r>
              <a:rPr lang="en-US" sz="2800" dirty="0"/>
              <a:t> depicts the continuation of Fig. 13.3–10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629) </a:t>
            </a:r>
            <a:r>
              <a:rPr lang="en-US" sz="2800" dirty="0"/>
              <a:t>for a complete message</a:t>
            </a:r>
            <a:r>
              <a:rPr lang="tr-TR" sz="2800" dirty="0"/>
              <a:t> </a:t>
            </a:r>
            <a:r>
              <a:rPr lang="en-US" sz="2800" dirty="0"/>
              <a:t>of </a:t>
            </a:r>
            <a:r>
              <a:rPr lang="en-US" sz="2800" i="1" dirty="0"/>
              <a:t>N </a:t>
            </a:r>
            <a:r>
              <a:rPr lang="en-US" sz="2800" dirty="0"/>
              <a:t> 12 bits, including tail 0s.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All discarded branches and all labels except the running</a:t>
            </a:r>
            <a:r>
              <a:rPr lang="tr-TR" sz="2800" dirty="0"/>
              <a:t> </a:t>
            </a:r>
            <a:r>
              <a:rPr lang="en-US" sz="2800" dirty="0"/>
              <a:t>path metrics have been omitted for the sake of clarity.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300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4655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Decoding </a:t>
                </a:r>
                <a:r>
                  <a:rPr lang="tr-TR" sz="3600" dirty="0" err="1"/>
                  <a:t>Methods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 Viterbi decoder must calculate two metrics for each node and store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𝑘𝐿</m:t>
                        </m:r>
                      </m:sup>
                    </m:sSup>
                  </m:oMath>
                </a14:m>
                <a:r>
                  <a:rPr lang="en-US" sz="2800" dirty="0"/>
                  <a:t>surviving</a:t>
                </a:r>
                <a:r>
                  <a:rPr lang="tr-TR" sz="2800" dirty="0"/>
                  <a:t> </a:t>
                </a:r>
                <a:r>
                  <a:rPr lang="en-US" sz="2800" dirty="0"/>
                  <a:t>paths, each consisting of </a:t>
                </a:r>
                <a:r>
                  <a:rPr lang="en-US" sz="2800" i="1" dirty="0"/>
                  <a:t>N</a:t>
                </a:r>
                <a:r>
                  <a:rPr lang="tr-TR" sz="2800" i="1" dirty="0"/>
                  <a:t> </a:t>
                </a:r>
                <a:r>
                  <a:rPr lang="en-US" sz="2800" dirty="0"/>
                  <a:t>branches. </a:t>
                </a: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Hence, decoding complexity increases</a:t>
                </a:r>
                <a:r>
                  <a:rPr lang="tr-TR" sz="2800" dirty="0"/>
                  <a:t> </a:t>
                </a:r>
                <a:r>
                  <a:rPr lang="en-US" sz="2800" dirty="0"/>
                  <a:t>exponentially with </a:t>
                </a:r>
                <a:r>
                  <a:rPr lang="en-US" sz="2800" i="1" dirty="0"/>
                  <a:t>L </a:t>
                </a:r>
                <a:r>
                  <a:rPr lang="en-US" sz="2800" dirty="0"/>
                  <a:t>and linearly with </a:t>
                </a:r>
                <a:r>
                  <a:rPr lang="en-US" sz="2800" i="1" dirty="0"/>
                  <a:t>N</a:t>
                </a:r>
                <a:r>
                  <a:rPr lang="en-US" sz="2800" dirty="0"/>
                  <a:t>. </a:t>
                </a: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exponential factor limits practical</a:t>
                </a:r>
                <a:r>
                  <a:rPr lang="tr-TR" sz="2800" dirty="0"/>
                  <a:t> </a:t>
                </a:r>
                <a:r>
                  <a:rPr lang="en-US" sz="2800" dirty="0"/>
                  <a:t>application of the Viterbi algorithm to codes with small values of </a:t>
                </a:r>
                <a:r>
                  <a:rPr lang="en-US" sz="2800" i="1" dirty="0"/>
                  <a:t>L</a:t>
                </a:r>
                <a:r>
                  <a:rPr lang="en-US" sz="2800" dirty="0"/>
                  <a:t>.</a:t>
                </a:r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4655121"/>
              </a:xfrm>
              <a:prstGeom prst="rect">
                <a:avLst/>
              </a:prstGeom>
              <a:blipFill>
                <a:blip r:embed="rId2"/>
                <a:stretch>
                  <a:fillRect l="-1683" t="-2097" r="-1122" b="-288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117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13</a:t>
            </a:r>
          </a:p>
          <a:p>
            <a:pPr marL="0" indent="0">
              <a:buNone/>
            </a:pPr>
            <a:r>
              <a:rPr lang="tr-TR" dirty="0"/>
              <a:t>ERROR CONTROL CODING: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DECODING OF CONVOLUTIONAL CODES (VITERBI 	ALGORITHM)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Methods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There are three generic methods for decoding convolutional codes.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At one extreme,</a:t>
            </a:r>
            <a:r>
              <a:rPr lang="tr-TR" sz="2800" dirty="0"/>
              <a:t> </a:t>
            </a:r>
            <a:r>
              <a:rPr lang="en-US" sz="2800" dirty="0"/>
              <a:t>the Viterbi algorithm executes </a:t>
            </a:r>
            <a:r>
              <a:rPr lang="en-US" sz="2800" i="1" dirty="0"/>
              <a:t>maximum-likelihood decoding </a:t>
            </a:r>
            <a:r>
              <a:rPr lang="en-US" sz="2800" dirty="0"/>
              <a:t>and achieves optimum</a:t>
            </a:r>
            <a:r>
              <a:rPr lang="tr-TR" sz="2800" dirty="0"/>
              <a:t> </a:t>
            </a:r>
            <a:r>
              <a:rPr lang="en-US" sz="2800" dirty="0"/>
              <a:t>performance but requires extensive hardware for computation and storage.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At the</a:t>
            </a:r>
            <a:r>
              <a:rPr lang="tr-TR" sz="2800" dirty="0"/>
              <a:t> </a:t>
            </a:r>
            <a:r>
              <a:rPr lang="en-US" sz="2800" dirty="0"/>
              <a:t>other extreme, </a:t>
            </a:r>
            <a:r>
              <a:rPr lang="en-US" sz="2800" i="1" dirty="0"/>
              <a:t>feedback decoding </a:t>
            </a:r>
            <a:r>
              <a:rPr lang="en-US" sz="2800" dirty="0"/>
              <a:t>sacrifices performance in exchange for simplified</a:t>
            </a:r>
            <a:r>
              <a:rPr lang="tr-TR" sz="2800" dirty="0"/>
              <a:t> hardware.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Methods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Between these extremes, </a:t>
            </a:r>
            <a:r>
              <a:rPr lang="en-US" sz="2800" i="1" dirty="0"/>
              <a:t>sequential decoding </a:t>
            </a:r>
            <a:r>
              <a:rPr lang="en-US" sz="2800" dirty="0"/>
              <a:t>approaches optimum performance</a:t>
            </a:r>
            <a:r>
              <a:rPr lang="tr-TR" sz="2800" dirty="0"/>
              <a:t> </a:t>
            </a:r>
            <a:r>
              <a:rPr lang="en-US" sz="2800" dirty="0"/>
              <a:t>to a degree that depends upon the decoder’s complexity.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We’ll describe</a:t>
            </a:r>
            <a:r>
              <a:rPr lang="tr-TR" sz="2800" dirty="0"/>
              <a:t> </a:t>
            </a:r>
            <a:r>
              <a:rPr lang="en-US" sz="2800" dirty="0"/>
              <a:t>how these methods work with a (2, 1, </a:t>
            </a:r>
            <a:r>
              <a:rPr lang="en-US" sz="2800" i="1" dirty="0"/>
              <a:t>L</a:t>
            </a:r>
            <a:r>
              <a:rPr lang="en-US" sz="2800" dirty="0"/>
              <a:t>) code.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extension to other codes is conceptually</a:t>
            </a:r>
            <a:r>
              <a:rPr lang="tr-TR" sz="2800" dirty="0"/>
              <a:t> </a:t>
            </a:r>
            <a:r>
              <a:rPr lang="en-US" sz="2800" dirty="0"/>
              <a:t>straightforward, but becomes messy to portray for </a:t>
            </a:r>
            <a:r>
              <a:rPr lang="en-US" sz="2800" i="1" dirty="0"/>
              <a:t>k</a:t>
            </a:r>
            <a:r>
              <a:rPr lang="tr-TR" sz="2800" i="1" dirty="0"/>
              <a:t>&gt;</a:t>
            </a:r>
            <a:r>
              <a:rPr lang="en-US" sz="2800" dirty="0"/>
              <a:t>1.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8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Decoding </a:t>
                </a:r>
                <a:r>
                  <a:rPr lang="tr-TR" sz="3600" dirty="0" err="1"/>
                  <a:t>Methods</a:t>
                </a:r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Recall that a maximum-likelihood decoder must examine an entire received</a:t>
                </a:r>
                <a:r>
                  <a:rPr lang="tr-TR" sz="2800" dirty="0"/>
                  <a:t> </a:t>
                </a:r>
                <a:r>
                  <a:rPr lang="en-US" sz="2800" dirty="0"/>
                  <a:t>sequence </a:t>
                </a:r>
                <a:r>
                  <a:rPr lang="en-US" sz="2800" i="1" dirty="0"/>
                  <a:t>Y </a:t>
                </a:r>
                <a:r>
                  <a:rPr lang="en-US" sz="2800" dirty="0"/>
                  <a:t>and find a valid path that has the smallest Hamming distance from </a:t>
                </a:r>
                <a:r>
                  <a:rPr lang="en-US" sz="2800" i="1" dirty="0"/>
                  <a:t>Y</a:t>
                </a:r>
                <a:r>
                  <a:rPr lang="en-US" sz="2800" dirty="0"/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However, there are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sz="2800" dirty="0"/>
                  <a:t> possible paths for an arbitrary message sequence of </a:t>
                </a:r>
                <a:r>
                  <a:rPr lang="en-US" sz="2800" i="1" dirty="0"/>
                  <a:t>N </a:t>
                </a:r>
                <a:r>
                  <a:rPr lang="en-US" sz="2800" dirty="0"/>
                  <a:t>bits, so an exhaustive comparison of </a:t>
                </a:r>
                <a:r>
                  <a:rPr lang="en-US" sz="2800" i="1" dirty="0"/>
                  <a:t>Y</a:t>
                </a:r>
                <a:r>
                  <a:rPr lang="tr-TR" sz="2800" i="1" dirty="0"/>
                  <a:t> </a:t>
                </a:r>
                <a:r>
                  <a:rPr lang="en-US" sz="2800" dirty="0"/>
                  <a:t>with all valid paths would be an</a:t>
                </a:r>
                <a:r>
                  <a:rPr lang="tr-TR" sz="2800" dirty="0"/>
                  <a:t> </a:t>
                </a:r>
                <a:r>
                  <a:rPr lang="en-US" sz="2800" dirty="0"/>
                  <a:t>absurd task in the usual case of </a:t>
                </a:r>
                <a:r>
                  <a:rPr lang="en-US" sz="2800" i="1" dirty="0"/>
                  <a:t>N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</m:t>
                    </m:r>
                  </m:oMath>
                </a14:m>
                <a:r>
                  <a:rPr lang="en-US" sz="2800" dirty="0"/>
                  <a:t>1.</a:t>
                </a:r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4031873"/>
              </a:xfrm>
              <a:prstGeom prst="rect">
                <a:avLst/>
              </a:prstGeom>
              <a:blipFill>
                <a:blip r:embed="rId2"/>
                <a:stretch>
                  <a:fillRect l="-1683" t="-2421" r="-1122" b="-348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890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2316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Decoding </a:t>
                </a:r>
                <a:r>
                  <a:rPr lang="tr-TR" sz="3600" dirty="0" err="1"/>
                  <a:t>Methods</a:t>
                </a:r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</a:t>
                </a:r>
                <a:r>
                  <a:rPr lang="en-US" sz="2800" b="1" dirty="0"/>
                  <a:t>Viterbi algorithm </a:t>
                </a:r>
                <a:r>
                  <a:rPr lang="en-US" sz="2800" dirty="0"/>
                  <a:t>applies </a:t>
                </a:r>
                <a:r>
                  <a:rPr lang="en-US" sz="2800" dirty="0" err="1"/>
                  <a:t>maximumlikelihood</a:t>
                </a:r>
                <a:r>
                  <a:rPr lang="tr-TR" sz="2800" dirty="0"/>
                  <a:t> </a:t>
                </a:r>
                <a:r>
                  <a:rPr lang="en-US" sz="2800" dirty="0"/>
                  <a:t>principles to limit the comparison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𝑘𝐿</m:t>
                        </m:r>
                      </m:sup>
                    </m:sSup>
                  </m:oMath>
                </a14:m>
                <a:r>
                  <a:rPr lang="en-US" sz="2800" i="1" dirty="0"/>
                  <a:t> surviving paths</a:t>
                </a:r>
                <a:r>
                  <a:rPr lang="en-US" sz="2800" dirty="0"/>
                  <a:t>, independent of</a:t>
                </a:r>
                <a:r>
                  <a:rPr lang="tr-TR" sz="2800" dirty="0"/>
                  <a:t> </a:t>
                </a:r>
                <a:r>
                  <a:rPr lang="en-US" sz="2800" i="1" dirty="0"/>
                  <a:t>N</a:t>
                </a:r>
                <a:r>
                  <a:rPr lang="en-US" sz="2800" dirty="0"/>
                  <a:t>, thereby bringing maximum-likelihood decoding into the realm of feasibility.</a:t>
                </a:r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2316019"/>
              </a:xfrm>
              <a:prstGeom prst="rect">
                <a:avLst/>
              </a:prstGeom>
              <a:blipFill>
                <a:blip r:embed="rId2"/>
                <a:stretch>
                  <a:fillRect l="-1683" t="-4211" r="-1122" b="-657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285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Methods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 Viterbi decoder assigns to each branch of each surviving path a </a:t>
            </a:r>
            <a:r>
              <a:rPr lang="en-US" sz="2800" b="1" dirty="0"/>
              <a:t>metric </a:t>
            </a:r>
            <a:r>
              <a:rPr lang="en-US" sz="2800" dirty="0"/>
              <a:t>that</a:t>
            </a:r>
            <a:r>
              <a:rPr lang="tr-TR" sz="2800" dirty="0"/>
              <a:t> </a:t>
            </a:r>
            <a:r>
              <a:rPr lang="en-US" sz="2800" dirty="0"/>
              <a:t>equals its Hamming distance from the corresponding branch of </a:t>
            </a:r>
            <a:r>
              <a:rPr lang="en-US" sz="2800" i="1" dirty="0"/>
              <a:t>Y</a:t>
            </a:r>
            <a:r>
              <a:rPr lang="en-US" sz="2800" dirty="0"/>
              <a:t>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 err="1"/>
              <a:t>Summing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branch</a:t>
            </a:r>
            <a:r>
              <a:rPr lang="tr-TR" sz="2800" dirty="0"/>
              <a:t> </a:t>
            </a:r>
            <a:r>
              <a:rPr lang="en-US" sz="2800" dirty="0"/>
              <a:t>metrics yields the path metric, and </a:t>
            </a:r>
            <a:r>
              <a:rPr lang="en-US" sz="2800" i="1" dirty="0"/>
              <a:t>Y </a:t>
            </a:r>
            <a:r>
              <a:rPr lang="en-US" sz="2800" dirty="0"/>
              <a:t>is finally decoded as the surviving path with the</a:t>
            </a:r>
            <a:r>
              <a:rPr lang="tr-TR" sz="2800" dirty="0"/>
              <a:t> </a:t>
            </a:r>
            <a:r>
              <a:rPr lang="en-US" sz="2800" dirty="0"/>
              <a:t>smallest metric.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To illustrate the metric calculations and explain how surviving paths</a:t>
            </a:r>
            <a:r>
              <a:rPr lang="tr-TR" sz="2800" dirty="0"/>
              <a:t> </a:t>
            </a:r>
            <a:r>
              <a:rPr lang="en-US" sz="2800" dirty="0"/>
              <a:t>are selected, we’ll walk through an example of Viterbi decoding.</a:t>
            </a:r>
            <a:r>
              <a:rPr lang="tr-TR" sz="2400" dirty="0"/>
              <a:t>	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827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Methods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Suppose that our (2, 1, 2) encoder is used at the transmitter, and the received</a:t>
            </a:r>
            <a:r>
              <a:rPr lang="tr-TR" sz="2800" dirty="0"/>
              <a:t> </a:t>
            </a:r>
            <a:r>
              <a:rPr lang="en-US" sz="2800" dirty="0"/>
              <a:t>sequence starts with </a:t>
            </a:r>
            <a:r>
              <a:rPr lang="en-US" sz="2800" i="1" dirty="0"/>
              <a:t>Y</a:t>
            </a:r>
            <a:r>
              <a:rPr lang="tr-TR" sz="2800" i="1" dirty="0"/>
              <a:t>=</a:t>
            </a:r>
            <a:r>
              <a:rPr lang="en-US" sz="2800" dirty="0"/>
              <a:t>11 01 11.</a:t>
            </a:r>
            <a:r>
              <a:rPr lang="tr-TR" sz="2800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Figure 13.3–10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629) </a:t>
            </a:r>
            <a:r>
              <a:rPr lang="en-US" sz="2800" dirty="0"/>
              <a:t>shows the first three branches of the</a:t>
            </a:r>
            <a:r>
              <a:rPr lang="tr-TR" sz="2800" dirty="0"/>
              <a:t> </a:t>
            </a:r>
            <a:r>
              <a:rPr lang="en-US" sz="2800" dirty="0"/>
              <a:t>valid paths emanating from the initial node </a:t>
            </a:r>
            <a:r>
              <a:rPr lang="en-US" sz="2800" i="1" dirty="0"/>
              <a:t>a</a:t>
            </a:r>
            <a:r>
              <a:rPr lang="en-US" sz="2800" dirty="0"/>
              <a:t>0 in the code trellis.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390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Methods</a:t>
            </a:r>
            <a:endParaRPr lang="tr-TR" sz="3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number</a:t>
            </a:r>
            <a:r>
              <a:rPr lang="tr-TR" sz="2800" dirty="0"/>
              <a:t> in </a:t>
            </a:r>
            <a:r>
              <a:rPr lang="en-US" sz="2800" dirty="0"/>
              <a:t>parentheses beneath each branch is the branch metric, obtained by counting the differences</a:t>
            </a:r>
            <a:r>
              <a:rPr lang="tr-TR" sz="2800" dirty="0"/>
              <a:t> </a:t>
            </a:r>
            <a:r>
              <a:rPr lang="en-US" sz="2800" dirty="0"/>
              <a:t>between the encoded bits and the corresponding bits in </a:t>
            </a:r>
            <a:r>
              <a:rPr lang="en-US" sz="2800" i="1" dirty="0"/>
              <a:t>Y</a:t>
            </a:r>
            <a:r>
              <a:rPr lang="en-US" sz="2800" dirty="0"/>
              <a:t>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The circled number at</a:t>
            </a:r>
            <a:r>
              <a:rPr lang="tr-TR" sz="2800" dirty="0"/>
              <a:t> </a:t>
            </a:r>
            <a:r>
              <a:rPr lang="en-US" sz="2800" dirty="0"/>
              <a:t>the right-hand end of each branch is the running path metric, obtained by summing</a:t>
            </a:r>
            <a:r>
              <a:rPr lang="tr-TR" sz="2800" dirty="0"/>
              <a:t> </a:t>
            </a:r>
            <a:r>
              <a:rPr lang="tr-TR" sz="2800" dirty="0" err="1"/>
              <a:t>branch</a:t>
            </a:r>
            <a:r>
              <a:rPr lang="tr-TR" sz="2800" dirty="0"/>
              <a:t> </a:t>
            </a:r>
            <a:r>
              <a:rPr lang="tr-TR" sz="2800" dirty="0" err="1"/>
              <a:t>metrics</a:t>
            </a:r>
            <a:r>
              <a:rPr lang="tr-TR" sz="2800" dirty="0"/>
              <a:t> </a:t>
            </a:r>
            <a:r>
              <a:rPr lang="tr-TR" sz="2800" dirty="0" err="1"/>
              <a:t>from</a:t>
            </a:r>
            <a:r>
              <a:rPr lang="tr-TR" sz="2800" dirty="0"/>
              <a:t> </a:t>
            </a:r>
            <a:r>
              <a:rPr lang="tr-TR" sz="2800" i="1" dirty="0"/>
              <a:t>a</a:t>
            </a:r>
            <a:r>
              <a:rPr lang="tr-TR" sz="2800" dirty="0"/>
              <a:t>0.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40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645</Words>
  <Application>Microsoft Office PowerPoint</Application>
  <PresentationFormat>Geniş ekran</PresentationFormat>
  <Paragraphs>83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10</cp:revision>
  <dcterms:created xsi:type="dcterms:W3CDTF">2019-01-31T13:56:40Z</dcterms:created>
  <dcterms:modified xsi:type="dcterms:W3CDTF">2019-04-06T11:39:56Z</dcterms:modified>
</cp:coreProperties>
</file>