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476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22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37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32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0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32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84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400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00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28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5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567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Toplum </a:t>
            </a:r>
            <a:r>
              <a:rPr lang="tr-TR" sz="3600" b="1" dirty="0" smtClean="0"/>
              <a:t>Kalkınması</a:t>
            </a:r>
            <a:r>
              <a:rPr lang="tr-TR" sz="3600" b="1" dirty="0"/>
              <a:t/>
            </a:r>
            <a:br>
              <a:rPr lang="tr-TR" sz="3600" b="1" dirty="0"/>
            </a:br>
            <a:r>
              <a:rPr lang="tr-TR" sz="3600" b="1" dirty="0" smtClean="0"/>
              <a:t> (IV. Hafta)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Kırsal </a:t>
            </a:r>
            <a:r>
              <a:rPr lang="tr-TR" sz="2000" dirty="0" smtClean="0"/>
              <a:t>kalkınma </a:t>
            </a:r>
            <a:r>
              <a:rPr lang="tr-TR" sz="2000" dirty="0"/>
              <a:t>ve </a:t>
            </a:r>
            <a:r>
              <a:rPr lang="tr-TR" sz="2000" dirty="0" smtClean="0"/>
              <a:t>toplum kalkınması </a:t>
            </a:r>
            <a:r>
              <a:rPr lang="tr-TR" sz="2000" dirty="0"/>
              <a:t>arasında çok yakın bir ilişki </a:t>
            </a:r>
            <a:r>
              <a:rPr lang="tr-TR" sz="2000" dirty="0" smtClean="0"/>
              <a:t>vardır. </a:t>
            </a:r>
          </a:p>
          <a:p>
            <a:r>
              <a:rPr lang="tr-TR" sz="2000" dirty="0" smtClean="0"/>
              <a:t>Toplum kalkınmasının </a:t>
            </a:r>
            <a:r>
              <a:rPr lang="tr-TR" sz="2000" dirty="0"/>
              <a:t>dayandığı </a:t>
            </a:r>
            <a:r>
              <a:rPr lang="tr-TR" sz="2000" dirty="0" smtClean="0"/>
              <a:t>temel ögeler:</a:t>
            </a:r>
            <a:endParaRPr lang="tr-TR" sz="2000" dirty="0"/>
          </a:p>
          <a:p>
            <a:r>
              <a:rPr lang="tr-TR" sz="2000" dirty="0" smtClean="0"/>
              <a:t>1. Destekli imece</a:t>
            </a:r>
            <a:endParaRPr lang="tr-TR" sz="2000" dirty="0"/>
          </a:p>
          <a:p>
            <a:r>
              <a:rPr lang="tr-TR" sz="2000" dirty="0" smtClean="0"/>
              <a:t>2. Gönüllülük</a:t>
            </a:r>
            <a:endParaRPr lang="tr-TR" sz="2000" dirty="0"/>
          </a:p>
          <a:p>
            <a:r>
              <a:rPr lang="tr-TR" sz="2000" dirty="0" smtClean="0"/>
              <a:t>3. </a:t>
            </a:r>
            <a:r>
              <a:rPr lang="tr-TR" sz="2000" dirty="0"/>
              <a:t>Yerel toplumun </a:t>
            </a:r>
            <a:r>
              <a:rPr lang="tr-TR" sz="2000" dirty="0" smtClean="0"/>
              <a:t>bütünleşikliği</a:t>
            </a:r>
          </a:p>
          <a:p>
            <a:r>
              <a:rPr lang="tr-TR" sz="2000" dirty="0" smtClean="0"/>
              <a:t>Toplum kalkınmasının </a:t>
            </a:r>
            <a:r>
              <a:rPr lang="tr-TR" sz="2000" dirty="0"/>
              <a:t>biri eğitsel, diğeri örgütsel olmak </a:t>
            </a:r>
            <a:r>
              <a:rPr lang="tr-TR" sz="2000" dirty="0" smtClean="0"/>
              <a:t>üzere temel </a:t>
            </a:r>
            <a:r>
              <a:rPr lang="tr-TR" sz="2000" dirty="0"/>
              <a:t>iki yönü vardır</a:t>
            </a:r>
            <a:r>
              <a:rPr lang="tr-TR" sz="2000" dirty="0" smtClean="0"/>
              <a:t>.</a:t>
            </a:r>
            <a:endParaRPr lang="tr-TR" sz="2000" dirty="0"/>
          </a:p>
          <a:p>
            <a:r>
              <a:rPr lang="tr-TR" sz="2000" dirty="0" smtClean="0"/>
              <a:t>Türkiye’de toplum kalkınması çabalarının başarılı olamamasının nedeni de bu ögelerin ve boyutların hayata geçirilememesidir.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8854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/>
              <a:t>Kırsal gelişme Politikalarının Dayandığı Temel </a:t>
            </a:r>
            <a:r>
              <a:rPr lang="tr-TR" sz="3600" b="1" dirty="0" smtClean="0"/>
              <a:t>Yaklaşımlar</a:t>
            </a:r>
            <a:br>
              <a:rPr lang="tr-TR" sz="3600" b="1" dirty="0" smtClean="0"/>
            </a:br>
            <a:r>
              <a:rPr lang="tr-TR" sz="3600" b="1" dirty="0" smtClean="0"/>
              <a:t>(</a:t>
            </a:r>
            <a:r>
              <a:rPr lang="tr-TR" sz="3600" b="1" dirty="0"/>
              <a:t>IV</a:t>
            </a:r>
            <a:r>
              <a:rPr lang="tr-TR" sz="3600" b="1" dirty="0" smtClean="0"/>
              <a:t>. Hafta)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Geray’a göre kırsal gelişme politikalarının dayandığı temel </a:t>
            </a:r>
            <a:r>
              <a:rPr lang="tr-TR" sz="2000" dirty="0" smtClean="0"/>
              <a:t>yaklaşımlar:</a:t>
            </a:r>
            <a:endParaRPr lang="tr-TR" sz="2000" dirty="0"/>
          </a:p>
          <a:p>
            <a:r>
              <a:rPr lang="tr-TR" sz="2000" dirty="0" smtClean="0"/>
              <a:t>1</a:t>
            </a:r>
            <a:r>
              <a:rPr lang="tr-TR" sz="2000" dirty="0"/>
              <a:t>. Köklü değişiklik amaçlayan yaklaşımlar (toprak reformu)</a:t>
            </a:r>
          </a:p>
          <a:p>
            <a:r>
              <a:rPr lang="tr-TR" sz="2000" dirty="0"/>
              <a:t>2. Hizmet ağırlıklı yaklaşımlar</a:t>
            </a:r>
          </a:p>
          <a:p>
            <a:r>
              <a:rPr lang="tr-TR" sz="2000" dirty="0"/>
              <a:t>-Kıra götürülen hizmetler</a:t>
            </a:r>
          </a:p>
          <a:p>
            <a:r>
              <a:rPr lang="tr-TR" sz="2000" dirty="0"/>
              <a:t>-Özel yönetimsel yaklaşımlar</a:t>
            </a:r>
          </a:p>
          <a:p>
            <a:r>
              <a:rPr lang="tr-TR" sz="2000" dirty="0"/>
              <a:t>3. Yerleşme düzeninden kaynaklanan sorunlara çözüm yaklaşımları</a:t>
            </a:r>
          </a:p>
          <a:p>
            <a:r>
              <a:rPr lang="tr-TR" sz="2000" dirty="0"/>
              <a:t>-Köyleri birleştirme</a:t>
            </a:r>
          </a:p>
          <a:p>
            <a:r>
              <a:rPr lang="tr-TR" sz="2000" dirty="0"/>
              <a:t>-Birleştirme dışındaki çözümler</a:t>
            </a:r>
          </a:p>
          <a:p>
            <a:r>
              <a:rPr lang="tr-TR" sz="2000" dirty="0"/>
              <a:t>-Orman köylerinin özel durumları (Köy-kent; Tarımkent;</a:t>
            </a:r>
          </a:p>
          <a:p>
            <a:r>
              <a:rPr lang="tr-TR" sz="2000" dirty="0"/>
              <a:t>Merkezköy</a:t>
            </a:r>
            <a:r>
              <a:rPr lang="tr-TR" sz="2000" dirty="0" smtClean="0"/>
              <a:t>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9906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/>
              <a:t>Kırsal gelişme Politikalarının Dayandığı Temel Yaklaşımlar</a:t>
            </a:r>
            <a:br>
              <a:rPr lang="tr-TR" sz="3600" b="1" dirty="0"/>
            </a:br>
            <a:r>
              <a:rPr lang="tr-TR" sz="3600" b="1" dirty="0"/>
              <a:t>(IV. Hafta)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4. Gönüllü, katılımcı, yöntemlere dayalı toplum gelişmesi </a:t>
            </a:r>
            <a:r>
              <a:rPr lang="tr-TR" sz="2000" dirty="0" smtClean="0"/>
              <a:t>yaklaşımı </a:t>
            </a:r>
            <a:endParaRPr lang="tr-TR" sz="2000" dirty="0"/>
          </a:p>
          <a:p>
            <a:r>
              <a:rPr lang="tr-TR" sz="2000" dirty="0"/>
              <a:t>5. Tarımsal alandaki işsizliğe karşı </a:t>
            </a:r>
            <a:r>
              <a:rPr lang="tr-TR" sz="2000" dirty="0" smtClean="0"/>
              <a:t>istihdam yaratmaya yönelik yaklaşımlar 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010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Ankara Üniversitesi Siyasal Bilgiler Fakültesi 4 Siyaset Bilimi ve Kamu Yönetimi Bölümü  Kooperatifçilik ve Kırsal Gelişme Politikası Dersi  </vt:lpstr>
      <vt:lpstr>Toplum Kalkınması  (IV. Hafta)</vt:lpstr>
      <vt:lpstr>Kırsal gelişme Politikalarının Dayandığı Temel Yaklaşımlar (IV. Hafta)</vt:lpstr>
      <vt:lpstr>Kırsal gelişme Politikalarının Dayandığı Temel Yaklaşımlar (IV. Hafta)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2019-12-01T13:03:45Z</dcterms:created>
  <dcterms:modified xsi:type="dcterms:W3CDTF">2019-12-01T13:03:59Z</dcterms:modified>
</cp:coreProperties>
</file>