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9"/>
  </p:notesMasterIdLst>
  <p:sldIdLst>
    <p:sldId id="256" r:id="rId2"/>
    <p:sldId id="258" r:id="rId3"/>
    <p:sldId id="267" r:id="rId4"/>
    <p:sldId id="291" r:id="rId5"/>
    <p:sldId id="268" r:id="rId6"/>
    <p:sldId id="292" r:id="rId7"/>
    <p:sldId id="269" r:id="rId8"/>
    <p:sldId id="285" r:id="rId9"/>
    <p:sldId id="271" r:id="rId10"/>
    <p:sldId id="272" r:id="rId11"/>
    <p:sldId id="276" r:id="rId12"/>
    <p:sldId id="288" r:id="rId13"/>
    <p:sldId id="277" r:id="rId14"/>
    <p:sldId id="278" r:id="rId15"/>
    <p:sldId id="279" r:id="rId16"/>
    <p:sldId id="290" r:id="rId17"/>
    <p:sldId id="280"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4"/>
    <p:restoredTop sz="93161"/>
  </p:normalViewPr>
  <p:slideViewPr>
    <p:cSldViewPr snapToGrid="0">
      <p:cViewPr varScale="1">
        <p:scale>
          <a:sx n="106" d="100"/>
          <a:sy n="106" d="100"/>
        </p:scale>
        <p:origin x="135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47A10-40A0-B744-9827-D74B8D76378E}" type="datetimeFigureOut">
              <a:rPr lang="tr-TR" smtClean="0"/>
              <a:t>26.01.2020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B668F3-F488-114A-997E-9360DA9A2B98}" type="slidenum">
              <a:rPr lang="tr-TR" smtClean="0"/>
              <a:t>‹#›</a:t>
            </a:fld>
            <a:endParaRPr lang="tr-TR"/>
          </a:p>
        </p:txBody>
      </p:sp>
    </p:spTree>
    <p:extLst>
      <p:ext uri="{BB962C8B-B14F-4D97-AF65-F5344CB8AC3E}">
        <p14:creationId xmlns:p14="http://schemas.microsoft.com/office/powerpoint/2010/main" val="3472319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6417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979433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74940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45642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61469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2644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015432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235471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24750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a:extLst>
              <a:ext uri="{FF2B5EF4-FFF2-40B4-BE49-F238E27FC236}">
                <a16:creationId xmlns:a16="http://schemas.microsoft.com/office/drawing/2014/main" id="{D5311035-9852-E647-9BD6-B7490CC5B473}"/>
              </a:ext>
            </a:extLst>
          </p:cNvPr>
          <p:cNvSpPr>
            <a:spLocks noGrp="1"/>
          </p:cNvSpPr>
          <p:nvPr>
            <p:ph type="dt" sz="half" idx="10"/>
          </p:nvPr>
        </p:nvSpPr>
        <p:spPr/>
        <p:txBody>
          <a:bodyPr/>
          <a:lstStyle>
            <a:lvl1pPr>
              <a:defRPr/>
            </a:lvl1pPr>
          </a:lstStyle>
          <a:p>
            <a:pPr>
              <a:defRPr/>
            </a:pPr>
            <a:fld id="{111E3C8D-FB4E-B040-8576-67CEAC68D69F}" type="datetimeFigureOut">
              <a:rPr lang="tr-TR"/>
              <a:pPr>
                <a:defRPr/>
              </a:pPr>
              <a:t>26.01.2020</a:t>
            </a:fld>
            <a:endParaRPr lang="tr-TR"/>
          </a:p>
        </p:txBody>
      </p:sp>
      <p:sp>
        <p:nvSpPr>
          <p:cNvPr id="5" name="4 Altbilgi Yer Tutucusu">
            <a:extLst>
              <a:ext uri="{FF2B5EF4-FFF2-40B4-BE49-F238E27FC236}">
                <a16:creationId xmlns:a16="http://schemas.microsoft.com/office/drawing/2014/main" id="{03043911-37AD-B349-B057-A86A0CD66F4C}"/>
              </a:ext>
            </a:extLst>
          </p:cNvPr>
          <p:cNvSpPr>
            <a:spLocks noGrp="1"/>
          </p:cNvSpPr>
          <p:nvPr>
            <p:ph type="ftr" sz="quarter" idx="11"/>
          </p:nvPr>
        </p:nvSpPr>
        <p:spPr/>
        <p:txBody>
          <a:bodyPr/>
          <a:lstStyle>
            <a:lvl1pPr>
              <a:defRPr/>
            </a:lvl1pPr>
          </a:lstStyle>
          <a:p>
            <a:pPr>
              <a:defRPr/>
            </a:pPr>
            <a:endParaRPr lang="tr-TR"/>
          </a:p>
        </p:txBody>
      </p:sp>
      <p:sp>
        <p:nvSpPr>
          <p:cNvPr id="6" name="5 Slayt Numarası Yer Tutucusu">
            <a:extLst>
              <a:ext uri="{FF2B5EF4-FFF2-40B4-BE49-F238E27FC236}">
                <a16:creationId xmlns:a16="http://schemas.microsoft.com/office/drawing/2014/main" id="{015D20F4-C893-4E41-8318-4DD52A1957A5}"/>
              </a:ext>
            </a:extLst>
          </p:cNvPr>
          <p:cNvSpPr>
            <a:spLocks noGrp="1"/>
          </p:cNvSpPr>
          <p:nvPr>
            <p:ph type="sldNum" sz="quarter" idx="12"/>
          </p:nvPr>
        </p:nvSpPr>
        <p:spPr/>
        <p:txBody>
          <a:bodyPr/>
          <a:lstStyle>
            <a:lvl1pPr>
              <a:defRPr/>
            </a:lvl1pPr>
          </a:lstStyle>
          <a:p>
            <a:fld id="{B2E7D594-5DF5-3F45-8581-EAC5ED3BC18A}" type="slidenum">
              <a:rPr lang="tr-TR" altLang="tr-TR"/>
              <a:pPr/>
              <a:t>‹#›</a:t>
            </a:fld>
            <a:endParaRPr lang="tr-TR" altLang="tr-TR"/>
          </a:p>
        </p:txBody>
      </p:sp>
    </p:spTree>
    <p:extLst>
      <p:ext uri="{BB962C8B-B14F-4D97-AF65-F5344CB8AC3E}">
        <p14:creationId xmlns:p14="http://schemas.microsoft.com/office/powerpoint/2010/main" val="2648251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1017579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1611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27874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2AC4082-2199-4B6F-80B0-AE685C09201C}" type="datetimeFigureOut">
              <a:rPr lang="tr-TR" smtClean="0"/>
              <a:t>26.01.2020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60273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65257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2AC4082-2199-4B6F-80B0-AE685C09201C}" type="datetimeFigureOut">
              <a:rPr lang="tr-TR" smtClean="0"/>
              <a:t>26.01.2020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6291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28908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18812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2AC4082-2199-4B6F-80B0-AE685C09201C}" type="datetimeFigureOut">
              <a:rPr lang="tr-TR" smtClean="0"/>
              <a:t>26.01.2020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FA766D6-23FB-4FEB-A2F5-F92C02791B6D}" type="slidenum">
              <a:rPr lang="tr-TR" smtClean="0"/>
              <a:t>‹#›</a:t>
            </a:fld>
            <a:endParaRPr lang="tr-TR"/>
          </a:p>
        </p:txBody>
      </p:sp>
    </p:spTree>
    <p:extLst>
      <p:ext uri="{BB962C8B-B14F-4D97-AF65-F5344CB8AC3E}">
        <p14:creationId xmlns:p14="http://schemas.microsoft.com/office/powerpoint/2010/main" val="1043430805"/>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 id="2147483732"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nbtecer@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06096" y="1388126"/>
            <a:ext cx="8689976" cy="2543058"/>
          </a:xfrm>
          <a:ln/>
          <a:effectLst>
            <a:glow rad="101600">
              <a:schemeClr val="accent3">
                <a:satMod val="175000"/>
                <a:alpha val="40000"/>
              </a:schemeClr>
            </a:glow>
            <a:outerShdw blurRad="63500" dist="25400" dir="5400000" algn="ctr" rotWithShape="0">
              <a:srgbClr val="000000">
                <a:alpha val="69000"/>
              </a:srgbClr>
            </a:outerShdw>
          </a:effectLst>
        </p:spPr>
        <p:style>
          <a:lnRef idx="0">
            <a:schemeClr val="accent3"/>
          </a:lnRef>
          <a:fillRef idx="3">
            <a:schemeClr val="accent3"/>
          </a:fillRef>
          <a:effectRef idx="3">
            <a:schemeClr val="accent3"/>
          </a:effectRef>
          <a:fontRef idx="minor">
            <a:schemeClr val="lt1"/>
          </a:fontRef>
        </p:style>
        <p:txBody>
          <a:bodyPr>
            <a:noAutofit/>
          </a:bodyPr>
          <a:lstStyle/>
          <a:p>
            <a:r>
              <a:rPr lang="tr-TR" sz="8800" dirty="0"/>
              <a:t>HİJYEN VE SANİTASYON</a:t>
            </a:r>
          </a:p>
        </p:txBody>
      </p:sp>
      <p:sp>
        <p:nvSpPr>
          <p:cNvPr id="4" name="object 6"/>
          <p:cNvSpPr txBox="1">
            <a:spLocks noGrp="1"/>
          </p:cNvSpPr>
          <p:nvPr>
            <p:ph type="subTitle" idx="1"/>
          </p:nvPr>
        </p:nvSpPr>
        <p:spPr>
          <a:xfrm>
            <a:off x="1806096" y="4095521"/>
            <a:ext cx="8689976" cy="2153666"/>
          </a:xfrm>
          <a:prstGeom prst="rect">
            <a:avLst/>
          </a:prstGeom>
          <a:solidFill>
            <a:schemeClr val="accent6">
              <a:lumMod val="75000"/>
            </a:schemeClr>
          </a:solidFill>
          <a:effectLst>
            <a:glow rad="228600">
              <a:schemeClr val="accent3">
                <a:satMod val="175000"/>
                <a:alpha val="40000"/>
              </a:schemeClr>
            </a:glow>
          </a:effectLst>
        </p:spPr>
        <p:txBody>
          <a:bodyPr vert="horz" wrap="square" lIns="0" tIns="173990" rIns="0" bIns="0" rtlCol="0">
            <a:spAutoFit/>
          </a:bodyPr>
          <a:lstStyle/>
          <a:p>
            <a:pPr marL="12700">
              <a:lnSpc>
                <a:spcPct val="100000"/>
              </a:lnSpc>
              <a:spcBef>
                <a:spcPts val="1370"/>
              </a:spcBef>
            </a:pPr>
            <a:r>
              <a:rPr sz="3200" spc="-175" dirty="0">
                <a:solidFill>
                  <a:schemeClr val="bg1"/>
                </a:solidFill>
                <a:latin typeface="Verdana"/>
                <a:cs typeface="Verdana"/>
              </a:rPr>
              <a:t>NİLGÜN </a:t>
            </a:r>
            <a:r>
              <a:rPr sz="3200" spc="-215" dirty="0">
                <a:solidFill>
                  <a:schemeClr val="bg1"/>
                </a:solidFill>
                <a:latin typeface="Verdana"/>
                <a:cs typeface="Verdana"/>
              </a:rPr>
              <a:t>BAŞAK</a:t>
            </a:r>
            <a:r>
              <a:rPr sz="3200" spc="-440" dirty="0">
                <a:solidFill>
                  <a:schemeClr val="bg1"/>
                </a:solidFill>
                <a:latin typeface="Verdana"/>
                <a:cs typeface="Verdana"/>
              </a:rPr>
              <a:t> </a:t>
            </a:r>
            <a:r>
              <a:rPr sz="3200" spc="-260" dirty="0">
                <a:solidFill>
                  <a:schemeClr val="bg1"/>
                </a:solidFill>
                <a:latin typeface="Verdana"/>
                <a:cs typeface="Verdana"/>
              </a:rPr>
              <a:t>TECER</a:t>
            </a:r>
            <a:endParaRPr sz="3200" dirty="0">
              <a:solidFill>
                <a:schemeClr val="bg1"/>
              </a:solidFill>
              <a:latin typeface="Verdana"/>
              <a:cs typeface="Verdana"/>
            </a:endParaRPr>
          </a:p>
          <a:p>
            <a:pPr marL="927735" marR="920750" indent="635" algn="ctr">
              <a:lnSpc>
                <a:spcPct val="128200"/>
              </a:lnSpc>
              <a:spcBef>
                <a:spcPts val="30"/>
              </a:spcBef>
            </a:pPr>
            <a:r>
              <a:rPr sz="2400" spc="-105" dirty="0">
                <a:solidFill>
                  <a:schemeClr val="bg1"/>
                </a:solidFill>
                <a:latin typeface="Verdana"/>
                <a:cs typeface="Verdana"/>
              </a:rPr>
              <a:t>ÖĞRETİM </a:t>
            </a:r>
            <a:r>
              <a:rPr sz="2400" spc="-165" dirty="0">
                <a:solidFill>
                  <a:schemeClr val="bg1"/>
                </a:solidFill>
                <a:latin typeface="Verdana"/>
                <a:cs typeface="Verdana"/>
              </a:rPr>
              <a:t>GÖREVLİSİ  </a:t>
            </a:r>
            <a:endParaRPr lang="tr-TR" sz="2400" spc="-165" dirty="0">
              <a:solidFill>
                <a:schemeClr val="bg1"/>
              </a:solidFill>
              <a:latin typeface="Verdana"/>
              <a:cs typeface="Verdana"/>
            </a:endParaRPr>
          </a:p>
          <a:p>
            <a:pPr marL="927735" marR="920750" indent="635" algn="ctr">
              <a:lnSpc>
                <a:spcPct val="128200"/>
              </a:lnSpc>
              <a:spcBef>
                <a:spcPts val="30"/>
              </a:spcBef>
            </a:pPr>
            <a:r>
              <a:rPr sz="1600" spc="-15" dirty="0">
                <a:solidFill>
                  <a:schemeClr val="bg1"/>
                </a:solidFill>
                <a:latin typeface="Verdana"/>
                <a:cs typeface="Verdana"/>
              </a:rPr>
              <a:t>ANKARA</a:t>
            </a:r>
            <a:r>
              <a:rPr sz="1600" spc="-210" dirty="0">
                <a:solidFill>
                  <a:schemeClr val="bg1"/>
                </a:solidFill>
                <a:latin typeface="Verdana"/>
                <a:cs typeface="Verdana"/>
              </a:rPr>
              <a:t> </a:t>
            </a:r>
            <a:r>
              <a:rPr sz="1600" spc="-280" dirty="0">
                <a:solidFill>
                  <a:schemeClr val="bg1"/>
                </a:solidFill>
                <a:latin typeface="Verdana"/>
                <a:cs typeface="Verdana"/>
              </a:rPr>
              <a:t>ÜNİVERSİTESİ</a:t>
            </a:r>
            <a:endParaRPr sz="1600" dirty="0">
              <a:solidFill>
                <a:schemeClr val="bg1"/>
              </a:solidFill>
              <a:latin typeface="Verdana"/>
              <a:cs typeface="Verdana"/>
            </a:endParaRPr>
          </a:p>
          <a:p>
            <a:pPr algn="ctr">
              <a:lnSpc>
                <a:spcPct val="100000"/>
              </a:lnSpc>
              <a:spcBef>
                <a:spcPts val="770"/>
              </a:spcBef>
            </a:pPr>
            <a:r>
              <a:rPr sz="1600" spc="-135" dirty="0">
                <a:solidFill>
                  <a:schemeClr val="bg1"/>
                </a:solidFill>
                <a:latin typeface="Verdana"/>
                <a:cs typeface="Verdana"/>
              </a:rPr>
              <a:t>KALECİK </a:t>
            </a:r>
            <a:r>
              <a:rPr sz="1600" spc="-190" dirty="0">
                <a:solidFill>
                  <a:schemeClr val="bg1"/>
                </a:solidFill>
                <a:latin typeface="Verdana"/>
                <a:cs typeface="Verdana"/>
              </a:rPr>
              <a:t>MESLEK</a:t>
            </a:r>
            <a:r>
              <a:rPr sz="1600" spc="-204" dirty="0">
                <a:solidFill>
                  <a:schemeClr val="bg1"/>
                </a:solidFill>
                <a:latin typeface="Verdana"/>
                <a:cs typeface="Verdana"/>
              </a:rPr>
              <a:t> </a:t>
            </a:r>
            <a:r>
              <a:rPr sz="1600" spc="-175" dirty="0">
                <a:solidFill>
                  <a:schemeClr val="bg1"/>
                </a:solidFill>
                <a:latin typeface="Verdana"/>
                <a:cs typeface="Verdana"/>
              </a:rPr>
              <a:t>YÜKSEKOKULU</a:t>
            </a:r>
            <a:endParaRPr sz="1600" dirty="0">
              <a:solidFill>
                <a:schemeClr val="bg1"/>
              </a:solidFill>
              <a:latin typeface="Verdana"/>
              <a:cs typeface="Verdana"/>
            </a:endParaRPr>
          </a:p>
          <a:p>
            <a:pPr algn="ctr">
              <a:lnSpc>
                <a:spcPct val="100000"/>
              </a:lnSpc>
              <a:spcBef>
                <a:spcPts val="765"/>
              </a:spcBef>
            </a:pPr>
            <a:r>
              <a:rPr sz="1600" spc="-114" dirty="0">
                <a:solidFill>
                  <a:schemeClr val="bg1"/>
                </a:solidFill>
                <a:latin typeface="Verdana"/>
                <a:cs typeface="Verdana"/>
              </a:rPr>
              <a:t>E-posta:</a:t>
            </a:r>
            <a:r>
              <a:rPr sz="1600" spc="-175" dirty="0">
                <a:solidFill>
                  <a:schemeClr val="bg1"/>
                </a:solidFill>
                <a:latin typeface="Verdana"/>
                <a:cs typeface="Verdana"/>
              </a:rPr>
              <a:t> </a:t>
            </a:r>
            <a:r>
              <a:rPr lang="tr-TR" sz="1600" cap="none" spc="-35" dirty="0">
                <a:solidFill>
                  <a:schemeClr val="bg1"/>
                </a:solidFill>
                <a:latin typeface="Verdana"/>
                <a:cs typeface="Verdana"/>
                <a:hlinkClick r:id="rId2"/>
              </a:rPr>
              <a:t>nbtecer@ankara.edu.tr</a:t>
            </a:r>
            <a:endParaRPr lang="tr-TR" sz="1600" cap="none" dirty="0">
              <a:solidFill>
                <a:schemeClr val="bg1"/>
              </a:solidFill>
              <a:latin typeface="Verdana"/>
              <a:cs typeface="Verdana"/>
            </a:endParaRPr>
          </a:p>
        </p:txBody>
      </p:sp>
    </p:spTree>
    <p:extLst>
      <p:ext uri="{BB962C8B-B14F-4D97-AF65-F5344CB8AC3E}">
        <p14:creationId xmlns:p14="http://schemas.microsoft.com/office/powerpoint/2010/main" val="442594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2 İçerik Yer Tutucusu">
            <a:extLst>
              <a:ext uri="{FF2B5EF4-FFF2-40B4-BE49-F238E27FC236}">
                <a16:creationId xmlns:a16="http://schemas.microsoft.com/office/drawing/2014/main" id="{5DEF4A50-1A8B-6649-AFC6-2FF6E6988AA1}"/>
              </a:ext>
            </a:extLst>
          </p:cNvPr>
          <p:cNvSpPr>
            <a:spLocks noGrp="1"/>
          </p:cNvSpPr>
          <p:nvPr>
            <p:ph idx="1"/>
          </p:nvPr>
        </p:nvSpPr>
        <p:spPr>
          <a:xfrm>
            <a:off x="1010652" y="721895"/>
            <a:ext cx="10022305" cy="6858000"/>
          </a:xfrm>
        </p:spPr>
        <p:txBody>
          <a:bodyPr>
            <a:normAutofit/>
          </a:bodyPr>
          <a:lstStyle/>
          <a:p>
            <a:pPr algn="just" eaLnBrk="1" hangingPunct="1"/>
            <a:r>
              <a:rPr lang="tr-TR" altLang="tr-TR" b="1" dirty="0">
                <a:latin typeface="Arial" panose="020B0604020202020204" pitchFamily="34" charset="0"/>
                <a:cs typeface="Arial" panose="020B0604020202020204" pitchFamily="34" charset="0"/>
              </a:rPr>
              <a:t>Ayaklara özel </a:t>
            </a:r>
            <a:r>
              <a:rPr lang="tr-TR" altLang="tr-TR" b="1" dirty="0">
                <a:solidFill>
                  <a:srgbClr val="FF0000"/>
                </a:solidFill>
                <a:latin typeface="Arial" panose="020B0604020202020204" pitchFamily="34" charset="0"/>
                <a:cs typeface="Arial" panose="020B0604020202020204" pitchFamily="34" charset="0"/>
              </a:rPr>
              <a:t>galoşlar</a:t>
            </a:r>
            <a:r>
              <a:rPr lang="tr-TR" altLang="tr-TR" b="1" dirty="0">
                <a:latin typeface="Arial" panose="020B0604020202020204" pitchFamily="34" charset="0"/>
                <a:cs typeface="Arial" panose="020B0604020202020204" pitchFamily="34" charset="0"/>
              </a:rPr>
              <a:t> giyilmeli, bununla üretim alanları dışına çıkılmamalıdır.</a:t>
            </a:r>
          </a:p>
          <a:p>
            <a:pPr algn="just" eaLnBrk="1" hangingPunct="1"/>
            <a:r>
              <a:rPr lang="tr-TR" altLang="tr-TR" b="1" dirty="0">
                <a:latin typeface="Arial" panose="020B0604020202020204" pitchFamily="34" charset="0"/>
                <a:cs typeface="Arial" panose="020B0604020202020204" pitchFamily="34" charset="0"/>
              </a:rPr>
              <a:t>Üretim  alanlarına  </a:t>
            </a:r>
            <a:r>
              <a:rPr lang="tr-TR" altLang="tr-TR" b="1" dirty="0">
                <a:solidFill>
                  <a:srgbClr val="FF0000"/>
                </a:solidFill>
                <a:latin typeface="Arial" panose="020B0604020202020204" pitchFamily="34" charset="0"/>
                <a:cs typeface="Arial" panose="020B0604020202020204" pitchFamily="34" charset="0"/>
              </a:rPr>
              <a:t>dezenfektanlı  paspas</a:t>
            </a:r>
            <a:r>
              <a:rPr lang="tr-TR" altLang="tr-TR" b="1" dirty="0">
                <a:latin typeface="Arial" panose="020B0604020202020204" pitchFamily="34" charset="0"/>
                <a:cs typeface="Arial" panose="020B0604020202020204" pitchFamily="34" charset="0"/>
              </a:rPr>
              <a:t>lar  veya  havuzlarla ayakkabıların temizlendiği özel geçiş alanları konulmalıdır.</a:t>
            </a:r>
          </a:p>
          <a:p>
            <a:pPr algn="just" eaLnBrk="1" hangingPunct="1"/>
            <a:r>
              <a:rPr lang="tr-TR" altLang="tr-TR" b="1" dirty="0">
                <a:latin typeface="Arial" panose="020B0604020202020204" pitchFamily="34" charset="0"/>
                <a:cs typeface="Arial" panose="020B0604020202020204" pitchFamily="34" charset="0"/>
              </a:rPr>
              <a:t>Gereğinde ağız, burun </a:t>
            </a:r>
            <a:r>
              <a:rPr lang="tr-TR" altLang="tr-TR" b="1" dirty="0">
                <a:solidFill>
                  <a:srgbClr val="FF0000"/>
                </a:solidFill>
                <a:latin typeface="Arial" panose="020B0604020202020204" pitchFamily="34" charset="0"/>
                <a:cs typeface="Arial" panose="020B0604020202020204" pitchFamily="34" charset="0"/>
              </a:rPr>
              <a:t>maskeler</a:t>
            </a:r>
            <a:r>
              <a:rPr lang="tr-TR" altLang="tr-TR" b="1" dirty="0">
                <a:latin typeface="Arial" panose="020B0604020202020204" pitchFamily="34" charset="0"/>
                <a:cs typeface="Arial" panose="020B0604020202020204" pitchFamily="34" charset="0"/>
              </a:rPr>
              <a:t>inden yararlanılmalıdır.</a:t>
            </a:r>
          </a:p>
          <a:p>
            <a:pPr algn="just" eaLnBrk="1" hangingPunct="1"/>
            <a:r>
              <a:rPr lang="tr-TR" altLang="tr-TR" b="1" dirty="0">
                <a:latin typeface="Arial" panose="020B0604020202020204" pitchFamily="34" charset="0"/>
                <a:cs typeface="Arial" panose="020B0604020202020204" pitchFamily="34" charset="0"/>
              </a:rPr>
              <a:t>Üretim sırasında kulaklar, ağız, burun, saç kesinlikle ellenmemeli, çok gerekirse sonrasında eller yıkanmalıdır.</a:t>
            </a:r>
          </a:p>
          <a:p>
            <a:pPr algn="just" eaLnBrk="1" hangingPunct="1"/>
            <a:r>
              <a:rPr lang="tr-TR" altLang="tr-TR" b="1" dirty="0">
                <a:latin typeface="Arial" panose="020B0604020202020204" pitchFamily="34" charset="0"/>
                <a:cs typeface="Arial" panose="020B0604020202020204" pitchFamily="34" charset="0"/>
              </a:rPr>
              <a:t>İşletmede </a:t>
            </a:r>
            <a:r>
              <a:rPr lang="tr-TR" altLang="tr-TR" b="1" dirty="0">
                <a:solidFill>
                  <a:srgbClr val="FF0000"/>
                </a:solidFill>
                <a:latin typeface="Arial" panose="020B0604020202020204" pitchFamily="34" charset="0"/>
                <a:cs typeface="Arial" panose="020B0604020202020204" pitchFamily="34" charset="0"/>
              </a:rPr>
              <a:t>önlük, forma</a:t>
            </a:r>
            <a:r>
              <a:rPr lang="tr-TR" altLang="tr-TR" b="1" dirty="0">
                <a:latin typeface="Arial" panose="020B0604020202020204" pitchFamily="34" charset="0"/>
                <a:cs typeface="Arial" panose="020B0604020202020204" pitchFamily="34" charset="0"/>
              </a:rPr>
              <a:t> gibi koruyucu giysiler giyilmeli, bunlarla üretim   alanlarının dışına   çıkılmamalı   ve   temizliğine   çok   özen gösterilmelidir.  İşçilerin iş elbiseleri bir örnek olmalı ve  işverence karşılanmalıdır.</a:t>
            </a:r>
          </a:p>
        </p:txBody>
      </p:sp>
    </p:spTree>
    <p:extLst>
      <p:ext uri="{BB962C8B-B14F-4D97-AF65-F5344CB8AC3E}">
        <p14:creationId xmlns:p14="http://schemas.microsoft.com/office/powerpoint/2010/main" val="2527223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2 İçerik Yer Tutucusu">
            <a:extLst>
              <a:ext uri="{FF2B5EF4-FFF2-40B4-BE49-F238E27FC236}">
                <a16:creationId xmlns:a16="http://schemas.microsoft.com/office/drawing/2014/main" id="{0896EA82-1BE3-B04D-9D77-0BB66CC8F857}"/>
              </a:ext>
            </a:extLst>
          </p:cNvPr>
          <p:cNvSpPr>
            <a:spLocks noGrp="1"/>
          </p:cNvSpPr>
          <p:nvPr>
            <p:ph idx="1"/>
          </p:nvPr>
        </p:nvSpPr>
        <p:spPr>
          <a:xfrm>
            <a:off x="661737" y="253414"/>
            <a:ext cx="10367211" cy="6858001"/>
          </a:xfrm>
        </p:spPr>
        <p:txBody>
          <a:bodyPr>
            <a:normAutofit/>
          </a:bodyPr>
          <a:lstStyle/>
          <a:p>
            <a:pPr algn="just" eaLnBrk="1" hangingPunct="1">
              <a:buFont typeface="Arial" panose="020B0604020202020204" pitchFamily="34" charset="0"/>
              <a:buNone/>
            </a:pPr>
            <a:r>
              <a:rPr lang="tr-TR" altLang="tr-TR" sz="1800" b="1" dirty="0">
                <a:latin typeface="Comic Sans MS" panose="030F0902030302020204" pitchFamily="66" charset="0"/>
              </a:rPr>
              <a:t>	Hijyenin sağlanmasında işverenin sorumlulukları ve işyerinin uygun olması yeterli değildir. Aynı zamanda </a:t>
            </a:r>
            <a:r>
              <a:rPr lang="tr-TR" altLang="tr-TR" sz="1800" b="1" u="sng" dirty="0">
                <a:solidFill>
                  <a:srgbClr val="FF0000"/>
                </a:solidFill>
                <a:latin typeface="Comic Sans MS" panose="030F0902030302020204" pitchFamily="66" charset="0"/>
              </a:rPr>
              <a:t>çalışanların sorumluluklarının bilincinde olması ve bu sorumluluklarını yerine getirmeleri </a:t>
            </a:r>
            <a:r>
              <a:rPr lang="tr-TR" altLang="tr-TR" sz="1800" b="1" dirty="0">
                <a:latin typeface="Comic Sans MS" panose="030F0902030302020204" pitchFamily="66" charset="0"/>
              </a:rPr>
              <a:t>gerekmektedir. Bunlar;</a:t>
            </a:r>
          </a:p>
          <a:p>
            <a:pPr algn="just" eaLnBrk="1" hangingPunct="1">
              <a:buFont typeface="Arial" panose="020B0604020202020204" pitchFamily="34" charset="0"/>
              <a:buNone/>
            </a:pPr>
            <a:endParaRPr lang="tr-TR" altLang="tr-TR" sz="1800" b="1" dirty="0">
              <a:latin typeface="Comic Sans MS" panose="030F0902030302020204" pitchFamily="66" charset="0"/>
            </a:endParaRPr>
          </a:p>
          <a:p>
            <a:pPr algn="just" eaLnBrk="1" hangingPunct="1">
              <a:buFont typeface="Arial" panose="020B0604020202020204" pitchFamily="34" charset="0"/>
              <a:buNone/>
            </a:pPr>
            <a:r>
              <a:rPr lang="tr-TR" altLang="tr-TR" sz="1800" b="1" dirty="0">
                <a:latin typeface="Comic Sans MS" panose="030F0902030302020204" pitchFamily="66" charset="0"/>
              </a:rPr>
              <a:t>	</a:t>
            </a:r>
            <a:r>
              <a:rPr lang="tr-TR" altLang="tr-TR" sz="1800" b="1" dirty="0">
                <a:solidFill>
                  <a:srgbClr val="FF0066"/>
                </a:solidFill>
                <a:latin typeface="Comic Sans MS" panose="030F0902030302020204" pitchFamily="66" charset="0"/>
              </a:rPr>
              <a:t>1.</a:t>
            </a:r>
            <a:r>
              <a:rPr lang="tr-TR" altLang="tr-TR" sz="1800" b="1" dirty="0">
                <a:latin typeface="Comic Sans MS" panose="030F0902030302020204" pitchFamily="66" charset="0"/>
              </a:rPr>
              <a:t> Yeterli ve dengeli beslenerek ve temizliğe dikkat ederek sağlığını korumalı, bu durumu sürdürmeye de çaba </a:t>
            </a:r>
            <a:r>
              <a:rPr lang="tr-TR" altLang="tr-TR" sz="1800" b="1" dirty="0" err="1">
                <a:latin typeface="Comic Sans MS" panose="030F0902030302020204" pitchFamily="66" charset="0"/>
              </a:rPr>
              <a:t>sarfetmelidir</a:t>
            </a:r>
            <a:endParaRPr lang="tr-TR" altLang="tr-TR" sz="1800" b="1" dirty="0">
              <a:latin typeface="Comic Sans MS" panose="030F0902030302020204" pitchFamily="66" charset="0"/>
            </a:endParaRPr>
          </a:p>
          <a:p>
            <a:pPr algn="just" eaLnBrk="1" hangingPunct="1">
              <a:buFont typeface="Arial" panose="020B0604020202020204" pitchFamily="34" charset="0"/>
              <a:buNone/>
            </a:pPr>
            <a:endParaRPr lang="tr-TR" altLang="tr-TR" sz="1800" b="1" dirty="0">
              <a:latin typeface="Comic Sans MS" panose="030F0902030302020204" pitchFamily="66" charset="0"/>
            </a:endParaRPr>
          </a:p>
          <a:p>
            <a:pPr algn="just" eaLnBrk="1" hangingPunct="1">
              <a:buFont typeface="Arial" panose="020B0604020202020204" pitchFamily="34" charset="0"/>
              <a:buNone/>
            </a:pPr>
            <a:r>
              <a:rPr lang="tr-TR" altLang="tr-TR" sz="1800" b="1" dirty="0">
                <a:latin typeface="Comic Sans MS" panose="030F0902030302020204" pitchFamily="66" charset="0"/>
              </a:rPr>
              <a:t>	</a:t>
            </a:r>
            <a:r>
              <a:rPr lang="tr-TR" altLang="tr-TR" sz="1800" b="1" dirty="0">
                <a:solidFill>
                  <a:srgbClr val="FF0066"/>
                </a:solidFill>
                <a:latin typeface="Comic Sans MS" panose="030F0902030302020204" pitchFamily="66" charset="0"/>
              </a:rPr>
              <a:t>2.</a:t>
            </a:r>
            <a:r>
              <a:rPr lang="tr-TR" altLang="tr-TR" sz="1800" b="1" dirty="0">
                <a:latin typeface="Comic Sans MS" panose="030F0902030302020204" pitchFamily="66" charset="0"/>
              </a:rPr>
              <a:t> Özellikle   solunum  yolu  enfeksiyonları,   mide-barsak   sistemi rahatsızlıkları ve fiziksel hastalıklara karşı kendini korumalıdır</a:t>
            </a:r>
          </a:p>
          <a:p>
            <a:pPr algn="just" eaLnBrk="1" hangingPunct="1">
              <a:buFont typeface="Arial" panose="020B0604020202020204" pitchFamily="34" charset="0"/>
              <a:buNone/>
            </a:pPr>
            <a:endParaRPr lang="tr-TR" altLang="tr-TR" sz="1800" b="1" dirty="0">
              <a:latin typeface="Comic Sans MS" panose="030F0902030302020204" pitchFamily="66" charset="0"/>
            </a:endParaRPr>
          </a:p>
          <a:p>
            <a:pPr algn="just" eaLnBrk="1" hangingPunct="1">
              <a:buFont typeface="Arial" panose="020B0604020202020204" pitchFamily="34" charset="0"/>
              <a:buNone/>
            </a:pPr>
            <a:r>
              <a:rPr lang="tr-TR" altLang="tr-TR" sz="1800" b="1" dirty="0">
                <a:latin typeface="Comic Sans MS" panose="030F0902030302020204" pitchFamily="66" charset="0"/>
              </a:rPr>
              <a:t>	</a:t>
            </a:r>
            <a:r>
              <a:rPr lang="tr-TR" altLang="tr-TR" sz="1800" b="1" dirty="0">
                <a:solidFill>
                  <a:srgbClr val="FF0066"/>
                </a:solidFill>
                <a:latin typeface="Comic Sans MS" panose="030F0902030302020204" pitchFamily="66" charset="0"/>
              </a:rPr>
              <a:t>3.</a:t>
            </a:r>
            <a:r>
              <a:rPr lang="tr-TR" altLang="tr-TR" sz="1800" b="1" dirty="0">
                <a:latin typeface="Comic Sans MS" panose="030F0902030302020204" pitchFamily="66" charset="0"/>
              </a:rPr>
              <a:t> Kesik, yanık, çıban ve deri kızarıklıkları gibi her türlü yarayı zamanında işverene bildirmelidir. Böylece işveren hem işçi sağlığı ve gıda güvenliği açısından, hem de üretimin aksamaması yönünden önlem alabilir.</a:t>
            </a:r>
          </a:p>
        </p:txBody>
      </p:sp>
    </p:spTree>
    <p:extLst>
      <p:ext uri="{BB962C8B-B14F-4D97-AF65-F5344CB8AC3E}">
        <p14:creationId xmlns:p14="http://schemas.microsoft.com/office/powerpoint/2010/main" val="19120904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2 İçerik Yer Tutucusu">
            <a:extLst>
              <a:ext uri="{FF2B5EF4-FFF2-40B4-BE49-F238E27FC236}">
                <a16:creationId xmlns:a16="http://schemas.microsoft.com/office/drawing/2014/main" id="{6700EF6C-9AFA-9F48-8D01-E3C2C6E5300C}"/>
              </a:ext>
            </a:extLst>
          </p:cNvPr>
          <p:cNvSpPr>
            <a:spLocks noGrp="1"/>
          </p:cNvSpPr>
          <p:nvPr>
            <p:ph idx="1"/>
          </p:nvPr>
        </p:nvSpPr>
        <p:spPr>
          <a:xfrm>
            <a:off x="1524000" y="0"/>
            <a:ext cx="9144000" cy="6858000"/>
          </a:xfrm>
        </p:spPr>
        <p:txBody>
          <a:bodyPr>
            <a:normAutofit/>
          </a:bodyPr>
          <a:lstStyle/>
          <a:p>
            <a:pPr algn="just" eaLnBrk="1" hangingPunct="1">
              <a:buFont typeface="Arial" panose="020B0604020202020204" pitchFamily="34" charset="0"/>
              <a:buNone/>
            </a:pPr>
            <a:r>
              <a:rPr lang="tr-TR" altLang="tr-TR" sz="1800" b="1" dirty="0">
                <a:solidFill>
                  <a:srgbClr val="FF0066"/>
                </a:solidFill>
                <a:latin typeface="Comic Sans MS" panose="030F0902030302020204" pitchFamily="66" charset="0"/>
              </a:rPr>
              <a:t>4.</a:t>
            </a:r>
            <a:r>
              <a:rPr lang="tr-TR" altLang="tr-TR" sz="1800" b="1" dirty="0">
                <a:latin typeface="Comic Sans MS" panose="030F0902030302020204" pitchFamily="66" charset="0"/>
              </a:rPr>
              <a:t> Mevcut hijyen kurallarına uymalı ve bunu bir alışkanlık haline getirmelidir.</a:t>
            </a:r>
          </a:p>
          <a:p>
            <a:pPr algn="just" eaLnBrk="1" hangingPunct="1">
              <a:buFont typeface="Arial" panose="020B0604020202020204" pitchFamily="34" charset="0"/>
              <a:buNone/>
            </a:pPr>
            <a:endParaRPr lang="tr-TR" altLang="tr-TR" sz="1800" b="1" dirty="0">
              <a:solidFill>
                <a:srgbClr val="FF0066"/>
              </a:solidFill>
              <a:latin typeface="Comic Sans MS" panose="030F0902030302020204" pitchFamily="66" charset="0"/>
            </a:endParaRPr>
          </a:p>
          <a:p>
            <a:pPr algn="just" eaLnBrk="1" hangingPunct="1">
              <a:buFont typeface="Arial" panose="020B0604020202020204" pitchFamily="34" charset="0"/>
              <a:buNone/>
            </a:pPr>
            <a:r>
              <a:rPr lang="tr-TR" altLang="tr-TR" sz="1800" b="1" dirty="0">
                <a:solidFill>
                  <a:srgbClr val="FF0066"/>
                </a:solidFill>
                <a:latin typeface="Comic Sans MS" panose="030F0902030302020204" pitchFamily="66" charset="0"/>
              </a:rPr>
              <a:t>5.</a:t>
            </a:r>
            <a:r>
              <a:rPr lang="tr-TR" altLang="tr-TR" sz="1800" b="1" dirty="0">
                <a:latin typeface="Comic Sans MS" panose="030F0902030302020204" pitchFamily="66" charset="0"/>
              </a:rPr>
              <a:t> Soğuk algınlığı, bronşit, sinüzit ve akciğer hastalıklarında derhal işverene bildirmelidir. 	</a:t>
            </a:r>
          </a:p>
          <a:p>
            <a:pPr algn="just" eaLnBrk="1" hangingPunct="1">
              <a:buFont typeface="Arial" panose="020B0604020202020204" pitchFamily="34" charset="0"/>
              <a:buNone/>
            </a:pPr>
            <a:endParaRPr lang="tr-TR" altLang="tr-TR" sz="1800" b="1" dirty="0">
              <a:solidFill>
                <a:srgbClr val="FF0066"/>
              </a:solidFill>
              <a:latin typeface="Comic Sans MS" panose="030F0902030302020204" pitchFamily="66" charset="0"/>
            </a:endParaRPr>
          </a:p>
          <a:p>
            <a:pPr algn="just" eaLnBrk="1" hangingPunct="1">
              <a:buFont typeface="Arial" panose="020B0604020202020204" pitchFamily="34" charset="0"/>
              <a:buNone/>
            </a:pPr>
            <a:r>
              <a:rPr lang="tr-TR" altLang="tr-TR" sz="1800" b="1" dirty="0">
                <a:solidFill>
                  <a:srgbClr val="FF0066"/>
                </a:solidFill>
                <a:latin typeface="Comic Sans MS" panose="030F0902030302020204" pitchFamily="66" charset="0"/>
              </a:rPr>
              <a:t>6.</a:t>
            </a:r>
            <a:r>
              <a:rPr lang="tr-TR" altLang="tr-TR" sz="1800" b="1" dirty="0">
                <a:latin typeface="Comic Sans MS" panose="030F0902030302020204" pitchFamily="66" charset="0"/>
              </a:rPr>
              <a:t> Temizlik konusunda son derece titiz davranmalıdır.</a:t>
            </a:r>
          </a:p>
          <a:p>
            <a:pPr lvl="2" algn="just" eaLnBrk="1" hangingPunct="1"/>
            <a:r>
              <a:rPr lang="tr-TR" altLang="tr-TR" sz="1800" b="1" dirty="0">
                <a:latin typeface="Comic Sans MS" panose="030F0902030302020204" pitchFamily="66" charset="0"/>
              </a:rPr>
              <a:t>Her gün duş yapmalı</a:t>
            </a:r>
          </a:p>
          <a:p>
            <a:pPr lvl="2" algn="just" eaLnBrk="1" hangingPunct="1"/>
            <a:r>
              <a:rPr lang="tr-TR" altLang="tr-TR" sz="1800" b="1" dirty="0">
                <a:latin typeface="Comic Sans MS" panose="030F0902030302020204" pitchFamily="66" charset="0"/>
              </a:rPr>
              <a:t>Haftada en az iki kez saçını yıkamalı    </a:t>
            </a:r>
          </a:p>
          <a:p>
            <a:pPr lvl="2" algn="just" eaLnBrk="1" hangingPunct="1"/>
            <a:r>
              <a:rPr lang="tr-TR" altLang="tr-TR" sz="1800" b="1" dirty="0">
                <a:latin typeface="Comic Sans MS" panose="030F0902030302020204" pitchFamily="66" charset="0"/>
              </a:rPr>
              <a:t>Her gün iç çamaşırlarını değiştirmeli</a:t>
            </a:r>
          </a:p>
          <a:p>
            <a:pPr lvl="2" algn="just" eaLnBrk="1" hangingPunct="1"/>
            <a:r>
              <a:rPr lang="tr-TR" altLang="tr-TR" sz="1800" b="1" dirty="0">
                <a:latin typeface="Comic Sans MS" panose="030F0902030302020204" pitchFamily="66" charset="0"/>
              </a:rPr>
              <a:t>Tırnak temizliğine dikkat etmeli</a:t>
            </a:r>
          </a:p>
          <a:p>
            <a:pPr lvl="2" algn="just" eaLnBrk="1" hangingPunct="1"/>
            <a:r>
              <a:rPr lang="tr-TR" altLang="tr-TR" sz="1800" b="1" dirty="0">
                <a:latin typeface="Comic Sans MS" panose="030F0902030302020204" pitchFamily="66" charset="0"/>
              </a:rPr>
              <a:t>İşe başlamadan önce iş kıyafetlerini giymeli</a:t>
            </a:r>
          </a:p>
          <a:p>
            <a:pPr lvl="2" algn="just" eaLnBrk="1" hangingPunct="1"/>
            <a:r>
              <a:rPr lang="tr-TR" altLang="tr-TR" sz="1800" b="1" dirty="0">
                <a:latin typeface="Comic Sans MS" panose="030F0902030302020204" pitchFamily="66" charset="0"/>
              </a:rPr>
              <a:t>Çalışma sırasında şapka veya bonesini mutlaka kullanmalıdır.</a:t>
            </a:r>
          </a:p>
          <a:p>
            <a:pPr algn="just" eaLnBrk="1" hangingPunct="1">
              <a:buFont typeface="Arial" panose="020B0604020202020204" pitchFamily="34" charset="0"/>
              <a:buNone/>
            </a:pPr>
            <a:r>
              <a:rPr lang="tr-TR" altLang="tr-TR" sz="1800" b="1" dirty="0">
                <a:solidFill>
                  <a:srgbClr val="FF0066"/>
                </a:solidFill>
                <a:latin typeface="Comic Sans MS" panose="030F0902030302020204" pitchFamily="66" charset="0"/>
              </a:rPr>
              <a:t>7.</a:t>
            </a:r>
            <a:r>
              <a:rPr lang="tr-TR" altLang="tr-TR" sz="1800" b="1" dirty="0">
                <a:latin typeface="Comic Sans MS" panose="030F0902030302020204" pitchFamily="66" charset="0"/>
              </a:rPr>
              <a:t>Tuvaletlerdeki sabun ve havluların bitmesi halinde takviye edilmesi için işverene bildirilmesi gerekir.</a:t>
            </a:r>
          </a:p>
          <a:p>
            <a:pPr algn="just" eaLnBrk="1" hangingPunct="1">
              <a:buFont typeface="Arial" panose="020B0604020202020204" pitchFamily="34" charset="0"/>
              <a:buNone/>
            </a:pPr>
            <a:endParaRPr lang="tr-TR" altLang="tr-TR" sz="1800" b="1" dirty="0">
              <a:solidFill>
                <a:srgbClr val="FF0066"/>
              </a:solidFill>
              <a:latin typeface="Comic Sans MS" panose="030F0902030302020204" pitchFamily="66" charset="0"/>
            </a:endParaRPr>
          </a:p>
          <a:p>
            <a:pPr eaLnBrk="1" hangingPunct="1"/>
            <a:endParaRPr lang="tr-TR" altLang="tr-TR" sz="1800" dirty="0"/>
          </a:p>
        </p:txBody>
      </p:sp>
    </p:spTree>
    <p:extLst>
      <p:ext uri="{BB962C8B-B14F-4D97-AF65-F5344CB8AC3E}">
        <p14:creationId xmlns:p14="http://schemas.microsoft.com/office/powerpoint/2010/main" val="561114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6166FCAD-20BC-FC46-A062-02A30C0246D3}"/>
              </a:ext>
            </a:extLst>
          </p:cNvPr>
          <p:cNvSpPr>
            <a:spLocks noGrp="1"/>
          </p:cNvSpPr>
          <p:nvPr>
            <p:ph idx="1"/>
          </p:nvPr>
        </p:nvSpPr>
        <p:spPr>
          <a:xfrm>
            <a:off x="1478130" y="467727"/>
            <a:ext cx="9358313" cy="6858000"/>
          </a:xfrm>
        </p:spPr>
        <p:txBody>
          <a:bodyPr rtlCol="0">
            <a:normAutofit/>
          </a:bodyPr>
          <a:lstStyle/>
          <a:p>
            <a:pPr algn="just">
              <a:buNone/>
              <a:defRPr/>
            </a:pPr>
            <a:r>
              <a:rPr lang="tr-TR" sz="1600" b="1" dirty="0">
                <a:latin typeface="Comic Sans MS" pitchFamily="66" charset="0"/>
              </a:rPr>
              <a:t>	</a:t>
            </a:r>
            <a:r>
              <a:rPr lang="tr-TR" sz="1600" b="1" dirty="0">
                <a:solidFill>
                  <a:srgbClr val="FF0066"/>
                </a:solidFill>
                <a:latin typeface="Comic Sans MS" pitchFamily="66" charset="0"/>
              </a:rPr>
              <a:t>8.</a:t>
            </a:r>
            <a:r>
              <a:rPr lang="tr-TR" sz="1600" b="1" dirty="0">
                <a:latin typeface="Comic Sans MS" pitchFamily="66" charset="0"/>
              </a:rPr>
              <a:t>Öksürme, aksırma gibi durumlarda ağzın mutlaka kapatılması gerekir. Ayrıca burun karıştırma, kaşınma gibi kötü alışkanlıklar kesinlikle bırakılmalıdır.</a:t>
            </a:r>
          </a:p>
          <a:p>
            <a:pPr algn="just">
              <a:buNone/>
              <a:defRPr/>
            </a:pPr>
            <a:r>
              <a:rPr lang="tr-TR" sz="1600" b="1" dirty="0">
                <a:solidFill>
                  <a:srgbClr val="FF0066"/>
                </a:solidFill>
                <a:latin typeface="Comic Sans MS" pitchFamily="66" charset="0"/>
              </a:rPr>
              <a:t>	</a:t>
            </a:r>
          </a:p>
          <a:p>
            <a:pPr algn="just">
              <a:buNone/>
              <a:defRPr/>
            </a:pPr>
            <a:r>
              <a:rPr lang="tr-TR" sz="1600" b="1" dirty="0">
                <a:solidFill>
                  <a:srgbClr val="FF0066"/>
                </a:solidFill>
                <a:latin typeface="Comic Sans MS" pitchFamily="66" charset="0"/>
              </a:rPr>
              <a:t>	9.</a:t>
            </a:r>
            <a:r>
              <a:rPr lang="tr-TR" sz="1600" b="1" dirty="0">
                <a:latin typeface="Comic Sans MS" pitchFamily="66" charset="0"/>
              </a:rPr>
              <a:t> Normal olarak üretimde çalışan her işçinin, her 2 saatte en az bir kere en iyisi 20 dakikada bir ellerini yıkaması gerekir.</a:t>
            </a:r>
          </a:p>
          <a:p>
            <a:pPr algn="just">
              <a:buNone/>
              <a:defRPr/>
            </a:pPr>
            <a:r>
              <a:rPr lang="tr-TR" sz="1600" b="1" dirty="0">
                <a:solidFill>
                  <a:srgbClr val="FF0066"/>
                </a:solidFill>
                <a:latin typeface="Comic Sans MS" pitchFamily="66" charset="0"/>
              </a:rPr>
              <a:t>	</a:t>
            </a:r>
          </a:p>
          <a:p>
            <a:pPr algn="just">
              <a:buNone/>
              <a:defRPr/>
            </a:pPr>
            <a:r>
              <a:rPr lang="tr-TR" sz="1600" b="1" dirty="0">
                <a:solidFill>
                  <a:srgbClr val="FF0066"/>
                </a:solidFill>
                <a:latin typeface="Comic Sans MS" pitchFamily="66" charset="0"/>
              </a:rPr>
              <a:t>	10.</a:t>
            </a:r>
            <a:r>
              <a:rPr lang="tr-TR" sz="1600" b="1" dirty="0">
                <a:latin typeface="Comic Sans MS" pitchFamily="66" charset="0"/>
              </a:rPr>
              <a:t>Ağızla temas eden hiç bir malzeme ürünlere değirilmemelidir.</a:t>
            </a:r>
          </a:p>
          <a:p>
            <a:pPr algn="just">
              <a:buNone/>
              <a:defRPr/>
            </a:pPr>
            <a:endParaRPr lang="tr-TR" sz="1600" b="1" dirty="0">
              <a:latin typeface="Comic Sans MS" pitchFamily="66" charset="0"/>
            </a:endParaRPr>
          </a:p>
          <a:p>
            <a:pPr algn="just">
              <a:buNone/>
              <a:defRPr/>
            </a:pPr>
            <a:r>
              <a:rPr lang="tr-TR" sz="1600" b="1" dirty="0">
                <a:latin typeface="Comic Sans MS" pitchFamily="66" charset="0"/>
              </a:rPr>
              <a:t>	</a:t>
            </a:r>
            <a:r>
              <a:rPr lang="tr-TR" sz="1600" b="1" dirty="0">
                <a:solidFill>
                  <a:srgbClr val="FF0066"/>
                </a:solidFill>
                <a:latin typeface="Comic Sans MS" pitchFamily="66" charset="0"/>
              </a:rPr>
              <a:t>11.</a:t>
            </a:r>
            <a:r>
              <a:rPr lang="tr-TR" sz="1600" b="1" dirty="0">
                <a:latin typeface="Comic Sans MS" pitchFamily="66" charset="0"/>
              </a:rPr>
              <a:t>Daima temiz mendil kullanılmalıdır. Bez mendiller sürekli kullanıldığında çok iyi bir bulaşma kaynağı olurlar. En iyisi bir defa kullanılan kağıt mendiller tercih edilmeli ve bu mendiller kullanıldıktan sonra tuvalete atılarak yok edilmelidir.</a:t>
            </a:r>
          </a:p>
          <a:p>
            <a:pPr algn="just">
              <a:buNone/>
              <a:defRPr/>
            </a:pPr>
            <a:endParaRPr lang="tr-TR" sz="1600" b="1" dirty="0">
              <a:latin typeface="Comic Sans MS" pitchFamily="66" charset="0"/>
            </a:endParaRPr>
          </a:p>
          <a:p>
            <a:pPr algn="just">
              <a:buNone/>
              <a:defRPr/>
            </a:pPr>
            <a:r>
              <a:rPr lang="tr-TR" sz="1600" b="1" dirty="0">
                <a:latin typeface="Comic Sans MS" pitchFamily="66" charset="0"/>
              </a:rPr>
              <a:t>	</a:t>
            </a:r>
            <a:r>
              <a:rPr lang="tr-TR" sz="1600" b="1" dirty="0">
                <a:solidFill>
                  <a:srgbClr val="FF0066"/>
                </a:solidFill>
                <a:latin typeface="Comic Sans MS" pitchFamily="66" charset="0"/>
              </a:rPr>
              <a:t>12.</a:t>
            </a:r>
            <a:r>
              <a:rPr lang="tr-TR" sz="1600" b="1" dirty="0">
                <a:latin typeface="Comic Sans MS" pitchFamily="66" charset="0"/>
              </a:rPr>
              <a:t> Sigara içmek, çiklet çiğnemekle ilgili yasaklara kesinlikle uyması gerekir.</a:t>
            </a:r>
          </a:p>
          <a:p>
            <a:pPr algn="just">
              <a:defRPr/>
            </a:pPr>
            <a:endParaRPr lang="tr-TR" sz="1600" b="1" dirty="0">
              <a:latin typeface="Comic Sans MS" pitchFamily="66" charset="0"/>
            </a:endParaRPr>
          </a:p>
          <a:p>
            <a:pPr>
              <a:defRPr/>
            </a:pPr>
            <a:endParaRPr lang="tr-TR" sz="1600" dirty="0"/>
          </a:p>
        </p:txBody>
      </p:sp>
    </p:spTree>
    <p:extLst>
      <p:ext uri="{BB962C8B-B14F-4D97-AF65-F5344CB8AC3E}">
        <p14:creationId xmlns:p14="http://schemas.microsoft.com/office/powerpoint/2010/main" val="11557720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2 İçerik Yer Tutucusu">
            <a:extLst>
              <a:ext uri="{FF2B5EF4-FFF2-40B4-BE49-F238E27FC236}">
                <a16:creationId xmlns:a16="http://schemas.microsoft.com/office/drawing/2014/main" id="{67F1C971-ACEF-D843-A73E-5B04CBF32E52}"/>
              </a:ext>
            </a:extLst>
          </p:cNvPr>
          <p:cNvSpPr>
            <a:spLocks noGrp="1"/>
          </p:cNvSpPr>
          <p:nvPr>
            <p:ph idx="1"/>
          </p:nvPr>
        </p:nvSpPr>
        <p:spPr>
          <a:xfrm>
            <a:off x="1524000" y="0"/>
            <a:ext cx="9144000" cy="6858000"/>
          </a:xfrm>
        </p:spPr>
        <p:txBody>
          <a:bodyPr>
            <a:normAutofit fontScale="77500" lnSpcReduction="20000"/>
          </a:bodyPr>
          <a:lstStyle/>
          <a:p>
            <a:pPr algn="just" eaLnBrk="1" hangingPunct="1">
              <a:buFont typeface="Arial" panose="020B0604020202020204" pitchFamily="34" charset="0"/>
              <a:buNone/>
            </a:pPr>
            <a:r>
              <a:rPr lang="tr-TR" altLang="tr-TR" sz="2200" b="1">
                <a:latin typeface="Comic Sans MS" panose="030F0902030302020204" pitchFamily="66" charset="0"/>
              </a:rPr>
              <a:t>	</a:t>
            </a:r>
            <a:r>
              <a:rPr lang="tr-TR" altLang="tr-TR" sz="2200" b="1">
                <a:solidFill>
                  <a:srgbClr val="0000CC"/>
                </a:solidFill>
                <a:latin typeface="Comic Sans MS" panose="030F0902030302020204" pitchFamily="66" charset="0"/>
              </a:rPr>
              <a:t>Gıda işletmelerinde bulunması gereken genel koşulları ise şu şekilde özetleyebiliriz.</a:t>
            </a:r>
          </a:p>
          <a:p>
            <a:pPr algn="just" eaLnBrk="1" hangingPunct="1"/>
            <a:endParaRPr lang="tr-TR" altLang="tr-TR" sz="2200" b="1">
              <a:latin typeface="Comic Sans MS" panose="030F0902030302020204" pitchFamily="66" charset="0"/>
            </a:endParaRPr>
          </a:p>
          <a:p>
            <a:pPr algn="just" eaLnBrk="1" hangingPunct="1"/>
            <a:r>
              <a:rPr lang="tr-TR" altLang="tr-TR" sz="2200" b="1">
                <a:latin typeface="Comic Sans MS" panose="030F0902030302020204" pitchFamily="66" charset="0"/>
              </a:rPr>
              <a:t>Endüstriyel gıda işletmeleri temiz, iyi durumda olmalı ve iyi durumda tutulmalıdır.</a:t>
            </a:r>
          </a:p>
          <a:p>
            <a:pPr algn="just" eaLnBrk="1" hangingPunct="1"/>
            <a:r>
              <a:rPr lang="tr-TR" altLang="tr-TR" sz="2200" b="1">
                <a:latin typeface="Comic Sans MS" panose="030F0902030302020204" pitchFamily="66" charset="0"/>
              </a:rPr>
              <a:t>Yerleşimi, tasarımı ve boyutları açısından yeterli temizleme ve</a:t>
            </a:r>
            <a:br>
              <a:rPr lang="tr-TR" altLang="tr-TR" sz="2200" b="1">
                <a:latin typeface="Comic Sans MS" panose="030F0902030302020204" pitchFamily="66" charset="0"/>
              </a:rPr>
            </a:br>
            <a:r>
              <a:rPr lang="tr-TR" altLang="tr-TR" sz="2200" b="1">
                <a:latin typeface="Comic Sans MS" panose="030F0902030302020204" pitchFamily="66" charset="0"/>
              </a:rPr>
              <a:t>dezenfekte etme işlemleri yapılmasına elverişli olmalıdır.</a:t>
            </a:r>
          </a:p>
          <a:p>
            <a:pPr algn="just" eaLnBrk="1" hangingPunct="1"/>
            <a:r>
              <a:rPr lang="tr-TR" altLang="tr-TR" sz="2200" b="1">
                <a:latin typeface="Comic Sans MS" panose="030F0902030302020204" pitchFamily="66" charset="0"/>
              </a:rPr>
              <a:t>Yüzeyler kir birikimine, yabancı maddelerin gıda maddelerine</a:t>
            </a:r>
            <a:br>
              <a:rPr lang="tr-TR" altLang="tr-TR" sz="2200" b="1">
                <a:latin typeface="Comic Sans MS" panose="030F0902030302020204" pitchFamily="66" charset="0"/>
              </a:rPr>
            </a:br>
            <a:r>
              <a:rPr lang="tr-TR" altLang="tr-TR" sz="2200" b="1">
                <a:latin typeface="Comic Sans MS" panose="030F0902030302020204" pitchFamily="66" charset="0"/>
              </a:rPr>
              <a:t>karışmasına ve yüzeylerde oksidasyona veya küflenmeye karşı koruma önlemi almaya uygun olmalıdır.</a:t>
            </a:r>
          </a:p>
          <a:p>
            <a:pPr algn="just" eaLnBrk="1" hangingPunct="1"/>
            <a:r>
              <a:rPr lang="tr-TR" altLang="tr-TR" sz="2200" b="1">
                <a:latin typeface="Comic Sans MS" panose="030F0902030302020204" pitchFamily="66" charset="0"/>
              </a:rPr>
              <a:t>El yıkama için kullanılan lavabolarda sıcak ve soğuk akar su, el</a:t>
            </a:r>
            <a:br>
              <a:rPr lang="tr-TR" altLang="tr-TR" sz="2200" b="1">
                <a:latin typeface="Comic Sans MS" panose="030F0902030302020204" pitchFamily="66" charset="0"/>
              </a:rPr>
            </a:br>
            <a:r>
              <a:rPr lang="tr-TR" altLang="tr-TR" sz="2200" b="1">
                <a:latin typeface="Comic Sans MS" panose="030F0902030302020204" pitchFamily="66" charset="0"/>
              </a:rPr>
              <a:t>temizleme malzemeleri, sıvı sabun ve hijyenik el yıkama aletleri veya malzemeleri bulunmalıdır.</a:t>
            </a:r>
          </a:p>
          <a:p>
            <a:pPr algn="just" eaLnBrk="1" hangingPunct="1"/>
            <a:r>
              <a:rPr lang="tr-TR" altLang="tr-TR" sz="2200" b="1">
                <a:latin typeface="Comic Sans MS" panose="030F0902030302020204" pitchFamily="66" charset="0"/>
              </a:rPr>
              <a:t>İşletmelerde personel için soyunma-giyinme yerleri bulunmalıdır.</a:t>
            </a:r>
          </a:p>
          <a:p>
            <a:pPr algn="just" eaLnBrk="1" hangingPunct="1"/>
            <a:r>
              <a:rPr lang="tr-TR" altLang="tr-TR" sz="2200" b="1">
                <a:latin typeface="Comic Sans MS" panose="030F0902030302020204" pitchFamily="66" charset="0"/>
              </a:rPr>
              <a:t>Zeminler,  duvarlar ve gıdalarla temas eden yüzeyler sağlam,</a:t>
            </a:r>
            <a:br>
              <a:rPr lang="tr-TR" altLang="tr-TR" sz="2200" b="1">
                <a:latin typeface="Comic Sans MS" panose="030F0902030302020204" pitchFamily="66" charset="0"/>
              </a:rPr>
            </a:br>
            <a:r>
              <a:rPr lang="tr-TR" altLang="tr-TR" sz="2200" b="1">
                <a:latin typeface="Comic Sans MS" panose="030F0902030302020204" pitchFamily="66" charset="0"/>
              </a:rPr>
              <a:t>temizlenmesi kolay ve dezenfeksiyona uygun olmalıdır. Bu yüzeyler su geçirmez, emici olmayan, yıkanabilir ve toksik olmayan malzemelerde yapılmış olmalıdır.</a:t>
            </a:r>
          </a:p>
        </p:txBody>
      </p:sp>
    </p:spTree>
    <p:extLst>
      <p:ext uri="{BB962C8B-B14F-4D97-AF65-F5344CB8AC3E}">
        <p14:creationId xmlns:p14="http://schemas.microsoft.com/office/powerpoint/2010/main" val="34110705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2 İçerik Yer Tutucusu">
            <a:extLst>
              <a:ext uri="{FF2B5EF4-FFF2-40B4-BE49-F238E27FC236}">
                <a16:creationId xmlns:a16="http://schemas.microsoft.com/office/drawing/2014/main" id="{CC9E6DEA-5E7B-8D4F-A571-7E7EB60ED4E2}"/>
              </a:ext>
            </a:extLst>
          </p:cNvPr>
          <p:cNvSpPr>
            <a:spLocks noGrp="1"/>
          </p:cNvSpPr>
          <p:nvPr>
            <p:ph idx="1"/>
          </p:nvPr>
        </p:nvSpPr>
        <p:spPr>
          <a:xfrm>
            <a:off x="1524000" y="0"/>
            <a:ext cx="9144000" cy="6858000"/>
          </a:xfrm>
        </p:spPr>
        <p:txBody>
          <a:bodyPr>
            <a:normAutofit fontScale="85000" lnSpcReduction="20000"/>
          </a:bodyPr>
          <a:lstStyle/>
          <a:p>
            <a:pPr algn="just" eaLnBrk="1" hangingPunct="1"/>
            <a:r>
              <a:rPr lang="tr-TR" altLang="tr-TR" sz="2200" b="1">
                <a:latin typeface="Comic Sans MS" panose="030F0902030302020204" pitchFamily="66" charset="0"/>
              </a:rPr>
              <a:t>Tavanlar  ve   baş   üstü  tesisatlar  kir  birikmesine,   yüzeylerde oksidasyon ve küf oluşmasına elverişli olmayan, artıkların yiyeceklere karışmasına karşı koruma önlemi almaya uygun şekilde tasarlanmış, yapılmış ve kaplanmış olmalıdır.</a:t>
            </a:r>
          </a:p>
          <a:p>
            <a:pPr algn="just" eaLnBrk="1" hangingPunct="1"/>
            <a:r>
              <a:rPr lang="tr-TR" altLang="tr-TR" sz="2200" b="1">
                <a:latin typeface="Comic Sans MS" panose="030F0902030302020204" pitchFamily="66" charset="0"/>
              </a:rPr>
              <a:t>Yer, yüzey ve ekipmanların temizlenmesi ve dezenfekte edilmesi için gerekli aletler sağlanmalıdır. Bunlar paslanmaya dayanıklı malzemeden yapılmış, kolay temizlenebilir olmalıdır.</a:t>
            </a:r>
          </a:p>
          <a:p>
            <a:pPr algn="just" eaLnBrk="1" hangingPunct="1"/>
            <a:r>
              <a:rPr lang="tr-TR" altLang="tr-TR" sz="2200" b="1">
                <a:latin typeface="Comic Sans MS" panose="030F0902030302020204" pitchFamily="66" charset="0"/>
              </a:rPr>
              <a:t>Ürünlerin taşınması için kapalı araçlar sağlanmalı, araçlar ve kaplar iyi durumda olmalı, gerekli temizlik ve dezenfeksiyon işlemi yapılabilecek nitelikte olmalıdır.</a:t>
            </a:r>
          </a:p>
          <a:p>
            <a:pPr algn="just" eaLnBrk="1" hangingPunct="1"/>
            <a:r>
              <a:rPr lang="tr-TR" altLang="tr-TR" sz="2200" b="1">
                <a:latin typeface="Comic Sans MS" panose="030F0902030302020204" pitchFamily="66" charset="0"/>
              </a:rPr>
              <a:t>Tüm donanımlar çevrenin temizlenmesine engel olmamalıdır. </a:t>
            </a:r>
          </a:p>
          <a:p>
            <a:pPr algn="just" eaLnBrk="1" hangingPunct="1"/>
            <a:r>
              <a:rPr lang="tr-TR" altLang="tr-TR" sz="2200" b="1">
                <a:latin typeface="Comic Sans MS" panose="030F0902030302020204" pitchFamily="66" charset="0"/>
              </a:rPr>
              <a:t>Atık ve çöpler, gıda maddeleri bulunan alanlarda tutulmamalıdır. Bunlar ağzı kapatılabilir çöp kutularına konmalı, kutular temiz ve sağlam tutulmalıdır. Çöp biriktirilen alanlar temizlenmeye uygun olmalı ve böceklere karşı korunmuş olmalıdır.</a:t>
            </a:r>
          </a:p>
          <a:p>
            <a:pPr algn="just" eaLnBrk="1" hangingPunct="1"/>
            <a:r>
              <a:rPr lang="tr-TR" altLang="tr-TR" sz="2200" b="1">
                <a:latin typeface="Comic Sans MS" panose="030F0902030302020204" pitchFamily="66" charset="0"/>
              </a:rPr>
              <a:t>Kullanılan sular standartlara ve gıda maddeleri yönetmeliğine uygun olmalıdır.</a:t>
            </a:r>
          </a:p>
        </p:txBody>
      </p:sp>
    </p:spTree>
    <p:extLst>
      <p:ext uri="{BB962C8B-B14F-4D97-AF65-F5344CB8AC3E}">
        <p14:creationId xmlns:p14="http://schemas.microsoft.com/office/powerpoint/2010/main" val="24978317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805CCF62-ABA0-244C-B4EB-6B30C37DBB2B}"/>
              </a:ext>
            </a:extLst>
          </p:cNvPr>
          <p:cNvSpPr>
            <a:spLocks noGrp="1"/>
          </p:cNvSpPr>
          <p:nvPr>
            <p:ph idx="1"/>
          </p:nvPr>
        </p:nvSpPr>
        <p:spPr>
          <a:xfrm>
            <a:off x="1524000" y="0"/>
            <a:ext cx="9144000" cy="6858000"/>
          </a:xfrm>
        </p:spPr>
        <p:txBody>
          <a:bodyPr rtlCol="0">
            <a:normAutofit fontScale="92500" lnSpcReduction="10000"/>
          </a:bodyPr>
          <a:lstStyle/>
          <a:p>
            <a:pPr algn="just">
              <a:defRPr/>
            </a:pPr>
            <a:r>
              <a:rPr lang="tr-TR" b="1" dirty="0">
                <a:latin typeface="Comic Sans MS" pitchFamily="66" charset="0"/>
              </a:rPr>
              <a:t>Çalışan tüm personel kişisel hijyen kurallarına uygun, temiz ve koruyucu elbiseler giymelidir.</a:t>
            </a:r>
          </a:p>
          <a:p>
            <a:pPr algn="just">
              <a:defRPr/>
            </a:pPr>
            <a:r>
              <a:rPr lang="tr-TR" b="1" dirty="0">
                <a:latin typeface="Comic Sans MS" pitchFamily="66" charset="0"/>
              </a:rPr>
              <a:t>Gıda maddesi ile doğrudan temas eden tüm personelin düzenli olarak portör   muayenesi   yapılmalıdır.   Hasta   personel   kesinlikle çalıştırılmamalıdır.</a:t>
            </a:r>
          </a:p>
          <a:p>
            <a:pPr algn="just">
              <a:defRPr/>
            </a:pPr>
            <a:r>
              <a:rPr lang="tr-TR" b="1" dirty="0">
                <a:latin typeface="Comic Sans MS" pitchFamily="66" charset="0"/>
              </a:rPr>
              <a:t>Gıda maddeleri hijyenik koşullarda tasnif edilmeli, hazırlanmalı ve işlenmelidir.</a:t>
            </a:r>
          </a:p>
          <a:p>
            <a:pPr algn="just">
              <a:defRPr/>
            </a:pPr>
            <a:r>
              <a:rPr lang="tr-TR" b="1" dirty="0">
                <a:latin typeface="Comic Sans MS" pitchFamily="66" charset="0"/>
              </a:rPr>
              <a:t>İnsan sağlığı için zararlı parazitler, </a:t>
            </a:r>
            <a:r>
              <a:rPr lang="tr-TR" b="1" dirty="0" err="1">
                <a:latin typeface="Comic Sans MS" pitchFamily="66" charset="0"/>
              </a:rPr>
              <a:t>patojenik</a:t>
            </a:r>
            <a:r>
              <a:rPr lang="tr-TR" b="1" dirty="0">
                <a:latin typeface="Comic Sans MS" pitchFamily="66" charset="0"/>
              </a:rPr>
              <a:t> </a:t>
            </a:r>
            <a:r>
              <a:rPr lang="tr-TR" b="1" dirty="0" err="1">
                <a:latin typeface="Comic Sans MS" pitchFamily="66" charset="0"/>
              </a:rPr>
              <a:t>m.o</a:t>
            </a:r>
            <a:r>
              <a:rPr lang="tr-TR" b="1" dirty="0">
                <a:latin typeface="Comic Sans MS" pitchFamily="66" charset="0"/>
              </a:rPr>
              <a:t>.</a:t>
            </a:r>
            <a:r>
              <a:rPr lang="tr-TR" b="1" dirty="0" err="1">
                <a:latin typeface="Comic Sans MS" pitchFamily="66" charset="0"/>
              </a:rPr>
              <a:t>lar</a:t>
            </a:r>
            <a:r>
              <a:rPr lang="tr-TR" b="1" dirty="0">
                <a:latin typeface="Comic Sans MS" pitchFamily="66" charset="0"/>
              </a:rPr>
              <a:t> yada zehirli, çürümüş veya yabancı maddelerle bulaşık şüphesi olan hiçbir hammadde, yarı mamul veya mamul madde gıda maddeleri işleyen işletmeler tarafından kabul edilmemelidir.</a:t>
            </a:r>
          </a:p>
          <a:p>
            <a:pPr algn="just">
              <a:defRPr/>
            </a:pPr>
            <a:r>
              <a:rPr lang="tr-TR" b="1" dirty="0">
                <a:latin typeface="Comic Sans MS" pitchFamily="66" charset="0"/>
              </a:rPr>
              <a:t>İşyerinde depolanan hammaddeler ve diğer her türlü gıda maddeleri bozulma ve kirlenmelere karşı koruyucu uygun koşullarda tutulmalıdır.</a:t>
            </a:r>
          </a:p>
          <a:p>
            <a:pPr algn="just">
              <a:defRPr/>
            </a:pPr>
            <a:r>
              <a:rPr lang="tr-TR" b="1" dirty="0">
                <a:latin typeface="Comic Sans MS" pitchFamily="66" charset="0"/>
              </a:rPr>
              <a:t>Gıda maddeleri, temizlik ürünleri ve diğer maddelerden uzak tutulmalı ve depolanmalıdır. Çalışma ve depolama ortamlarının mümkün olduğu kadar nemsiz olmasına dikkat edilmelidir.</a:t>
            </a:r>
          </a:p>
          <a:p>
            <a:pPr algn="just">
              <a:defRPr/>
            </a:pPr>
            <a:endParaRPr lang="tr-TR" b="1" dirty="0">
              <a:latin typeface="Comic Sans MS" pitchFamily="66" charset="0"/>
            </a:endParaRPr>
          </a:p>
          <a:p>
            <a:pPr algn="just">
              <a:defRPr/>
            </a:pPr>
            <a:endParaRPr lang="tr-TR" b="1" dirty="0">
              <a:latin typeface="Comic Sans MS" pitchFamily="66" charset="0"/>
            </a:endParaRPr>
          </a:p>
          <a:p>
            <a:pPr>
              <a:defRPr/>
            </a:pPr>
            <a:endParaRPr lang="tr-TR" b="1" dirty="0">
              <a:latin typeface="Comic Sans MS" pitchFamily="66" charset="0"/>
            </a:endParaRPr>
          </a:p>
        </p:txBody>
      </p:sp>
    </p:spTree>
    <p:extLst>
      <p:ext uri="{BB962C8B-B14F-4D97-AF65-F5344CB8AC3E}">
        <p14:creationId xmlns:p14="http://schemas.microsoft.com/office/powerpoint/2010/main" val="1757638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kutusu 7">
            <a:extLst>
              <a:ext uri="{FF2B5EF4-FFF2-40B4-BE49-F238E27FC236}">
                <a16:creationId xmlns:a16="http://schemas.microsoft.com/office/drawing/2014/main" id="{F6174774-FBD0-8C49-A859-241D82BC9403}"/>
              </a:ext>
            </a:extLst>
          </p:cNvPr>
          <p:cNvSpPr txBox="1"/>
          <p:nvPr/>
        </p:nvSpPr>
        <p:spPr>
          <a:xfrm>
            <a:off x="4397829" y="2830285"/>
            <a:ext cx="3113353" cy="646331"/>
          </a:xfrm>
          <a:prstGeom prst="rect">
            <a:avLst/>
          </a:prstGeom>
          <a:noFill/>
        </p:spPr>
        <p:txBody>
          <a:bodyPr wrap="none" rtlCol="0">
            <a:spAutoFit/>
          </a:bodyPr>
          <a:lstStyle/>
          <a:p>
            <a:r>
              <a:rPr lang="tr-TR" sz="3600" dirty="0"/>
              <a:t>TEŞEKKÜRLER…</a:t>
            </a:r>
          </a:p>
        </p:txBody>
      </p:sp>
    </p:spTree>
    <p:extLst>
      <p:ext uri="{BB962C8B-B14F-4D97-AF65-F5344CB8AC3E}">
        <p14:creationId xmlns:p14="http://schemas.microsoft.com/office/powerpoint/2010/main" val="2132311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08B24CF4-9904-3B46-A6D1-422FF159E3D8}"/>
              </a:ext>
            </a:extLst>
          </p:cNvPr>
          <p:cNvSpPr>
            <a:spLocks noGrp="1"/>
          </p:cNvSpPr>
          <p:nvPr>
            <p:ph idx="1"/>
          </p:nvPr>
        </p:nvSpPr>
        <p:spPr>
          <a:xfrm>
            <a:off x="1524000" y="0"/>
            <a:ext cx="9144000" cy="6858000"/>
          </a:xfrm>
        </p:spPr>
        <p:txBody>
          <a:bodyPr rtlCol="0">
            <a:normAutofit fontScale="92500" lnSpcReduction="20000"/>
          </a:bodyPr>
          <a:lstStyle/>
          <a:p>
            <a:pPr algn="ctr">
              <a:buNone/>
              <a:defRPr/>
            </a:pPr>
            <a:r>
              <a:rPr lang="tr-TR" sz="4600" b="1" dirty="0">
                <a:latin typeface="Arial" panose="020B0604020202020204" pitchFamily="34" charset="0"/>
                <a:cs typeface="Arial" panose="020B0604020202020204" pitchFamily="34" charset="0"/>
              </a:rPr>
              <a:t>Personel Hijyeni</a:t>
            </a:r>
            <a:endParaRPr lang="tr-TR" sz="4600" b="1" dirty="0">
              <a:solidFill>
                <a:srgbClr val="FF0000"/>
              </a:solidFill>
              <a:latin typeface="Arial" panose="020B0604020202020204" pitchFamily="34" charset="0"/>
              <a:cs typeface="Arial" panose="020B0604020202020204" pitchFamily="34" charset="0"/>
            </a:endParaRPr>
          </a:p>
          <a:p>
            <a:pPr algn="just">
              <a:defRPr/>
            </a:pPr>
            <a:r>
              <a:rPr lang="tr-TR" b="1" dirty="0">
                <a:latin typeface="Arial" panose="020B0604020202020204" pitchFamily="34" charset="0"/>
                <a:cs typeface="Arial" panose="020B0604020202020204" pitchFamily="34" charset="0"/>
              </a:rPr>
              <a:t>Hasta personelin gıdayla veya gıdanın işlenmesinde, hazırlanmasında, sunulmasında kullanılan donanım veya kap ile temasta bulunmaması gerekir. </a:t>
            </a:r>
          </a:p>
          <a:p>
            <a:pPr algn="just">
              <a:defRPr/>
            </a:pPr>
            <a:endParaRPr lang="tr-TR" b="1" dirty="0">
              <a:latin typeface="Arial" panose="020B0604020202020204" pitchFamily="34" charset="0"/>
              <a:cs typeface="Arial" panose="020B0604020202020204" pitchFamily="34" charset="0"/>
            </a:endParaRPr>
          </a:p>
          <a:p>
            <a:pPr algn="just">
              <a:defRPr/>
            </a:pPr>
            <a:r>
              <a:rPr lang="tr-TR" b="1" dirty="0">
                <a:latin typeface="Arial" panose="020B0604020202020204" pitchFamily="34" charset="0"/>
                <a:cs typeface="Arial" panose="020B0604020202020204" pitchFamily="34" charset="0"/>
              </a:rPr>
              <a:t>Gıda ile taşınan hastalıklardan bazıları soğuk algınlığı, boğaz ağrısı, </a:t>
            </a:r>
            <a:r>
              <a:rPr lang="tr-TR" b="1" dirty="0" err="1">
                <a:latin typeface="Arial" panose="020B0604020202020204" pitchFamily="34" charset="0"/>
                <a:cs typeface="Arial" panose="020B0604020202020204" pitchFamily="34" charset="0"/>
              </a:rPr>
              <a:t>pneumoni</a:t>
            </a:r>
            <a:r>
              <a:rPr lang="tr-TR" b="1" dirty="0">
                <a:latin typeface="Arial" panose="020B0604020202020204" pitchFamily="34" charset="0"/>
                <a:cs typeface="Arial" panose="020B0604020202020204" pitchFamily="34" charset="0"/>
              </a:rPr>
              <a:t>, kızıl ve tüberküloz gibi solunum yolu hastalıkları ile dizanteri, tifo ve bulaşıcı hepatittir. </a:t>
            </a:r>
          </a:p>
          <a:p>
            <a:pPr algn="just">
              <a:defRPr/>
            </a:pPr>
            <a:endParaRPr lang="tr-TR" b="1" dirty="0">
              <a:latin typeface="Arial" panose="020B0604020202020204" pitchFamily="34" charset="0"/>
              <a:cs typeface="Arial" panose="020B0604020202020204" pitchFamily="34" charset="0"/>
            </a:endParaRPr>
          </a:p>
          <a:p>
            <a:pPr algn="just">
              <a:defRPr/>
            </a:pPr>
            <a:r>
              <a:rPr lang="tr-TR" b="1" dirty="0">
                <a:latin typeface="Arial" panose="020B0604020202020204" pitchFamily="34" charset="0"/>
                <a:cs typeface="Arial" panose="020B0604020202020204" pitchFamily="34" charset="0"/>
              </a:rPr>
              <a:t>Bir çok hastalıkta, hastalık sebebi </a:t>
            </a:r>
            <a:r>
              <a:rPr lang="tr-TR" b="1" dirty="0" err="1">
                <a:latin typeface="Arial" panose="020B0604020202020204" pitchFamily="34" charset="0"/>
                <a:cs typeface="Arial" panose="020B0604020202020204" pitchFamily="34" charset="0"/>
              </a:rPr>
              <a:t>m.o</a:t>
            </a:r>
            <a:r>
              <a:rPr lang="tr-TR" b="1" dirty="0">
                <a:latin typeface="Arial" panose="020B0604020202020204" pitchFamily="34" charset="0"/>
                <a:cs typeface="Arial" panose="020B0604020202020204" pitchFamily="34" charset="0"/>
              </a:rPr>
              <a:t>.</a:t>
            </a:r>
            <a:r>
              <a:rPr lang="tr-TR" b="1" dirty="0" err="1">
                <a:latin typeface="Arial" panose="020B0604020202020204" pitchFamily="34" charset="0"/>
                <a:cs typeface="Arial" panose="020B0604020202020204" pitchFamily="34" charset="0"/>
              </a:rPr>
              <a:t>lar</a:t>
            </a:r>
            <a:r>
              <a:rPr lang="tr-TR" b="1" dirty="0">
                <a:latin typeface="Arial" panose="020B0604020202020204" pitchFamily="34" charset="0"/>
                <a:cs typeface="Arial" panose="020B0604020202020204" pitchFamily="34" charset="0"/>
              </a:rPr>
              <a:t>, iyileşmeden sonra bile insan vücudunda varlığını sürdürebilir. Bu durumdaki bir kişi </a:t>
            </a:r>
            <a:r>
              <a:rPr lang="tr-TR" b="1" dirty="0">
                <a:solidFill>
                  <a:srgbClr val="FF0000"/>
                </a:solidFill>
                <a:latin typeface="Arial" panose="020B0604020202020204" pitchFamily="34" charset="0"/>
                <a:cs typeface="Arial" panose="020B0604020202020204" pitchFamily="34" charset="0"/>
              </a:rPr>
              <a:t>"TAŞIYICI"</a:t>
            </a:r>
            <a:r>
              <a:rPr lang="tr-TR" b="1" dirty="0">
                <a:latin typeface="Arial" panose="020B0604020202020204" pitchFamily="34" charset="0"/>
                <a:cs typeface="Arial" panose="020B0604020202020204" pitchFamily="34" charset="0"/>
              </a:rPr>
              <a:t> olarak bilinir.</a:t>
            </a:r>
          </a:p>
          <a:p>
            <a:pPr algn="just">
              <a:defRPr/>
            </a:pPr>
            <a:endParaRPr lang="tr-TR" b="1" dirty="0">
              <a:latin typeface="Arial" panose="020B0604020202020204" pitchFamily="34" charset="0"/>
              <a:cs typeface="Arial" panose="020B0604020202020204" pitchFamily="34" charset="0"/>
            </a:endParaRPr>
          </a:p>
          <a:p>
            <a:pPr algn="just">
              <a:defRPr/>
            </a:pPr>
            <a:r>
              <a:rPr lang="tr-TR" b="1" dirty="0">
                <a:latin typeface="Arial" panose="020B0604020202020204" pitchFamily="34" charset="0"/>
                <a:cs typeface="Arial" panose="020B0604020202020204" pitchFamily="34" charset="0"/>
              </a:rPr>
              <a:t>Hastalık belirtileri geçse bile hastalığa sebep olan </a:t>
            </a:r>
            <a:r>
              <a:rPr lang="tr-TR" b="1" dirty="0" err="1">
                <a:latin typeface="Arial" panose="020B0604020202020204" pitchFamily="34" charset="0"/>
                <a:cs typeface="Arial" panose="020B0604020202020204" pitchFamily="34" charset="0"/>
              </a:rPr>
              <a:t>m.o</a:t>
            </a:r>
            <a:r>
              <a:rPr lang="tr-TR" b="1" dirty="0">
                <a:latin typeface="Arial" panose="020B0604020202020204" pitchFamily="34" charset="0"/>
                <a:cs typeface="Arial" panose="020B0604020202020204" pitchFamily="34" charset="0"/>
              </a:rPr>
              <a:t>.</a:t>
            </a:r>
            <a:r>
              <a:rPr lang="tr-TR" b="1" dirty="0" err="1">
                <a:latin typeface="Arial" panose="020B0604020202020204" pitchFamily="34" charset="0"/>
                <a:cs typeface="Arial" panose="020B0604020202020204" pitchFamily="34" charset="0"/>
              </a:rPr>
              <a:t>ların</a:t>
            </a:r>
            <a:r>
              <a:rPr lang="tr-TR" b="1" dirty="0">
                <a:latin typeface="Arial" panose="020B0604020202020204" pitchFamily="34" charset="0"/>
                <a:cs typeface="Arial" panose="020B0604020202020204" pitchFamily="34" charset="0"/>
              </a:rPr>
              <a:t> bir kısmı "yeniden </a:t>
            </a:r>
            <a:r>
              <a:rPr lang="tr-TR" b="1" dirty="0" err="1">
                <a:latin typeface="Arial" panose="020B0604020202020204" pitchFamily="34" charset="0"/>
                <a:cs typeface="Arial" panose="020B0604020202020204" pitchFamily="34" charset="0"/>
              </a:rPr>
              <a:t>kontaminasyon</a:t>
            </a:r>
            <a:r>
              <a:rPr lang="tr-TR" b="1" dirty="0">
                <a:latin typeface="Arial" panose="020B0604020202020204" pitchFamily="34" charset="0"/>
                <a:cs typeface="Arial" panose="020B0604020202020204" pitchFamily="34" charset="0"/>
              </a:rPr>
              <a:t> kaynağı" olarak kalabilir. Örneğin; </a:t>
            </a:r>
            <a:r>
              <a:rPr lang="tr-TR" b="1" i="1" dirty="0" err="1">
                <a:latin typeface="Arial" panose="020B0604020202020204" pitchFamily="34" charset="0"/>
                <a:cs typeface="Arial" panose="020B0604020202020204" pitchFamily="34" charset="0"/>
              </a:rPr>
              <a:t>Salmonella</a:t>
            </a:r>
            <a:r>
              <a:rPr lang="tr-TR" b="1" i="1" dirty="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personelin iyileşmesinden sonra uzun aylar boyunca varlığını sürdürebilir. Hepatit virüsü, hastalık semptomlarının kaybolmasından sonra 5 yıl boyunca bağırsaklarda bulunabilir.</a:t>
            </a:r>
          </a:p>
          <a:p>
            <a:pPr algn="just">
              <a:defRPr/>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7573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B3428977-A040-B642-BDFA-DBCE341C5124}"/>
              </a:ext>
            </a:extLst>
          </p:cNvPr>
          <p:cNvSpPr>
            <a:spLocks noGrp="1"/>
          </p:cNvSpPr>
          <p:nvPr>
            <p:ph idx="1"/>
          </p:nvPr>
        </p:nvSpPr>
        <p:spPr>
          <a:xfrm>
            <a:off x="1487905" y="0"/>
            <a:ext cx="9144000" cy="6858000"/>
          </a:xfrm>
        </p:spPr>
        <p:txBody>
          <a:bodyPr rtlCol="0">
            <a:normAutofit/>
          </a:bodyPr>
          <a:lstStyle/>
          <a:p>
            <a:pPr algn="ctr">
              <a:buNone/>
              <a:defRPr/>
            </a:pPr>
            <a:r>
              <a:rPr lang="tr-TR" sz="4100" b="1" dirty="0">
                <a:latin typeface="Arial" panose="020B0604020202020204" pitchFamily="34" charset="0"/>
                <a:cs typeface="Arial" panose="020B0604020202020204" pitchFamily="34" charset="0"/>
              </a:rPr>
              <a:t>HASTALIK BULAŞMA YOLLARI</a:t>
            </a:r>
          </a:p>
          <a:p>
            <a:pPr algn="just">
              <a:defRPr/>
            </a:pPr>
            <a:endParaRPr lang="tr-TR" b="1" dirty="0">
              <a:latin typeface="Arial" panose="020B0604020202020204" pitchFamily="34" charset="0"/>
              <a:cs typeface="Arial" panose="020B0604020202020204" pitchFamily="34" charset="0"/>
            </a:endParaRPr>
          </a:p>
          <a:p>
            <a:pPr algn="just">
              <a:defRPr/>
            </a:pPr>
            <a:r>
              <a:rPr lang="tr-TR" b="1" dirty="0">
                <a:latin typeface="Arial" panose="020B0604020202020204" pitchFamily="34" charset="0"/>
                <a:cs typeface="Arial" panose="020B0604020202020204" pitchFamily="34" charset="0"/>
              </a:rPr>
              <a:t>1.Direkt bulaşma</a:t>
            </a:r>
          </a:p>
          <a:p>
            <a:pPr algn="just">
              <a:defRPr/>
            </a:pPr>
            <a:r>
              <a:rPr lang="tr-TR" b="1" dirty="0">
                <a:latin typeface="Arial" panose="020B0604020202020204" pitchFamily="34" charset="0"/>
                <a:cs typeface="Arial" panose="020B0604020202020204" pitchFamily="34" charset="0"/>
              </a:rPr>
              <a:t>Bir çok hastalık, başka bir insana yakın temasta bulunularak, </a:t>
            </a:r>
            <a:r>
              <a:rPr lang="tr-TR" b="1" dirty="0" err="1">
                <a:latin typeface="Arial" panose="020B0604020202020204" pitchFamily="34" charset="0"/>
                <a:cs typeface="Arial" panose="020B0604020202020204" pitchFamily="34" charset="0"/>
              </a:rPr>
              <a:t>m.o.ların</a:t>
            </a:r>
            <a:r>
              <a:rPr lang="tr-TR" b="1" dirty="0">
                <a:latin typeface="Arial" panose="020B0604020202020204" pitchFamily="34" charset="0"/>
                <a:cs typeface="Arial" panose="020B0604020202020204" pitchFamily="34" charset="0"/>
              </a:rPr>
              <a:t> transferi şeklinde gerçekleşir. Kızıl humma, grip, tüberküloz, tifo, dizanteri hastalıkları bu şekilde bulaşırlar. Solunum ile ilgili hastalıklar ise; insan konuşurken, öksürürken ağızdan veya burundan gelen küçük partiküllerin taşınması sonucu gerçekleşir. Eğer bu partiküller toz ile karışırsa belirsiz bir zaman birimi boyunca havada asılı kalır, sonra diğer bir insan nefes alırken bu partikülleri vücuduna alır.</a:t>
            </a:r>
          </a:p>
          <a:p>
            <a:pPr algn="just">
              <a:defRPr/>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5299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B3428977-A040-B642-BDFA-DBCE341C5124}"/>
              </a:ext>
            </a:extLst>
          </p:cNvPr>
          <p:cNvSpPr>
            <a:spLocks noGrp="1"/>
          </p:cNvSpPr>
          <p:nvPr>
            <p:ph idx="1"/>
          </p:nvPr>
        </p:nvSpPr>
        <p:spPr>
          <a:xfrm>
            <a:off x="1656347" y="1010652"/>
            <a:ext cx="9144000" cy="6858000"/>
          </a:xfrm>
        </p:spPr>
        <p:txBody>
          <a:bodyPr rtlCol="0">
            <a:normAutofit/>
          </a:bodyPr>
          <a:lstStyle/>
          <a:p>
            <a:pPr algn="ctr">
              <a:buNone/>
              <a:defRPr/>
            </a:pPr>
            <a:r>
              <a:rPr lang="tr-TR" sz="4100" b="1" dirty="0">
                <a:latin typeface="Arial" panose="020B0604020202020204" pitchFamily="34" charset="0"/>
                <a:cs typeface="Arial" panose="020B0604020202020204" pitchFamily="34" charset="0"/>
              </a:rPr>
              <a:t>HASTALIK BULAŞMA YOLLARI</a:t>
            </a:r>
          </a:p>
          <a:p>
            <a:pPr algn="just">
              <a:defRPr/>
            </a:pPr>
            <a:endParaRPr lang="tr-TR" b="1" dirty="0">
              <a:latin typeface="Arial" panose="020B0604020202020204" pitchFamily="34" charset="0"/>
              <a:cs typeface="Arial" panose="020B0604020202020204" pitchFamily="34" charset="0"/>
            </a:endParaRPr>
          </a:p>
          <a:p>
            <a:pPr algn="just">
              <a:defRPr/>
            </a:pPr>
            <a:r>
              <a:rPr lang="tr-TR" b="1" dirty="0">
                <a:latin typeface="Arial" panose="020B0604020202020204" pitchFamily="34" charset="0"/>
                <a:cs typeface="Arial" panose="020B0604020202020204" pitchFamily="34" charset="0"/>
              </a:rPr>
              <a:t>2.İndirekt Bulaşma: Bulaşıcı hastalıkların çokluğu organizmaların, su, gıda ve toprak vasıtasıyla iletilmesine neden olur, cansız objeler de mikroorganizmaların transferinde rol oynarlar. Bunlar kapı, telefon, kalem, kitap... v.b gibi. </a:t>
            </a:r>
            <a:r>
              <a:rPr lang="tr-TR" b="1" dirty="0" err="1">
                <a:latin typeface="Arial" panose="020B0604020202020204" pitchFamily="34" charset="0"/>
                <a:cs typeface="Arial" panose="020B0604020202020204" pitchFamily="34" charset="0"/>
              </a:rPr>
              <a:t>Salmonellosis</a:t>
            </a:r>
            <a:r>
              <a:rPr lang="tr-TR" b="1" dirty="0">
                <a:latin typeface="Arial" panose="020B0604020202020204" pitchFamily="34" charset="0"/>
                <a:cs typeface="Arial" panose="020B0604020202020204" pitchFamily="34" charset="0"/>
              </a:rPr>
              <a:t> ve dizanteri gibi hastalıklar endirekt bulaşma ile yayılabilirler. Endirekt bulaşma ile iletilen </a:t>
            </a:r>
            <a:r>
              <a:rPr lang="tr-TR" b="1" dirty="0" err="1">
                <a:latin typeface="Arial" panose="020B0604020202020204" pitchFamily="34" charset="0"/>
                <a:cs typeface="Arial" panose="020B0604020202020204" pitchFamily="34" charset="0"/>
              </a:rPr>
              <a:t>m.o</a:t>
            </a:r>
            <a:r>
              <a:rPr lang="tr-TR" b="1" dirty="0">
                <a:latin typeface="Arial" panose="020B0604020202020204" pitchFamily="34" charset="0"/>
                <a:cs typeface="Arial" panose="020B0604020202020204" pitchFamily="34" charset="0"/>
              </a:rPr>
              <a:t>.</a:t>
            </a:r>
            <a:r>
              <a:rPr lang="tr-TR" b="1" dirty="0" err="1">
                <a:latin typeface="Arial" panose="020B0604020202020204" pitchFamily="34" charset="0"/>
                <a:cs typeface="Arial" panose="020B0604020202020204" pitchFamily="34" charset="0"/>
              </a:rPr>
              <a:t>ların</a:t>
            </a:r>
            <a:r>
              <a:rPr lang="tr-TR" b="1" dirty="0">
                <a:latin typeface="Arial" panose="020B0604020202020204" pitchFamily="34" charset="0"/>
                <a:cs typeface="Arial" panose="020B0604020202020204" pitchFamily="34" charset="0"/>
              </a:rPr>
              <a:t> azaltılması için musluklarda el kontrollü sistem olmamalı ve kapılar otomatik olmalıdır.</a:t>
            </a:r>
          </a:p>
          <a:p>
            <a:pPr algn="just">
              <a:defRPr/>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0271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2 İçerik Yer Tutucusu">
            <a:extLst>
              <a:ext uri="{FF2B5EF4-FFF2-40B4-BE49-F238E27FC236}">
                <a16:creationId xmlns:a16="http://schemas.microsoft.com/office/drawing/2014/main" id="{164D239F-004F-DE4B-BE73-04BF037912DB}"/>
              </a:ext>
            </a:extLst>
          </p:cNvPr>
          <p:cNvSpPr>
            <a:spLocks noGrp="1"/>
          </p:cNvSpPr>
          <p:nvPr>
            <p:ph idx="1"/>
          </p:nvPr>
        </p:nvSpPr>
        <p:spPr>
          <a:xfrm>
            <a:off x="1343527" y="2237874"/>
            <a:ext cx="9144000" cy="6858000"/>
          </a:xfrm>
        </p:spPr>
        <p:txBody>
          <a:bodyPr>
            <a:normAutofit/>
          </a:bodyPr>
          <a:lstStyle/>
          <a:p>
            <a:pPr algn="ctr" eaLnBrk="1" hangingPunct="1">
              <a:buFont typeface="Arial" panose="020B0604020202020204" pitchFamily="34" charset="0"/>
              <a:buNone/>
            </a:pPr>
            <a:r>
              <a:rPr lang="tr-TR" altLang="tr-TR" b="1" dirty="0">
                <a:latin typeface="Comic Sans MS" panose="030F0902030302020204" pitchFamily="66" charset="0"/>
              </a:rPr>
              <a:t>	</a:t>
            </a:r>
            <a:r>
              <a:rPr lang="tr-TR" altLang="tr-TR" sz="2400" b="1" dirty="0">
                <a:solidFill>
                  <a:srgbClr val="FF0066"/>
                </a:solidFill>
                <a:latin typeface="Comic Sans MS" panose="030F0902030302020204" pitchFamily="66" charset="0"/>
              </a:rPr>
              <a:t>Hijyenik Uygulamalar İçin Zorunluluklar</a:t>
            </a:r>
          </a:p>
          <a:p>
            <a:pPr algn="ctr" eaLnBrk="1" hangingPunct="1">
              <a:buFont typeface="Arial" panose="020B0604020202020204" pitchFamily="34" charset="0"/>
              <a:buNone/>
            </a:pPr>
            <a:endParaRPr lang="tr-TR" altLang="tr-TR" sz="2400" b="1" dirty="0">
              <a:solidFill>
                <a:srgbClr val="FF0066"/>
              </a:solidFill>
              <a:latin typeface="Comic Sans MS" panose="030F0902030302020204" pitchFamily="66" charset="0"/>
            </a:endParaRPr>
          </a:p>
          <a:p>
            <a:pPr algn="just" eaLnBrk="1" hangingPunct="1"/>
            <a:r>
              <a:rPr lang="tr-TR" altLang="tr-TR" b="1" dirty="0">
                <a:latin typeface="Comic Sans MS" panose="030F0902030302020204" pitchFamily="66" charset="0"/>
              </a:rPr>
              <a:t>Personel hijyeni ve eğitimi çok özel bir önem taşır. Ancak en başta üreticilerin ürünün kalitesini bozan ve hastalık taşıyan dolayısıyla insan sağlığını tehlikeye sokan personeli işe almaması gerekir. </a:t>
            </a:r>
          </a:p>
        </p:txBody>
      </p:sp>
    </p:spTree>
    <p:extLst>
      <p:ext uri="{BB962C8B-B14F-4D97-AF65-F5344CB8AC3E}">
        <p14:creationId xmlns:p14="http://schemas.microsoft.com/office/powerpoint/2010/main" val="2071987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2 İçerik Yer Tutucusu">
            <a:extLst>
              <a:ext uri="{FF2B5EF4-FFF2-40B4-BE49-F238E27FC236}">
                <a16:creationId xmlns:a16="http://schemas.microsoft.com/office/drawing/2014/main" id="{164D239F-004F-DE4B-BE73-04BF037912DB}"/>
              </a:ext>
            </a:extLst>
          </p:cNvPr>
          <p:cNvSpPr>
            <a:spLocks noGrp="1"/>
          </p:cNvSpPr>
          <p:nvPr>
            <p:ph idx="1"/>
          </p:nvPr>
        </p:nvSpPr>
        <p:spPr>
          <a:xfrm>
            <a:off x="1415716" y="0"/>
            <a:ext cx="9629274" cy="6858000"/>
          </a:xfrm>
        </p:spPr>
        <p:txBody>
          <a:bodyPr>
            <a:normAutofit/>
          </a:bodyPr>
          <a:lstStyle/>
          <a:p>
            <a:pPr algn="just" eaLnBrk="1" hangingPunct="1">
              <a:buFont typeface="Arial" panose="020B0604020202020204" pitchFamily="34" charset="0"/>
              <a:buNone/>
            </a:pPr>
            <a:r>
              <a:rPr lang="tr-TR" altLang="tr-TR" b="1" dirty="0">
                <a:latin typeface="Arial" panose="020B0604020202020204" pitchFamily="34" charset="0"/>
                <a:cs typeface="Arial" panose="020B0604020202020204" pitchFamily="34" charset="0"/>
              </a:rPr>
              <a:t>	</a:t>
            </a:r>
          </a:p>
          <a:p>
            <a:pPr algn="just" eaLnBrk="1" hangingPunct="1">
              <a:buFont typeface="Arial" panose="020B0604020202020204" pitchFamily="34" charset="0"/>
              <a:buNone/>
            </a:pPr>
            <a:r>
              <a:rPr lang="tr-TR" altLang="tr-TR" b="1" dirty="0">
                <a:latin typeface="Arial" panose="020B0604020202020204" pitchFamily="34" charset="0"/>
                <a:cs typeface="Arial" panose="020B0604020202020204" pitchFamily="34" charset="0"/>
              </a:rPr>
              <a:t>	</a:t>
            </a:r>
            <a:r>
              <a:rPr lang="tr-TR" altLang="tr-TR" b="1" u="sng" dirty="0">
                <a:solidFill>
                  <a:srgbClr val="0000CC"/>
                </a:solidFill>
                <a:latin typeface="Arial" panose="020B0604020202020204" pitchFamily="34" charset="0"/>
                <a:cs typeface="Arial" panose="020B0604020202020204" pitchFamily="34" charset="0"/>
              </a:rPr>
              <a:t>İşçi seçimi sırasında dikkat edilmesi gereken noktalar</a:t>
            </a:r>
            <a:endParaRPr lang="tr-TR" altLang="tr-TR" b="1" dirty="0">
              <a:latin typeface="Arial" panose="020B0604020202020204" pitchFamily="34" charset="0"/>
              <a:cs typeface="Arial" panose="020B0604020202020204" pitchFamily="34" charset="0"/>
            </a:endParaRPr>
          </a:p>
          <a:p>
            <a:pPr eaLnBrk="1" hangingPunct="1"/>
            <a:r>
              <a:rPr lang="tr-TR" altLang="tr-TR" b="1" dirty="0">
                <a:latin typeface="Arial" panose="020B0604020202020204" pitchFamily="34" charset="0"/>
                <a:cs typeface="Arial" panose="020B0604020202020204" pitchFamily="34" charset="0"/>
              </a:rPr>
              <a:t>İşçinin bulaşıcı nitelikte herhangi bir hastalığı olmadığına dair sağlık raporu olmalı</a:t>
            </a:r>
          </a:p>
          <a:p>
            <a:pPr eaLnBrk="1" hangingPunct="1"/>
            <a:r>
              <a:rPr lang="tr-TR" altLang="tr-TR" b="1" dirty="0">
                <a:latin typeface="Arial" panose="020B0604020202020204" pitchFamily="34" charset="0"/>
                <a:cs typeface="Arial" panose="020B0604020202020204" pitchFamily="34" charset="0"/>
              </a:rPr>
              <a:t>İşletme hijyenini bozacak </a:t>
            </a:r>
            <a:r>
              <a:rPr lang="tr-TR" altLang="tr-TR" b="1" dirty="0" err="1">
                <a:latin typeface="Arial" panose="020B0604020202020204" pitchFamily="34" charset="0"/>
                <a:cs typeface="Arial" panose="020B0604020202020204" pitchFamily="34" charset="0"/>
              </a:rPr>
              <a:t>kontamine</a:t>
            </a:r>
            <a:r>
              <a:rPr lang="tr-TR" altLang="tr-TR" b="1" dirty="0">
                <a:latin typeface="Arial" panose="020B0604020202020204" pitchFamily="34" charset="0"/>
                <a:cs typeface="Arial" panose="020B0604020202020204" pitchFamily="34" charset="0"/>
              </a:rPr>
              <a:t> yara, deri enfeksiyonu, sivilce veya apseli bölgeleri bulunmamalı</a:t>
            </a:r>
          </a:p>
          <a:p>
            <a:pPr eaLnBrk="1" hangingPunct="1"/>
            <a:r>
              <a:rPr lang="tr-TR" altLang="tr-TR" b="1" dirty="0">
                <a:latin typeface="Arial" panose="020B0604020202020204" pitchFamily="34" charset="0"/>
                <a:cs typeface="Arial" panose="020B0604020202020204" pitchFamily="34" charset="0"/>
              </a:rPr>
              <a:t>Üst solunum yolu enfeksiyonu olan kimseler kesinlikle hammaddenin taşınması, hazırlama, üretim ve dağıtım bölümünde çalıştırılmamalı</a:t>
            </a:r>
          </a:p>
          <a:p>
            <a:pPr eaLnBrk="1" hangingPunct="1"/>
            <a:r>
              <a:rPr lang="tr-TR" altLang="tr-TR" b="1" dirty="0">
                <a:latin typeface="Arial" panose="020B0604020202020204" pitchFamily="34" charset="0"/>
                <a:cs typeface="Arial" panose="020B0604020202020204" pitchFamily="34" charset="0"/>
              </a:rPr>
              <a:t>İşçi adaylarının temiz giyimli, temiz yüzlü ve temiz vücutlu olmasına, kötü kokmamasına dikkat edilmelidir.</a:t>
            </a:r>
          </a:p>
          <a:p>
            <a:pPr eaLnBrk="1" hangingPunct="1"/>
            <a:r>
              <a:rPr lang="tr-TR" altLang="tr-TR" b="1" dirty="0">
                <a:latin typeface="Arial" panose="020B0604020202020204" pitchFamily="34" charset="0"/>
                <a:cs typeface="Arial" panose="020B0604020202020204" pitchFamily="34" charset="0"/>
              </a:rPr>
              <a:t>Alımda bu şekilde titiz davranıldığı taktirde alınan işçi sonraki dönemlerde de hem kendi sağlığı hem de ürün kalitesi üzerinde daha dikkatli davranacaktır.</a:t>
            </a:r>
          </a:p>
          <a:p>
            <a:pPr algn="just" eaLnBrk="1" hangingPunct="1"/>
            <a:endParaRPr lang="tr-TR" alt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5532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372489DE-A56B-1743-A9F1-5FF965203392}"/>
              </a:ext>
            </a:extLst>
          </p:cNvPr>
          <p:cNvSpPr>
            <a:spLocks noGrp="1"/>
          </p:cNvSpPr>
          <p:nvPr>
            <p:ph type="title"/>
          </p:nvPr>
        </p:nvSpPr>
        <p:spPr>
          <a:xfrm>
            <a:off x="2089484" y="758741"/>
            <a:ext cx="8229600" cy="654051"/>
          </a:xfrm>
        </p:spPr>
        <p:txBody>
          <a:bodyPr rtlCol="0">
            <a:normAutofit fontScale="90000"/>
          </a:bodyPr>
          <a:lstStyle/>
          <a:p>
            <a:pPr>
              <a:defRPr/>
            </a:pPr>
            <a:br>
              <a:rPr lang="tr-TR" b="1" i="1" dirty="0">
                <a:solidFill>
                  <a:srgbClr val="FF0066"/>
                </a:solidFill>
                <a:latin typeface="Comic Sans MS" pitchFamily="66" charset="0"/>
              </a:rPr>
            </a:br>
            <a:r>
              <a:rPr lang="tr-TR" b="1" i="1" dirty="0">
                <a:solidFill>
                  <a:srgbClr val="FF0066"/>
                </a:solidFill>
                <a:latin typeface="Comic Sans MS" pitchFamily="66" charset="0"/>
              </a:rPr>
              <a:t>El  Yıkama!!!!!!</a:t>
            </a:r>
            <a:br>
              <a:rPr lang="tr-TR" b="1" dirty="0">
                <a:solidFill>
                  <a:srgbClr val="FF0066"/>
                </a:solidFill>
                <a:latin typeface="Comic Sans MS" pitchFamily="66" charset="0"/>
              </a:rPr>
            </a:br>
            <a:endParaRPr lang="tr-TR" b="1" dirty="0">
              <a:solidFill>
                <a:srgbClr val="FF0066"/>
              </a:solidFill>
              <a:latin typeface="Comic Sans MS" pitchFamily="66" charset="0"/>
            </a:endParaRPr>
          </a:p>
        </p:txBody>
      </p:sp>
      <p:sp>
        <p:nvSpPr>
          <p:cNvPr id="15363" name="2 İçerik Yer Tutucusu">
            <a:extLst>
              <a:ext uri="{FF2B5EF4-FFF2-40B4-BE49-F238E27FC236}">
                <a16:creationId xmlns:a16="http://schemas.microsoft.com/office/drawing/2014/main" id="{A6CFE910-328F-5144-B7EE-862FAC331045}"/>
              </a:ext>
            </a:extLst>
          </p:cNvPr>
          <p:cNvSpPr>
            <a:spLocks noGrp="1"/>
          </p:cNvSpPr>
          <p:nvPr>
            <p:ph idx="1"/>
          </p:nvPr>
        </p:nvSpPr>
        <p:spPr>
          <a:xfrm>
            <a:off x="1632284" y="1907759"/>
            <a:ext cx="9144000" cy="6143625"/>
          </a:xfrm>
        </p:spPr>
        <p:txBody>
          <a:bodyPr>
            <a:normAutofit/>
          </a:bodyPr>
          <a:lstStyle/>
          <a:p>
            <a:pPr algn="just" eaLnBrk="1" hangingPunct="1"/>
            <a:r>
              <a:rPr lang="tr-TR" altLang="tr-TR" sz="2300" b="1" dirty="0">
                <a:latin typeface="Comic Sans MS" panose="030F0902030302020204" pitchFamily="66" charset="0"/>
              </a:rPr>
              <a:t>Gıda kaynaklı </a:t>
            </a:r>
            <a:r>
              <a:rPr lang="tr-TR" altLang="tr-TR" sz="2300" b="1" dirty="0" err="1">
                <a:latin typeface="Comic Sans MS" panose="030F0902030302020204" pitchFamily="66" charset="0"/>
              </a:rPr>
              <a:t>kontaminasyonun</a:t>
            </a:r>
            <a:r>
              <a:rPr lang="tr-TR" altLang="tr-TR" sz="2300" b="1" dirty="0">
                <a:latin typeface="Comic Sans MS" panose="030F0902030302020204" pitchFamily="66" charset="0"/>
              </a:rPr>
              <a:t> yaklaşık </a:t>
            </a:r>
            <a:r>
              <a:rPr lang="tr-TR" altLang="tr-TR" sz="2300" b="1" dirty="0">
                <a:solidFill>
                  <a:srgbClr val="FF0000"/>
                </a:solidFill>
                <a:latin typeface="Comic Sans MS" panose="030F0902030302020204" pitchFamily="66" charset="0"/>
              </a:rPr>
              <a:t>% 25'i </a:t>
            </a:r>
            <a:r>
              <a:rPr lang="tr-TR" altLang="tr-TR" sz="2300" b="1" dirty="0">
                <a:latin typeface="Comic Sans MS" panose="030F0902030302020204" pitchFamily="66" charset="0"/>
              </a:rPr>
              <a:t>ellerin uygun olmayan şekilde ve yetersiz yıkanmasına bağlanır. </a:t>
            </a:r>
          </a:p>
          <a:p>
            <a:pPr algn="just" eaLnBrk="1" hangingPunct="1"/>
            <a:r>
              <a:rPr lang="tr-TR" altLang="tr-TR" sz="2300" b="1" dirty="0">
                <a:latin typeface="Comic Sans MS" panose="030F0902030302020204" pitchFamily="66" charset="0"/>
              </a:rPr>
              <a:t>Ellerin yıkanması </a:t>
            </a:r>
            <a:r>
              <a:rPr lang="tr-TR" altLang="tr-TR" sz="2300" b="1" dirty="0" err="1">
                <a:latin typeface="Comic Sans MS" panose="030F0902030302020204" pitchFamily="66" charset="0"/>
              </a:rPr>
              <a:t>m.o.ların</a:t>
            </a:r>
            <a:r>
              <a:rPr lang="tr-TR" altLang="tr-TR" sz="2300" b="1" dirty="0">
                <a:latin typeface="Comic Sans MS" panose="030F0902030302020204" pitchFamily="66" charset="0"/>
              </a:rPr>
              <a:t> ellerden başka bir kaynağa geçmesini engeller ve ellerdeki mevcut bakteriyi azaltır.</a:t>
            </a:r>
          </a:p>
        </p:txBody>
      </p:sp>
    </p:spTree>
    <p:extLst>
      <p:ext uri="{BB962C8B-B14F-4D97-AF65-F5344CB8AC3E}">
        <p14:creationId xmlns:p14="http://schemas.microsoft.com/office/powerpoint/2010/main" val="202725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4 Dikdörtgen">
            <a:extLst>
              <a:ext uri="{FF2B5EF4-FFF2-40B4-BE49-F238E27FC236}">
                <a16:creationId xmlns:a16="http://schemas.microsoft.com/office/drawing/2014/main" id="{B1C4B9DF-1267-9F4F-BAA2-5300748D93F9}"/>
              </a:ext>
            </a:extLst>
          </p:cNvPr>
          <p:cNvSpPr>
            <a:spLocks noChangeArrowheads="1"/>
          </p:cNvSpPr>
          <p:nvPr/>
        </p:nvSpPr>
        <p:spPr bwMode="auto">
          <a:xfrm>
            <a:off x="1155032" y="534988"/>
            <a:ext cx="9346030" cy="5693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tr-TR" altLang="tr-TR" sz="2600" b="1" dirty="0">
                <a:solidFill>
                  <a:srgbClr val="FF0000"/>
                </a:solidFill>
              </a:rPr>
              <a:t>El Yıkama Bölümleri</a:t>
            </a:r>
          </a:p>
          <a:p>
            <a:pPr algn="just" eaLnBrk="1" hangingPunct="1"/>
            <a:r>
              <a:rPr lang="tr-TR" altLang="tr-TR" sz="2600" b="1" dirty="0"/>
              <a:t>   </a:t>
            </a:r>
          </a:p>
          <a:p>
            <a:pPr algn="just" eaLnBrk="1" hangingPunct="1"/>
            <a:r>
              <a:rPr lang="tr-TR" altLang="tr-TR" sz="2600" b="1" dirty="0"/>
              <a:t>   Olması gereken ekipmanlar: </a:t>
            </a:r>
          </a:p>
          <a:p>
            <a:pPr lvl="1" algn="just" eaLnBrk="1" hangingPunct="1"/>
            <a:r>
              <a:rPr lang="tr-TR" altLang="tr-TR" sz="2600" b="1" dirty="0"/>
              <a:t>- Sıcak ve soğuk su akışı (tercihen el teması gerektirmeyen musluklar) </a:t>
            </a:r>
          </a:p>
          <a:p>
            <a:pPr lvl="1" algn="just" eaLnBrk="1" hangingPunct="1"/>
            <a:r>
              <a:rPr lang="tr-TR" altLang="tr-TR" sz="2600" b="1" dirty="0"/>
              <a:t>- </a:t>
            </a:r>
            <a:r>
              <a:rPr lang="tr-TR" altLang="tr-TR" sz="2600" b="1" dirty="0" err="1"/>
              <a:t>Antibakteriyel</a:t>
            </a:r>
            <a:r>
              <a:rPr lang="tr-TR" altLang="tr-TR" sz="2600" b="1" dirty="0"/>
              <a:t> sabun </a:t>
            </a:r>
          </a:p>
          <a:p>
            <a:pPr lvl="1" algn="just" eaLnBrk="1" hangingPunct="1"/>
            <a:r>
              <a:rPr lang="tr-TR" altLang="tr-TR" sz="2600" b="1" dirty="0"/>
              <a:t>- El kurutma ekipmanı (tercihen tek kullanımlık kağıt havlu) </a:t>
            </a:r>
          </a:p>
          <a:p>
            <a:pPr lvl="1" algn="just" eaLnBrk="1" hangingPunct="1"/>
            <a:r>
              <a:rPr lang="tr-TR" altLang="tr-TR" sz="2600" b="1" dirty="0"/>
              <a:t>- Atık kovası </a:t>
            </a:r>
          </a:p>
          <a:p>
            <a:pPr lvl="1" algn="just" eaLnBrk="1" hangingPunct="1"/>
            <a:r>
              <a:rPr lang="tr-TR" altLang="tr-TR" sz="2600" b="1" dirty="0"/>
              <a:t>- Tırnak fırçası</a:t>
            </a:r>
          </a:p>
          <a:p>
            <a:pPr algn="just" eaLnBrk="1" hangingPunct="1"/>
            <a:endParaRPr lang="tr-TR" altLang="tr-TR" sz="2600" b="1" dirty="0"/>
          </a:p>
          <a:p>
            <a:pPr algn="just" eaLnBrk="1" hangingPunct="1"/>
            <a:endParaRPr lang="tr-TR" altLang="tr-TR" sz="2600" b="1" dirty="0"/>
          </a:p>
          <a:p>
            <a:pPr algn="just" eaLnBrk="1" hangingPunct="1"/>
            <a:r>
              <a:rPr lang="tr-TR" altLang="tr-TR" sz="2600" b="1" dirty="0"/>
              <a:t>Lavabolar, el dışında herhangi bir şeyin yıkanmasında kullanılmamalıdır. </a:t>
            </a:r>
          </a:p>
        </p:txBody>
      </p:sp>
    </p:spTree>
    <p:extLst>
      <p:ext uri="{BB962C8B-B14F-4D97-AF65-F5344CB8AC3E}">
        <p14:creationId xmlns:p14="http://schemas.microsoft.com/office/powerpoint/2010/main" val="715256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2 İçerik Yer Tutucusu">
            <a:extLst>
              <a:ext uri="{FF2B5EF4-FFF2-40B4-BE49-F238E27FC236}">
                <a16:creationId xmlns:a16="http://schemas.microsoft.com/office/drawing/2014/main" id="{DD2320E5-4C7B-A348-8427-EFCD03F0466E}"/>
              </a:ext>
            </a:extLst>
          </p:cNvPr>
          <p:cNvSpPr>
            <a:spLocks noGrp="1"/>
          </p:cNvSpPr>
          <p:nvPr>
            <p:ph idx="1"/>
          </p:nvPr>
        </p:nvSpPr>
        <p:spPr>
          <a:xfrm>
            <a:off x="838199" y="842211"/>
            <a:ext cx="10254916" cy="6858000"/>
          </a:xfrm>
        </p:spPr>
        <p:txBody>
          <a:bodyPr>
            <a:normAutofit/>
          </a:bodyPr>
          <a:lstStyle/>
          <a:p>
            <a:pPr algn="just" eaLnBrk="1" hangingPunct="1">
              <a:buFont typeface="Arial" panose="020B0604020202020204" pitchFamily="34" charset="0"/>
              <a:buNone/>
            </a:pPr>
            <a:r>
              <a:rPr lang="tr-TR" altLang="tr-TR" b="1" dirty="0">
                <a:latin typeface="Arial" panose="020B0604020202020204" pitchFamily="34" charset="0"/>
                <a:cs typeface="Arial" panose="020B0604020202020204" pitchFamily="34" charset="0"/>
              </a:rPr>
              <a:t>	</a:t>
            </a:r>
            <a:r>
              <a:rPr lang="tr-TR" altLang="tr-TR" b="1" dirty="0">
                <a:solidFill>
                  <a:srgbClr val="0000CC"/>
                </a:solidFill>
                <a:latin typeface="Arial" panose="020B0604020202020204" pitchFamily="34" charset="0"/>
                <a:cs typeface="Arial" panose="020B0604020202020204" pitchFamily="34" charset="0"/>
              </a:rPr>
              <a:t>El yıkamada kalıp yerine sıvı sabun, kurulamada da bez havlu yerine kağıt havlu kullanılması en uygun sistemdir. Yıkamada sabuna ilave olarak mikrop öldürücü (antiseptik) çözeltilerden yararlanılmalıdır. Etkin bir el yıkamanın dışında;</a:t>
            </a:r>
          </a:p>
          <a:p>
            <a:pPr algn="just" eaLnBrk="1" hangingPunct="1"/>
            <a:r>
              <a:rPr lang="tr-TR" altLang="tr-TR" b="1" dirty="0">
                <a:solidFill>
                  <a:srgbClr val="FF0000"/>
                </a:solidFill>
                <a:latin typeface="Arial" panose="020B0604020202020204" pitchFamily="34" charset="0"/>
                <a:cs typeface="Arial" panose="020B0604020202020204" pitchFamily="34" charset="0"/>
              </a:rPr>
              <a:t>Tırnaklar</a:t>
            </a:r>
            <a:r>
              <a:rPr lang="tr-TR" altLang="tr-TR" b="1" dirty="0">
                <a:latin typeface="Arial" panose="020B0604020202020204" pitchFamily="34" charset="0"/>
                <a:cs typeface="Arial" panose="020B0604020202020204" pitchFamily="34" charset="0"/>
              </a:rPr>
              <a:t> kısa kesilmeli, sıklıkla fırçalanmalıdır.</a:t>
            </a:r>
          </a:p>
          <a:p>
            <a:pPr algn="just" eaLnBrk="1" hangingPunct="1"/>
            <a:r>
              <a:rPr lang="tr-TR" altLang="tr-TR" b="1" dirty="0">
                <a:solidFill>
                  <a:srgbClr val="FF0000"/>
                </a:solidFill>
                <a:latin typeface="Arial" panose="020B0604020202020204" pitchFamily="34" charset="0"/>
                <a:cs typeface="Arial" panose="020B0604020202020204" pitchFamily="34" charset="0"/>
              </a:rPr>
              <a:t>Yüzük, bilezik ve diğer aksesuarlar </a:t>
            </a:r>
            <a:r>
              <a:rPr lang="tr-TR" altLang="tr-TR" b="1" dirty="0">
                <a:latin typeface="Arial" panose="020B0604020202020204" pitchFamily="34" charset="0"/>
                <a:cs typeface="Arial" panose="020B0604020202020204" pitchFamily="34" charset="0"/>
              </a:rPr>
              <a:t>üretim alanlarında mutlaka çıkarılmalıdır. Aksi taktirde bunlar ürün içine düşebilir.</a:t>
            </a:r>
          </a:p>
          <a:p>
            <a:pPr algn="just" eaLnBrk="1" hangingPunct="1"/>
            <a:r>
              <a:rPr lang="tr-TR" altLang="tr-TR" b="1" dirty="0">
                <a:latin typeface="Arial" panose="020B0604020202020204" pitchFamily="34" charset="0"/>
                <a:cs typeface="Arial" panose="020B0604020202020204" pitchFamily="34" charset="0"/>
              </a:rPr>
              <a:t>Temiz veya sıklıkla değiştirilen </a:t>
            </a:r>
            <a:r>
              <a:rPr lang="tr-TR" altLang="tr-TR" b="1" dirty="0">
                <a:solidFill>
                  <a:srgbClr val="FF0000"/>
                </a:solidFill>
                <a:latin typeface="Arial" panose="020B0604020202020204" pitchFamily="34" charset="0"/>
                <a:cs typeface="Arial" panose="020B0604020202020204" pitchFamily="34" charset="0"/>
              </a:rPr>
              <a:t>eldiven</a:t>
            </a:r>
            <a:r>
              <a:rPr lang="tr-TR" altLang="tr-TR" b="1" dirty="0">
                <a:latin typeface="Arial" panose="020B0604020202020204" pitchFamily="34" charset="0"/>
                <a:cs typeface="Arial" panose="020B0604020202020204" pitchFamily="34" charset="0"/>
              </a:rPr>
              <a:t>ler kullanılmalıdır.</a:t>
            </a:r>
          </a:p>
          <a:p>
            <a:pPr algn="just" eaLnBrk="1" hangingPunct="1"/>
            <a:r>
              <a:rPr lang="tr-TR" altLang="tr-TR" b="1" dirty="0">
                <a:latin typeface="Arial" panose="020B0604020202020204" pitchFamily="34" charset="0"/>
                <a:cs typeface="Arial" panose="020B0604020202020204" pitchFamily="34" charset="0"/>
              </a:rPr>
              <a:t>Saçlar özel </a:t>
            </a:r>
            <a:r>
              <a:rPr lang="tr-TR" altLang="tr-TR" b="1" dirty="0">
                <a:solidFill>
                  <a:srgbClr val="FF0000"/>
                </a:solidFill>
                <a:latin typeface="Arial" panose="020B0604020202020204" pitchFamily="34" charset="0"/>
                <a:cs typeface="Arial" panose="020B0604020202020204" pitchFamily="34" charset="0"/>
              </a:rPr>
              <a:t>kep veya bone</a:t>
            </a:r>
            <a:r>
              <a:rPr lang="tr-TR" altLang="tr-TR" b="1" dirty="0">
                <a:latin typeface="Arial" panose="020B0604020202020204" pitchFamily="34" charset="0"/>
                <a:cs typeface="Arial" panose="020B0604020202020204" pitchFamily="34" charset="0"/>
              </a:rPr>
              <a:t>lerle örtülmelidir.</a:t>
            </a:r>
          </a:p>
          <a:p>
            <a:pPr algn="just" eaLnBrk="1" hangingPunct="1"/>
            <a:r>
              <a:rPr lang="tr-TR" altLang="tr-TR" b="1" dirty="0">
                <a:latin typeface="Arial" panose="020B0604020202020204" pitchFamily="34" charset="0"/>
                <a:cs typeface="Arial" panose="020B0604020202020204" pitchFamily="34" charset="0"/>
              </a:rPr>
              <a:t>Herhangi bir sivilce, yara-çizik vs. varsa, mutlaka su geçirmez, </a:t>
            </a:r>
            <a:r>
              <a:rPr lang="tr-TR" altLang="tr-TR" b="1" dirty="0">
                <a:solidFill>
                  <a:srgbClr val="FF0000"/>
                </a:solidFill>
                <a:latin typeface="Arial" panose="020B0604020202020204" pitchFamily="34" charset="0"/>
                <a:cs typeface="Arial" panose="020B0604020202020204" pitchFamily="34" charset="0"/>
              </a:rPr>
              <a:t>yapışkan bantlar</a:t>
            </a:r>
            <a:r>
              <a:rPr lang="tr-TR" altLang="tr-TR" b="1" dirty="0">
                <a:latin typeface="Arial" panose="020B0604020202020204" pitchFamily="34" charset="0"/>
                <a:cs typeface="Arial" panose="020B0604020202020204" pitchFamily="34" charset="0"/>
              </a:rPr>
              <a:t>la kapatılmalıdır.</a:t>
            </a:r>
          </a:p>
        </p:txBody>
      </p:sp>
    </p:spTree>
    <p:extLst>
      <p:ext uri="{BB962C8B-B14F-4D97-AF65-F5344CB8AC3E}">
        <p14:creationId xmlns:p14="http://schemas.microsoft.com/office/powerpoint/2010/main" val="3276192336"/>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887</TotalTime>
  <Words>1397</Words>
  <Application>Microsoft Macintosh PowerPoint</Application>
  <PresentationFormat>Geniş ekran</PresentationFormat>
  <Paragraphs>106</Paragraphs>
  <Slides>17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17</vt:i4>
      </vt:variant>
    </vt:vector>
  </HeadingPairs>
  <TitlesOfParts>
    <vt:vector size="23" baseType="lpstr">
      <vt:lpstr>Arial</vt:lpstr>
      <vt:lpstr>Calibri</vt:lpstr>
      <vt:lpstr>Comic Sans MS</vt:lpstr>
      <vt:lpstr>Tw Cen MT</vt:lpstr>
      <vt:lpstr>Verdana</vt:lpstr>
      <vt:lpstr>Damla</vt:lpstr>
      <vt:lpstr>HİJYEN VE SANİTASYON</vt:lpstr>
      <vt:lpstr>PowerPoint Sunusu</vt:lpstr>
      <vt:lpstr>PowerPoint Sunusu</vt:lpstr>
      <vt:lpstr>PowerPoint Sunusu</vt:lpstr>
      <vt:lpstr>PowerPoint Sunusu</vt:lpstr>
      <vt:lpstr>PowerPoint Sunusu</vt:lpstr>
      <vt:lpstr> El  Yıkama!!!!!!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FERMENTASYON TEKNOLOJİSİ</dc:title>
  <dc:creator>Windows Kullanıcısı</dc:creator>
  <cp:lastModifiedBy>Özgür Tecer</cp:lastModifiedBy>
  <cp:revision>170</cp:revision>
  <dcterms:created xsi:type="dcterms:W3CDTF">2019-09-25T12:44:30Z</dcterms:created>
  <dcterms:modified xsi:type="dcterms:W3CDTF">2020-01-26T15:47:28Z</dcterms:modified>
</cp:coreProperties>
</file>