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F7B819-B54F-4FA2-9058-B40F9699C81E}" type="doc">
      <dgm:prSet loTypeId="urn:microsoft.com/office/officeart/2005/8/layout/vList5" loCatId="list" qsTypeId="urn:microsoft.com/office/officeart/2005/8/quickstyle/simple1" qsCatId="simple" csTypeId="urn:microsoft.com/office/officeart/2005/8/colors/colorful5" csCatId="colorful"/>
      <dgm:spPr/>
      <dgm:t>
        <a:bodyPr/>
        <a:lstStyle/>
        <a:p>
          <a:endParaRPr lang="tr-TR"/>
        </a:p>
      </dgm:t>
    </dgm:pt>
    <dgm:pt modelId="{E56D3EC2-2743-4514-BD4C-E68C06E062CA}">
      <dgm:prSet/>
      <dgm:spPr/>
      <dgm:t>
        <a:bodyPr/>
        <a:lstStyle/>
        <a:p>
          <a:pPr rtl="0"/>
          <a:r>
            <a:rPr lang="tr-TR" b="0" i="0" baseline="0" dirty="0" smtClean="0"/>
            <a:t>Okul öncesi dönemdeki davranışlara gerileme; bu durum, akranları tarafından reddedilmeye yol açabilir ve yeni gelişmeye başlayan yeterlik ve özerklik    duygularının ortaya çıkmasını engelleyebilir.</a:t>
          </a:r>
          <a:endParaRPr lang="tr-TR" dirty="0"/>
        </a:p>
      </dgm:t>
    </dgm:pt>
    <dgm:pt modelId="{C8D18271-7299-49E7-9D44-29A69C99187B}" type="parTrans" cxnId="{176400DC-3570-4C9D-A1D0-28E6474CC4CB}">
      <dgm:prSet/>
      <dgm:spPr/>
      <dgm:t>
        <a:bodyPr/>
        <a:lstStyle/>
        <a:p>
          <a:endParaRPr lang="tr-TR"/>
        </a:p>
      </dgm:t>
    </dgm:pt>
    <dgm:pt modelId="{7AEB4A69-1F53-437E-BD72-1CBC366FFB3C}" type="sibTrans" cxnId="{176400DC-3570-4C9D-A1D0-28E6474CC4CB}">
      <dgm:prSet/>
      <dgm:spPr/>
      <dgm:t>
        <a:bodyPr/>
        <a:lstStyle/>
        <a:p>
          <a:endParaRPr lang="tr-TR"/>
        </a:p>
      </dgm:t>
    </dgm:pt>
    <dgm:pt modelId="{D36F8EEB-9425-4A6B-85C2-7B21358C6930}">
      <dgm:prSet/>
      <dgm:spPr/>
      <dgm:t>
        <a:bodyPr/>
        <a:lstStyle/>
        <a:p>
          <a:pPr rtl="0"/>
          <a:r>
            <a:rPr lang="tr-TR" b="0" i="0" baseline="0" dirty="0" smtClean="0"/>
            <a:t>Okula gitmek istememe ve okul başarısının düşmesi</a:t>
          </a:r>
          <a:endParaRPr lang="tr-TR" dirty="0"/>
        </a:p>
      </dgm:t>
    </dgm:pt>
    <dgm:pt modelId="{D96C97ED-1D40-4D92-B107-DF3C16FF555E}" type="parTrans" cxnId="{CF85BF9F-9B60-429C-BF32-26DD99382EC7}">
      <dgm:prSet/>
      <dgm:spPr/>
      <dgm:t>
        <a:bodyPr/>
        <a:lstStyle/>
        <a:p>
          <a:endParaRPr lang="tr-TR"/>
        </a:p>
      </dgm:t>
    </dgm:pt>
    <dgm:pt modelId="{2AAF0C5C-83B6-458E-9100-7EF55586878F}" type="sibTrans" cxnId="{CF85BF9F-9B60-429C-BF32-26DD99382EC7}">
      <dgm:prSet/>
      <dgm:spPr/>
      <dgm:t>
        <a:bodyPr/>
        <a:lstStyle/>
        <a:p>
          <a:endParaRPr lang="tr-TR"/>
        </a:p>
      </dgm:t>
    </dgm:pt>
    <dgm:pt modelId="{E6B65385-AB51-4DF2-B6B8-B410E6A16146}">
      <dgm:prSet/>
      <dgm:spPr/>
      <dgm:t>
        <a:bodyPr/>
        <a:lstStyle/>
        <a:p>
          <a:pPr rtl="0"/>
          <a:r>
            <a:rPr lang="tr-TR" b="0" i="0" baseline="0" dirty="0" smtClean="0"/>
            <a:t>Tekrarlanan oyunlar, saldırganlık, gevezelik</a:t>
          </a:r>
          <a:endParaRPr lang="tr-TR" dirty="0"/>
        </a:p>
      </dgm:t>
    </dgm:pt>
    <dgm:pt modelId="{4FA774AE-D206-4C07-B456-127E5E6101F1}" type="parTrans" cxnId="{70E12C15-6B18-49DF-A062-5C4F91AD367F}">
      <dgm:prSet/>
      <dgm:spPr/>
      <dgm:t>
        <a:bodyPr/>
        <a:lstStyle/>
        <a:p>
          <a:endParaRPr lang="tr-TR"/>
        </a:p>
      </dgm:t>
    </dgm:pt>
    <dgm:pt modelId="{6D02363A-776C-4C3B-8857-E426B8EDB8AC}" type="sibTrans" cxnId="{70E12C15-6B18-49DF-A062-5C4F91AD367F}">
      <dgm:prSet/>
      <dgm:spPr/>
      <dgm:t>
        <a:bodyPr/>
        <a:lstStyle/>
        <a:p>
          <a:endParaRPr lang="tr-TR"/>
        </a:p>
      </dgm:t>
    </dgm:pt>
    <dgm:pt modelId="{D4AC1C70-5B64-4E67-9E58-620D16557A15}">
      <dgm:prSet/>
      <dgm:spPr/>
      <dgm:t>
        <a:bodyPr/>
        <a:lstStyle/>
        <a:p>
          <a:pPr rtl="0"/>
          <a:r>
            <a:rPr lang="tr-TR" b="0" i="0" baseline="0" dirty="0" smtClean="0"/>
            <a:t>Erkek çocuklarda özellikle silahlara, savaş oyunlarına </a:t>
          </a:r>
          <a:r>
            <a:rPr lang="tr-TR" b="0" i="0" baseline="0" dirty="0" err="1" smtClean="0"/>
            <a:t>vb.’ye</a:t>
          </a:r>
          <a:r>
            <a:rPr lang="tr-TR" b="0" i="0" baseline="0" dirty="0" smtClean="0"/>
            <a:t> ilgi gösterme.</a:t>
          </a:r>
          <a:endParaRPr lang="tr-TR" dirty="0"/>
        </a:p>
      </dgm:t>
    </dgm:pt>
    <dgm:pt modelId="{93FF9827-5149-4D2B-88B6-40E3BC3D6A10}" type="parTrans" cxnId="{504B8CF7-8B2D-4F4B-9B5A-8F335BA7D7BD}">
      <dgm:prSet/>
      <dgm:spPr/>
      <dgm:t>
        <a:bodyPr/>
        <a:lstStyle/>
        <a:p>
          <a:endParaRPr lang="tr-TR"/>
        </a:p>
      </dgm:t>
    </dgm:pt>
    <dgm:pt modelId="{D66EBF1D-31EC-4063-A683-CFB4661CBC4A}" type="sibTrans" cxnId="{504B8CF7-8B2D-4F4B-9B5A-8F335BA7D7BD}">
      <dgm:prSet/>
      <dgm:spPr/>
      <dgm:t>
        <a:bodyPr/>
        <a:lstStyle/>
        <a:p>
          <a:endParaRPr lang="tr-TR"/>
        </a:p>
      </dgm:t>
    </dgm:pt>
    <dgm:pt modelId="{8A0F7235-554C-4A18-BA7C-11EF0EE67A31}">
      <dgm:prSet/>
      <dgm:spPr/>
      <dgm:t>
        <a:bodyPr/>
        <a:lstStyle/>
        <a:p>
          <a:pPr rtl="0"/>
          <a:r>
            <a:rPr lang="tr-TR" b="0" i="0" baseline="0" dirty="0" smtClean="0"/>
            <a:t>Kabuslar, uyku sorunları, ayrılık kaygısı ve doğal olaylardan (yağmur ve  rüzgar gibi) korkma </a:t>
          </a:r>
          <a:endParaRPr lang="tr-TR" dirty="0"/>
        </a:p>
      </dgm:t>
    </dgm:pt>
    <dgm:pt modelId="{5ABC99B4-CF05-44D9-8DCB-F4651729C7C1}" type="parTrans" cxnId="{8C6DAED7-F006-42D6-8131-2D7030A4981E}">
      <dgm:prSet/>
      <dgm:spPr/>
      <dgm:t>
        <a:bodyPr/>
        <a:lstStyle/>
        <a:p>
          <a:endParaRPr lang="tr-TR"/>
        </a:p>
      </dgm:t>
    </dgm:pt>
    <dgm:pt modelId="{F1D0A261-7730-4D96-8311-5D4D30A0A08E}" type="sibTrans" cxnId="{8C6DAED7-F006-42D6-8131-2D7030A4981E}">
      <dgm:prSet/>
      <dgm:spPr/>
      <dgm:t>
        <a:bodyPr/>
        <a:lstStyle/>
        <a:p>
          <a:endParaRPr lang="tr-TR"/>
        </a:p>
      </dgm:t>
    </dgm:pt>
    <dgm:pt modelId="{1D6994C3-C73E-414E-ADCF-C1F4DE5F9E79}">
      <dgm:prSet/>
      <dgm:spPr/>
      <dgm:t>
        <a:bodyPr/>
        <a:lstStyle/>
        <a:p>
          <a:pPr rtl="0"/>
          <a:r>
            <a:rPr lang="tr-TR" b="0" i="0" baseline="0" dirty="0" smtClean="0"/>
            <a:t>Dikkat ve konuşma sorunları, isyankar davranışlar, vücutta ağrılar</a:t>
          </a:r>
          <a:endParaRPr lang="tr-TR" dirty="0"/>
        </a:p>
      </dgm:t>
    </dgm:pt>
    <dgm:pt modelId="{C24E2793-57DF-4DFC-930D-1EA89ECCA2D7}" type="parTrans" cxnId="{E5DF7F00-26FE-4D37-BB9A-4301B6E20C4F}">
      <dgm:prSet/>
      <dgm:spPr/>
      <dgm:t>
        <a:bodyPr/>
        <a:lstStyle/>
        <a:p>
          <a:endParaRPr lang="tr-TR"/>
        </a:p>
      </dgm:t>
    </dgm:pt>
    <dgm:pt modelId="{F18F6440-B984-4A3B-A26A-F99031136EA0}" type="sibTrans" cxnId="{E5DF7F00-26FE-4D37-BB9A-4301B6E20C4F}">
      <dgm:prSet/>
      <dgm:spPr/>
      <dgm:t>
        <a:bodyPr/>
        <a:lstStyle/>
        <a:p>
          <a:endParaRPr lang="tr-TR"/>
        </a:p>
      </dgm:t>
    </dgm:pt>
    <dgm:pt modelId="{1F308CFD-4203-4D8E-B1CA-66EC93B075CA}" type="pres">
      <dgm:prSet presAssocID="{14F7B819-B54F-4FA2-9058-B40F9699C81E}" presName="Name0" presStyleCnt="0">
        <dgm:presLayoutVars>
          <dgm:dir/>
          <dgm:animLvl val="lvl"/>
          <dgm:resizeHandles val="exact"/>
        </dgm:presLayoutVars>
      </dgm:prSet>
      <dgm:spPr/>
      <dgm:t>
        <a:bodyPr/>
        <a:lstStyle/>
        <a:p>
          <a:endParaRPr lang="tr-TR"/>
        </a:p>
      </dgm:t>
    </dgm:pt>
    <dgm:pt modelId="{8236F206-9994-4CA6-A52A-D3DD0BFBD4CE}" type="pres">
      <dgm:prSet presAssocID="{E56D3EC2-2743-4514-BD4C-E68C06E062CA}" presName="linNode" presStyleCnt="0"/>
      <dgm:spPr/>
    </dgm:pt>
    <dgm:pt modelId="{3C4B4BBC-40C4-43C8-828C-32007A0FCD47}" type="pres">
      <dgm:prSet presAssocID="{E56D3EC2-2743-4514-BD4C-E68C06E062CA}" presName="parentText" presStyleLbl="node1" presStyleIdx="0" presStyleCnt="1">
        <dgm:presLayoutVars>
          <dgm:chMax val="1"/>
          <dgm:bulletEnabled val="1"/>
        </dgm:presLayoutVars>
      </dgm:prSet>
      <dgm:spPr/>
      <dgm:t>
        <a:bodyPr/>
        <a:lstStyle/>
        <a:p>
          <a:endParaRPr lang="tr-TR"/>
        </a:p>
      </dgm:t>
    </dgm:pt>
    <dgm:pt modelId="{973CB613-105A-4A27-83E9-6CF193954630}" type="pres">
      <dgm:prSet presAssocID="{E56D3EC2-2743-4514-BD4C-E68C06E062CA}" presName="descendantText" presStyleLbl="alignAccFollowNode1" presStyleIdx="0" presStyleCnt="1">
        <dgm:presLayoutVars>
          <dgm:bulletEnabled val="1"/>
        </dgm:presLayoutVars>
      </dgm:prSet>
      <dgm:spPr/>
      <dgm:t>
        <a:bodyPr/>
        <a:lstStyle/>
        <a:p>
          <a:endParaRPr lang="tr-TR"/>
        </a:p>
      </dgm:t>
    </dgm:pt>
  </dgm:ptLst>
  <dgm:cxnLst>
    <dgm:cxn modelId="{775CDDFE-2524-429C-80E5-108B009721D5}" type="presOf" srcId="{E6B65385-AB51-4DF2-B6B8-B410E6A16146}" destId="{973CB613-105A-4A27-83E9-6CF193954630}" srcOrd="0" destOrd="1" presId="urn:microsoft.com/office/officeart/2005/8/layout/vList5"/>
    <dgm:cxn modelId="{504B8CF7-8B2D-4F4B-9B5A-8F335BA7D7BD}" srcId="{E56D3EC2-2743-4514-BD4C-E68C06E062CA}" destId="{D4AC1C70-5B64-4E67-9E58-620D16557A15}" srcOrd="2" destOrd="0" parTransId="{93FF9827-5149-4D2B-88B6-40E3BC3D6A10}" sibTransId="{D66EBF1D-31EC-4063-A683-CFB4661CBC4A}"/>
    <dgm:cxn modelId="{E5DF7F00-26FE-4D37-BB9A-4301B6E20C4F}" srcId="{E56D3EC2-2743-4514-BD4C-E68C06E062CA}" destId="{1D6994C3-C73E-414E-ADCF-C1F4DE5F9E79}" srcOrd="4" destOrd="0" parTransId="{C24E2793-57DF-4DFC-930D-1EA89ECCA2D7}" sibTransId="{F18F6440-B984-4A3B-A26A-F99031136EA0}"/>
    <dgm:cxn modelId="{551CCBF7-82EA-4F3D-8553-9C73BC3AC21C}" type="presOf" srcId="{14F7B819-B54F-4FA2-9058-B40F9699C81E}" destId="{1F308CFD-4203-4D8E-B1CA-66EC93B075CA}" srcOrd="0" destOrd="0" presId="urn:microsoft.com/office/officeart/2005/8/layout/vList5"/>
    <dgm:cxn modelId="{79B7AB4B-9D28-45E1-81D8-33418E13206C}" type="presOf" srcId="{D36F8EEB-9425-4A6B-85C2-7B21358C6930}" destId="{973CB613-105A-4A27-83E9-6CF193954630}" srcOrd="0" destOrd="0" presId="urn:microsoft.com/office/officeart/2005/8/layout/vList5"/>
    <dgm:cxn modelId="{70E12C15-6B18-49DF-A062-5C4F91AD367F}" srcId="{E56D3EC2-2743-4514-BD4C-E68C06E062CA}" destId="{E6B65385-AB51-4DF2-B6B8-B410E6A16146}" srcOrd="1" destOrd="0" parTransId="{4FA774AE-D206-4C07-B456-127E5E6101F1}" sibTransId="{6D02363A-776C-4C3B-8857-E426B8EDB8AC}"/>
    <dgm:cxn modelId="{C6BE1C35-6EB1-4884-8E9E-AFE7365B4C34}" type="presOf" srcId="{D4AC1C70-5B64-4E67-9E58-620D16557A15}" destId="{973CB613-105A-4A27-83E9-6CF193954630}" srcOrd="0" destOrd="2" presId="urn:microsoft.com/office/officeart/2005/8/layout/vList5"/>
    <dgm:cxn modelId="{632DF90D-BDBA-4C7A-BE8E-1ABF1ECB9474}" type="presOf" srcId="{8A0F7235-554C-4A18-BA7C-11EF0EE67A31}" destId="{973CB613-105A-4A27-83E9-6CF193954630}" srcOrd="0" destOrd="3" presId="urn:microsoft.com/office/officeart/2005/8/layout/vList5"/>
    <dgm:cxn modelId="{176400DC-3570-4C9D-A1D0-28E6474CC4CB}" srcId="{14F7B819-B54F-4FA2-9058-B40F9699C81E}" destId="{E56D3EC2-2743-4514-BD4C-E68C06E062CA}" srcOrd="0" destOrd="0" parTransId="{C8D18271-7299-49E7-9D44-29A69C99187B}" sibTransId="{7AEB4A69-1F53-437E-BD72-1CBC366FFB3C}"/>
    <dgm:cxn modelId="{4E5515D2-36C8-471F-BB75-73472BEA1028}" type="presOf" srcId="{1D6994C3-C73E-414E-ADCF-C1F4DE5F9E79}" destId="{973CB613-105A-4A27-83E9-6CF193954630}" srcOrd="0" destOrd="4" presId="urn:microsoft.com/office/officeart/2005/8/layout/vList5"/>
    <dgm:cxn modelId="{144AC38F-86E6-41BB-B0C6-0ADE26407AB2}" type="presOf" srcId="{E56D3EC2-2743-4514-BD4C-E68C06E062CA}" destId="{3C4B4BBC-40C4-43C8-828C-32007A0FCD47}" srcOrd="0" destOrd="0" presId="urn:microsoft.com/office/officeart/2005/8/layout/vList5"/>
    <dgm:cxn modelId="{8C6DAED7-F006-42D6-8131-2D7030A4981E}" srcId="{E56D3EC2-2743-4514-BD4C-E68C06E062CA}" destId="{8A0F7235-554C-4A18-BA7C-11EF0EE67A31}" srcOrd="3" destOrd="0" parTransId="{5ABC99B4-CF05-44D9-8DCB-F4651729C7C1}" sibTransId="{F1D0A261-7730-4D96-8311-5D4D30A0A08E}"/>
    <dgm:cxn modelId="{CF85BF9F-9B60-429C-BF32-26DD99382EC7}" srcId="{E56D3EC2-2743-4514-BD4C-E68C06E062CA}" destId="{D36F8EEB-9425-4A6B-85C2-7B21358C6930}" srcOrd="0" destOrd="0" parTransId="{D96C97ED-1D40-4D92-B107-DF3C16FF555E}" sibTransId="{2AAF0C5C-83B6-458E-9100-7EF55586878F}"/>
    <dgm:cxn modelId="{F6587B05-2EE6-4F4F-AAC2-A76DA766F28A}" type="presParOf" srcId="{1F308CFD-4203-4D8E-B1CA-66EC93B075CA}" destId="{8236F206-9994-4CA6-A52A-D3DD0BFBD4CE}" srcOrd="0" destOrd="0" presId="urn:microsoft.com/office/officeart/2005/8/layout/vList5"/>
    <dgm:cxn modelId="{F9D67B62-807D-43F4-AF5E-8FBC72DA05E7}" type="presParOf" srcId="{8236F206-9994-4CA6-A52A-D3DD0BFBD4CE}" destId="{3C4B4BBC-40C4-43C8-828C-32007A0FCD47}" srcOrd="0" destOrd="0" presId="urn:microsoft.com/office/officeart/2005/8/layout/vList5"/>
    <dgm:cxn modelId="{361DE577-83A4-4F31-84AE-F7A666292B20}" type="presParOf" srcId="{8236F206-9994-4CA6-A52A-D3DD0BFBD4CE}" destId="{973CB613-105A-4A27-83E9-6CF19395463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C93EAC-4934-4190-819B-BEBEBD71DC5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968BB745-B5C1-4617-8BE9-CB317C0921E8}">
      <dgm:prSet/>
      <dgm:spPr/>
      <dgm:t>
        <a:bodyPr/>
        <a:lstStyle/>
        <a:p>
          <a:pPr rtl="0"/>
          <a:r>
            <a:rPr lang="tr-TR" b="0" i="0" baseline="0" dirty="0" smtClean="0"/>
            <a:t>Ailenin tepkisi/yaklaşımı</a:t>
          </a:r>
          <a:endParaRPr lang="tr-TR" dirty="0"/>
        </a:p>
      </dgm:t>
    </dgm:pt>
    <dgm:pt modelId="{5A79842A-744D-4BED-89F4-4BCE919FB7F0}" type="parTrans" cxnId="{77445DAE-6829-40F6-924B-2EFA4E65E32B}">
      <dgm:prSet/>
      <dgm:spPr/>
      <dgm:t>
        <a:bodyPr/>
        <a:lstStyle/>
        <a:p>
          <a:endParaRPr lang="tr-TR"/>
        </a:p>
      </dgm:t>
    </dgm:pt>
    <dgm:pt modelId="{9441403F-7528-4E49-A731-D5F8FD058DDD}" type="sibTrans" cxnId="{77445DAE-6829-40F6-924B-2EFA4E65E32B}">
      <dgm:prSet/>
      <dgm:spPr/>
      <dgm:t>
        <a:bodyPr/>
        <a:lstStyle/>
        <a:p>
          <a:endParaRPr lang="tr-TR"/>
        </a:p>
      </dgm:t>
    </dgm:pt>
    <dgm:pt modelId="{C56A844C-44C1-448D-969B-E46C707A2BC8}">
      <dgm:prSet/>
      <dgm:spPr/>
      <dgm:t>
        <a:bodyPr/>
        <a:lstStyle/>
        <a:p>
          <a:pPr rtl="0"/>
          <a:r>
            <a:rPr lang="tr-TR" b="0" i="0" baseline="0" dirty="0" smtClean="0"/>
            <a:t>Daha önceki yaşantılar</a:t>
          </a:r>
          <a:endParaRPr lang="tr-TR" dirty="0"/>
        </a:p>
      </dgm:t>
    </dgm:pt>
    <dgm:pt modelId="{9CEF26ED-40D5-4367-80E2-8D2C71CE9321}" type="parTrans" cxnId="{41DE311F-7780-4B50-AD30-AE112AC9C2DB}">
      <dgm:prSet/>
      <dgm:spPr/>
      <dgm:t>
        <a:bodyPr/>
        <a:lstStyle/>
        <a:p>
          <a:endParaRPr lang="tr-TR"/>
        </a:p>
      </dgm:t>
    </dgm:pt>
    <dgm:pt modelId="{0795ACE8-1C84-42D7-9717-C2D8ED0BFA08}" type="sibTrans" cxnId="{41DE311F-7780-4B50-AD30-AE112AC9C2DB}">
      <dgm:prSet/>
      <dgm:spPr/>
      <dgm:t>
        <a:bodyPr/>
        <a:lstStyle/>
        <a:p>
          <a:endParaRPr lang="tr-TR"/>
        </a:p>
      </dgm:t>
    </dgm:pt>
    <dgm:pt modelId="{36D0B3C9-234E-4530-AEE0-20C5F378C026}">
      <dgm:prSet/>
      <dgm:spPr/>
      <dgm:t>
        <a:bodyPr/>
        <a:lstStyle/>
        <a:p>
          <a:pPr rtl="0"/>
          <a:r>
            <a:rPr lang="tr-TR" b="0" i="0" baseline="0" dirty="0" err="1" smtClean="0"/>
            <a:t>Travmatik</a:t>
          </a:r>
          <a:r>
            <a:rPr lang="tr-TR" b="0" i="0" baseline="0" dirty="0" smtClean="0"/>
            <a:t> Durumlara Tanık Olma</a:t>
          </a:r>
          <a:endParaRPr lang="tr-TR" dirty="0"/>
        </a:p>
      </dgm:t>
    </dgm:pt>
    <dgm:pt modelId="{82706F98-DAFB-4CF4-9BE6-7AE30B61F6E7}" type="parTrans" cxnId="{28032886-0B2C-4D0A-BBEE-B5B53125998B}">
      <dgm:prSet/>
      <dgm:spPr/>
      <dgm:t>
        <a:bodyPr/>
        <a:lstStyle/>
        <a:p>
          <a:endParaRPr lang="tr-TR"/>
        </a:p>
      </dgm:t>
    </dgm:pt>
    <dgm:pt modelId="{74E5FBAA-99D1-4B7D-AECE-CA70E2BC6250}" type="sibTrans" cxnId="{28032886-0B2C-4D0A-BBEE-B5B53125998B}">
      <dgm:prSet/>
      <dgm:spPr/>
      <dgm:t>
        <a:bodyPr/>
        <a:lstStyle/>
        <a:p>
          <a:endParaRPr lang="tr-TR"/>
        </a:p>
      </dgm:t>
    </dgm:pt>
    <dgm:pt modelId="{065979E8-8B18-4F68-8B3A-B49306EAEAC3}">
      <dgm:prSet/>
      <dgm:spPr/>
      <dgm:t>
        <a:bodyPr/>
        <a:lstStyle/>
        <a:p>
          <a:pPr rtl="0"/>
          <a:r>
            <a:rPr lang="tr-TR" b="0" i="0" baseline="0" dirty="0" smtClean="0"/>
            <a:t>Stres yaratan durumlara maruz kalma süresi</a:t>
          </a:r>
          <a:endParaRPr lang="tr-TR" dirty="0"/>
        </a:p>
      </dgm:t>
    </dgm:pt>
    <dgm:pt modelId="{1DC85593-C9E5-440D-B19B-DC0B94A795A7}" type="parTrans" cxnId="{325332C5-2700-4807-87B8-F7F55B0BA01C}">
      <dgm:prSet/>
      <dgm:spPr/>
      <dgm:t>
        <a:bodyPr/>
        <a:lstStyle/>
        <a:p>
          <a:endParaRPr lang="tr-TR"/>
        </a:p>
      </dgm:t>
    </dgm:pt>
    <dgm:pt modelId="{A7277093-045B-4F14-B66D-D6EB5BD484F4}" type="sibTrans" cxnId="{325332C5-2700-4807-87B8-F7F55B0BA01C}">
      <dgm:prSet/>
      <dgm:spPr/>
      <dgm:t>
        <a:bodyPr/>
        <a:lstStyle/>
        <a:p>
          <a:endParaRPr lang="tr-TR"/>
        </a:p>
      </dgm:t>
    </dgm:pt>
    <dgm:pt modelId="{8CAFD463-E62B-4243-B1A1-BAB86F41C271}">
      <dgm:prSet/>
      <dgm:spPr/>
      <dgm:t>
        <a:bodyPr/>
        <a:lstStyle/>
        <a:p>
          <a:pPr rtl="0"/>
          <a:r>
            <a:rPr lang="tr-TR" b="0" i="0" baseline="0" dirty="0" smtClean="0"/>
            <a:t>Yaşamın tehlikede olduğunu düşünme</a:t>
          </a:r>
          <a:endParaRPr lang="tr-TR" dirty="0"/>
        </a:p>
      </dgm:t>
    </dgm:pt>
    <dgm:pt modelId="{A3AED3A7-90BA-49AD-87F7-757FC54412C7}" type="parTrans" cxnId="{4BBDFCA0-C5E4-4078-A620-3F711536907C}">
      <dgm:prSet/>
      <dgm:spPr/>
      <dgm:t>
        <a:bodyPr/>
        <a:lstStyle/>
        <a:p>
          <a:endParaRPr lang="tr-TR"/>
        </a:p>
      </dgm:t>
    </dgm:pt>
    <dgm:pt modelId="{43ECC9F8-6B03-454E-A473-5C342D465E95}" type="sibTrans" cxnId="{4BBDFCA0-C5E4-4078-A620-3F711536907C}">
      <dgm:prSet/>
      <dgm:spPr/>
      <dgm:t>
        <a:bodyPr/>
        <a:lstStyle/>
        <a:p>
          <a:endParaRPr lang="tr-TR"/>
        </a:p>
      </dgm:t>
    </dgm:pt>
    <dgm:pt modelId="{986F9F18-ACF1-4D91-A419-763721E76DD7}">
      <dgm:prSet/>
      <dgm:spPr/>
      <dgm:t>
        <a:bodyPr/>
        <a:lstStyle/>
        <a:p>
          <a:pPr rtl="0"/>
          <a:r>
            <a:rPr lang="tr-TR" b="0" i="0" baseline="0" dirty="0" smtClean="0"/>
            <a:t>Stresle başa çıkma gücü</a:t>
          </a:r>
          <a:endParaRPr lang="tr-TR" dirty="0"/>
        </a:p>
      </dgm:t>
    </dgm:pt>
    <dgm:pt modelId="{13299753-6623-4B38-96BC-FB0974D90450}" type="parTrans" cxnId="{8C003640-DFB8-4F80-A878-A3009E85ADE0}">
      <dgm:prSet/>
      <dgm:spPr/>
      <dgm:t>
        <a:bodyPr/>
        <a:lstStyle/>
        <a:p>
          <a:endParaRPr lang="tr-TR"/>
        </a:p>
      </dgm:t>
    </dgm:pt>
    <dgm:pt modelId="{92188BC9-E565-40A9-8163-E1B5DFFCF965}" type="sibTrans" cxnId="{8C003640-DFB8-4F80-A878-A3009E85ADE0}">
      <dgm:prSet/>
      <dgm:spPr/>
      <dgm:t>
        <a:bodyPr/>
        <a:lstStyle/>
        <a:p>
          <a:endParaRPr lang="tr-TR"/>
        </a:p>
      </dgm:t>
    </dgm:pt>
    <dgm:pt modelId="{A02407E2-5D70-43D1-8778-075C08397A3E}">
      <dgm:prSet/>
      <dgm:spPr/>
      <dgm:t>
        <a:bodyPr/>
        <a:lstStyle/>
        <a:p>
          <a:pPr rtl="0"/>
          <a:r>
            <a:rPr lang="tr-TR" b="0" i="0" baseline="0" dirty="0" smtClean="0"/>
            <a:t>Sosyal Destek</a:t>
          </a:r>
          <a:endParaRPr lang="tr-TR" dirty="0"/>
        </a:p>
      </dgm:t>
    </dgm:pt>
    <dgm:pt modelId="{73ADECE4-EE56-410A-BA8D-BA1B1314BD44}" type="parTrans" cxnId="{F5C9D378-7F31-4F61-87DE-776DE4F8518B}">
      <dgm:prSet/>
      <dgm:spPr/>
      <dgm:t>
        <a:bodyPr/>
        <a:lstStyle/>
        <a:p>
          <a:endParaRPr lang="tr-TR"/>
        </a:p>
      </dgm:t>
    </dgm:pt>
    <dgm:pt modelId="{6A5D55EE-994B-4EFE-A1CC-A364999EC5B4}" type="sibTrans" cxnId="{F5C9D378-7F31-4F61-87DE-776DE4F8518B}">
      <dgm:prSet/>
      <dgm:spPr/>
      <dgm:t>
        <a:bodyPr/>
        <a:lstStyle/>
        <a:p>
          <a:endParaRPr lang="tr-TR"/>
        </a:p>
      </dgm:t>
    </dgm:pt>
    <dgm:pt modelId="{219C50B4-5CBD-4593-8BBE-AA20662B4EE0}" type="pres">
      <dgm:prSet presAssocID="{BCC93EAC-4934-4190-819B-BEBEBD71DC5B}" presName="linear" presStyleCnt="0">
        <dgm:presLayoutVars>
          <dgm:animLvl val="lvl"/>
          <dgm:resizeHandles val="exact"/>
        </dgm:presLayoutVars>
      </dgm:prSet>
      <dgm:spPr/>
      <dgm:t>
        <a:bodyPr/>
        <a:lstStyle/>
        <a:p>
          <a:endParaRPr lang="tr-TR"/>
        </a:p>
      </dgm:t>
    </dgm:pt>
    <dgm:pt modelId="{C1637B6A-CF24-47BB-BD6B-45AC220B2BB4}" type="pres">
      <dgm:prSet presAssocID="{968BB745-B5C1-4617-8BE9-CB317C0921E8}" presName="parentText" presStyleLbl="node1" presStyleIdx="0" presStyleCnt="7">
        <dgm:presLayoutVars>
          <dgm:chMax val="0"/>
          <dgm:bulletEnabled val="1"/>
        </dgm:presLayoutVars>
      </dgm:prSet>
      <dgm:spPr/>
      <dgm:t>
        <a:bodyPr/>
        <a:lstStyle/>
        <a:p>
          <a:endParaRPr lang="tr-TR"/>
        </a:p>
      </dgm:t>
    </dgm:pt>
    <dgm:pt modelId="{CFA7EE62-A5D1-441C-9EFD-CFA1A8F322B1}" type="pres">
      <dgm:prSet presAssocID="{9441403F-7528-4E49-A731-D5F8FD058DDD}" presName="spacer" presStyleCnt="0"/>
      <dgm:spPr/>
    </dgm:pt>
    <dgm:pt modelId="{1E0C3A10-F53C-42DD-993B-93CF3F8AD7B2}" type="pres">
      <dgm:prSet presAssocID="{C56A844C-44C1-448D-969B-E46C707A2BC8}" presName="parentText" presStyleLbl="node1" presStyleIdx="1" presStyleCnt="7">
        <dgm:presLayoutVars>
          <dgm:chMax val="0"/>
          <dgm:bulletEnabled val="1"/>
        </dgm:presLayoutVars>
      </dgm:prSet>
      <dgm:spPr/>
      <dgm:t>
        <a:bodyPr/>
        <a:lstStyle/>
        <a:p>
          <a:endParaRPr lang="tr-TR"/>
        </a:p>
      </dgm:t>
    </dgm:pt>
    <dgm:pt modelId="{4DF85258-EB4A-447F-9D33-A54150D8F9C1}" type="pres">
      <dgm:prSet presAssocID="{0795ACE8-1C84-42D7-9717-C2D8ED0BFA08}" presName="spacer" presStyleCnt="0"/>
      <dgm:spPr/>
    </dgm:pt>
    <dgm:pt modelId="{B3C9DA53-900A-4EDD-8485-D0EDB2AC5FFC}" type="pres">
      <dgm:prSet presAssocID="{36D0B3C9-234E-4530-AEE0-20C5F378C026}" presName="parentText" presStyleLbl="node1" presStyleIdx="2" presStyleCnt="7">
        <dgm:presLayoutVars>
          <dgm:chMax val="0"/>
          <dgm:bulletEnabled val="1"/>
        </dgm:presLayoutVars>
      </dgm:prSet>
      <dgm:spPr/>
      <dgm:t>
        <a:bodyPr/>
        <a:lstStyle/>
        <a:p>
          <a:endParaRPr lang="tr-TR"/>
        </a:p>
      </dgm:t>
    </dgm:pt>
    <dgm:pt modelId="{2BF66AC0-9E40-4384-B679-6189817B173F}" type="pres">
      <dgm:prSet presAssocID="{74E5FBAA-99D1-4B7D-AECE-CA70E2BC6250}" presName="spacer" presStyleCnt="0"/>
      <dgm:spPr/>
    </dgm:pt>
    <dgm:pt modelId="{D04D05FC-CD50-4314-A79F-1E73907E6D37}" type="pres">
      <dgm:prSet presAssocID="{065979E8-8B18-4F68-8B3A-B49306EAEAC3}" presName="parentText" presStyleLbl="node1" presStyleIdx="3" presStyleCnt="7">
        <dgm:presLayoutVars>
          <dgm:chMax val="0"/>
          <dgm:bulletEnabled val="1"/>
        </dgm:presLayoutVars>
      </dgm:prSet>
      <dgm:spPr/>
      <dgm:t>
        <a:bodyPr/>
        <a:lstStyle/>
        <a:p>
          <a:endParaRPr lang="tr-TR"/>
        </a:p>
      </dgm:t>
    </dgm:pt>
    <dgm:pt modelId="{55744F73-E030-4722-83C8-3C71AB93C2FA}" type="pres">
      <dgm:prSet presAssocID="{A7277093-045B-4F14-B66D-D6EB5BD484F4}" presName="spacer" presStyleCnt="0"/>
      <dgm:spPr/>
    </dgm:pt>
    <dgm:pt modelId="{EB44EBED-9F38-46C6-9FE2-33B0B7618041}" type="pres">
      <dgm:prSet presAssocID="{8CAFD463-E62B-4243-B1A1-BAB86F41C271}" presName="parentText" presStyleLbl="node1" presStyleIdx="4" presStyleCnt="7">
        <dgm:presLayoutVars>
          <dgm:chMax val="0"/>
          <dgm:bulletEnabled val="1"/>
        </dgm:presLayoutVars>
      </dgm:prSet>
      <dgm:spPr/>
      <dgm:t>
        <a:bodyPr/>
        <a:lstStyle/>
        <a:p>
          <a:endParaRPr lang="tr-TR"/>
        </a:p>
      </dgm:t>
    </dgm:pt>
    <dgm:pt modelId="{3B0CE619-A30D-4050-8436-62A949506A87}" type="pres">
      <dgm:prSet presAssocID="{43ECC9F8-6B03-454E-A473-5C342D465E95}" presName="spacer" presStyleCnt="0"/>
      <dgm:spPr/>
    </dgm:pt>
    <dgm:pt modelId="{C9D1BE16-AB37-49CF-B4B5-5C79122A27D3}" type="pres">
      <dgm:prSet presAssocID="{986F9F18-ACF1-4D91-A419-763721E76DD7}" presName="parentText" presStyleLbl="node1" presStyleIdx="5" presStyleCnt="7">
        <dgm:presLayoutVars>
          <dgm:chMax val="0"/>
          <dgm:bulletEnabled val="1"/>
        </dgm:presLayoutVars>
      </dgm:prSet>
      <dgm:spPr/>
      <dgm:t>
        <a:bodyPr/>
        <a:lstStyle/>
        <a:p>
          <a:endParaRPr lang="tr-TR"/>
        </a:p>
      </dgm:t>
    </dgm:pt>
    <dgm:pt modelId="{69A72B04-C231-4767-A9A7-BD3D6AC85191}" type="pres">
      <dgm:prSet presAssocID="{92188BC9-E565-40A9-8163-E1B5DFFCF965}" presName="spacer" presStyleCnt="0"/>
      <dgm:spPr/>
    </dgm:pt>
    <dgm:pt modelId="{B775A126-2105-4B47-AB9D-0A9ACCE6C855}" type="pres">
      <dgm:prSet presAssocID="{A02407E2-5D70-43D1-8778-075C08397A3E}" presName="parentText" presStyleLbl="node1" presStyleIdx="6" presStyleCnt="7">
        <dgm:presLayoutVars>
          <dgm:chMax val="0"/>
          <dgm:bulletEnabled val="1"/>
        </dgm:presLayoutVars>
      </dgm:prSet>
      <dgm:spPr/>
      <dgm:t>
        <a:bodyPr/>
        <a:lstStyle/>
        <a:p>
          <a:endParaRPr lang="tr-TR"/>
        </a:p>
      </dgm:t>
    </dgm:pt>
  </dgm:ptLst>
  <dgm:cxnLst>
    <dgm:cxn modelId="{41DE311F-7780-4B50-AD30-AE112AC9C2DB}" srcId="{BCC93EAC-4934-4190-819B-BEBEBD71DC5B}" destId="{C56A844C-44C1-448D-969B-E46C707A2BC8}" srcOrd="1" destOrd="0" parTransId="{9CEF26ED-40D5-4367-80E2-8D2C71CE9321}" sibTransId="{0795ACE8-1C84-42D7-9717-C2D8ED0BFA08}"/>
    <dgm:cxn modelId="{FBE089E1-C3ED-4E46-88FE-3EC9EFAD4606}" type="presOf" srcId="{A02407E2-5D70-43D1-8778-075C08397A3E}" destId="{B775A126-2105-4B47-AB9D-0A9ACCE6C855}" srcOrd="0" destOrd="0" presId="urn:microsoft.com/office/officeart/2005/8/layout/vList2"/>
    <dgm:cxn modelId="{F5C9D378-7F31-4F61-87DE-776DE4F8518B}" srcId="{BCC93EAC-4934-4190-819B-BEBEBD71DC5B}" destId="{A02407E2-5D70-43D1-8778-075C08397A3E}" srcOrd="6" destOrd="0" parTransId="{73ADECE4-EE56-410A-BA8D-BA1B1314BD44}" sibTransId="{6A5D55EE-994B-4EFE-A1CC-A364999EC5B4}"/>
    <dgm:cxn modelId="{28032886-0B2C-4D0A-BBEE-B5B53125998B}" srcId="{BCC93EAC-4934-4190-819B-BEBEBD71DC5B}" destId="{36D0B3C9-234E-4530-AEE0-20C5F378C026}" srcOrd="2" destOrd="0" parTransId="{82706F98-DAFB-4CF4-9BE6-7AE30B61F6E7}" sibTransId="{74E5FBAA-99D1-4B7D-AECE-CA70E2BC6250}"/>
    <dgm:cxn modelId="{4BBDFCA0-C5E4-4078-A620-3F711536907C}" srcId="{BCC93EAC-4934-4190-819B-BEBEBD71DC5B}" destId="{8CAFD463-E62B-4243-B1A1-BAB86F41C271}" srcOrd="4" destOrd="0" parTransId="{A3AED3A7-90BA-49AD-87F7-757FC54412C7}" sibTransId="{43ECC9F8-6B03-454E-A473-5C342D465E95}"/>
    <dgm:cxn modelId="{325332C5-2700-4807-87B8-F7F55B0BA01C}" srcId="{BCC93EAC-4934-4190-819B-BEBEBD71DC5B}" destId="{065979E8-8B18-4F68-8B3A-B49306EAEAC3}" srcOrd="3" destOrd="0" parTransId="{1DC85593-C9E5-440D-B19B-DC0B94A795A7}" sibTransId="{A7277093-045B-4F14-B66D-D6EB5BD484F4}"/>
    <dgm:cxn modelId="{1E24A3C1-7505-4E60-BD93-30626A955D96}" type="presOf" srcId="{BCC93EAC-4934-4190-819B-BEBEBD71DC5B}" destId="{219C50B4-5CBD-4593-8BBE-AA20662B4EE0}" srcOrd="0" destOrd="0" presId="urn:microsoft.com/office/officeart/2005/8/layout/vList2"/>
    <dgm:cxn modelId="{65CBAD9C-1083-4579-B9E9-BABA69D38430}" type="presOf" srcId="{065979E8-8B18-4F68-8B3A-B49306EAEAC3}" destId="{D04D05FC-CD50-4314-A79F-1E73907E6D37}" srcOrd="0" destOrd="0" presId="urn:microsoft.com/office/officeart/2005/8/layout/vList2"/>
    <dgm:cxn modelId="{4469054E-C948-4442-BE1A-8A2D73C2FAA3}" type="presOf" srcId="{986F9F18-ACF1-4D91-A419-763721E76DD7}" destId="{C9D1BE16-AB37-49CF-B4B5-5C79122A27D3}" srcOrd="0" destOrd="0" presId="urn:microsoft.com/office/officeart/2005/8/layout/vList2"/>
    <dgm:cxn modelId="{6EDF8572-3276-4C43-8280-8FFF1648C956}" type="presOf" srcId="{C56A844C-44C1-448D-969B-E46C707A2BC8}" destId="{1E0C3A10-F53C-42DD-993B-93CF3F8AD7B2}" srcOrd="0" destOrd="0" presId="urn:microsoft.com/office/officeart/2005/8/layout/vList2"/>
    <dgm:cxn modelId="{77445DAE-6829-40F6-924B-2EFA4E65E32B}" srcId="{BCC93EAC-4934-4190-819B-BEBEBD71DC5B}" destId="{968BB745-B5C1-4617-8BE9-CB317C0921E8}" srcOrd="0" destOrd="0" parTransId="{5A79842A-744D-4BED-89F4-4BCE919FB7F0}" sibTransId="{9441403F-7528-4E49-A731-D5F8FD058DDD}"/>
    <dgm:cxn modelId="{8C003640-DFB8-4F80-A878-A3009E85ADE0}" srcId="{BCC93EAC-4934-4190-819B-BEBEBD71DC5B}" destId="{986F9F18-ACF1-4D91-A419-763721E76DD7}" srcOrd="5" destOrd="0" parTransId="{13299753-6623-4B38-96BC-FB0974D90450}" sibTransId="{92188BC9-E565-40A9-8163-E1B5DFFCF965}"/>
    <dgm:cxn modelId="{C56B68C0-815B-43E1-B1F4-2A2410C649BD}" type="presOf" srcId="{968BB745-B5C1-4617-8BE9-CB317C0921E8}" destId="{C1637B6A-CF24-47BB-BD6B-45AC220B2BB4}" srcOrd="0" destOrd="0" presId="urn:microsoft.com/office/officeart/2005/8/layout/vList2"/>
    <dgm:cxn modelId="{19427C35-49B3-482E-8078-322DE9C15F26}" type="presOf" srcId="{36D0B3C9-234E-4530-AEE0-20C5F378C026}" destId="{B3C9DA53-900A-4EDD-8485-D0EDB2AC5FFC}" srcOrd="0" destOrd="0" presId="urn:microsoft.com/office/officeart/2005/8/layout/vList2"/>
    <dgm:cxn modelId="{AAEE6430-FB43-469A-9C19-046DD88E59D6}" type="presOf" srcId="{8CAFD463-E62B-4243-B1A1-BAB86F41C271}" destId="{EB44EBED-9F38-46C6-9FE2-33B0B7618041}" srcOrd="0" destOrd="0" presId="urn:microsoft.com/office/officeart/2005/8/layout/vList2"/>
    <dgm:cxn modelId="{A0E16F1C-4155-47B2-96E4-1163BDFCCCAF}" type="presParOf" srcId="{219C50B4-5CBD-4593-8BBE-AA20662B4EE0}" destId="{C1637B6A-CF24-47BB-BD6B-45AC220B2BB4}" srcOrd="0" destOrd="0" presId="urn:microsoft.com/office/officeart/2005/8/layout/vList2"/>
    <dgm:cxn modelId="{71EB1168-169D-4ABC-90D8-D13FAC660271}" type="presParOf" srcId="{219C50B4-5CBD-4593-8BBE-AA20662B4EE0}" destId="{CFA7EE62-A5D1-441C-9EFD-CFA1A8F322B1}" srcOrd="1" destOrd="0" presId="urn:microsoft.com/office/officeart/2005/8/layout/vList2"/>
    <dgm:cxn modelId="{707AB817-5588-4D8F-A8DC-19C237D22F44}" type="presParOf" srcId="{219C50B4-5CBD-4593-8BBE-AA20662B4EE0}" destId="{1E0C3A10-F53C-42DD-993B-93CF3F8AD7B2}" srcOrd="2" destOrd="0" presId="urn:microsoft.com/office/officeart/2005/8/layout/vList2"/>
    <dgm:cxn modelId="{EF84354B-18CC-483E-82C0-D7BA9AE3DAAE}" type="presParOf" srcId="{219C50B4-5CBD-4593-8BBE-AA20662B4EE0}" destId="{4DF85258-EB4A-447F-9D33-A54150D8F9C1}" srcOrd="3" destOrd="0" presId="urn:microsoft.com/office/officeart/2005/8/layout/vList2"/>
    <dgm:cxn modelId="{52911D64-E51D-4CD0-A3B4-7D21D47A7E12}" type="presParOf" srcId="{219C50B4-5CBD-4593-8BBE-AA20662B4EE0}" destId="{B3C9DA53-900A-4EDD-8485-D0EDB2AC5FFC}" srcOrd="4" destOrd="0" presId="urn:microsoft.com/office/officeart/2005/8/layout/vList2"/>
    <dgm:cxn modelId="{DA32B3F3-6A48-4910-80C9-EBEC3FB190C9}" type="presParOf" srcId="{219C50B4-5CBD-4593-8BBE-AA20662B4EE0}" destId="{2BF66AC0-9E40-4384-B679-6189817B173F}" srcOrd="5" destOrd="0" presId="urn:microsoft.com/office/officeart/2005/8/layout/vList2"/>
    <dgm:cxn modelId="{FC6BF5A2-FF52-4DBF-8A6F-C3E10F72BCA8}" type="presParOf" srcId="{219C50B4-5CBD-4593-8BBE-AA20662B4EE0}" destId="{D04D05FC-CD50-4314-A79F-1E73907E6D37}" srcOrd="6" destOrd="0" presId="urn:microsoft.com/office/officeart/2005/8/layout/vList2"/>
    <dgm:cxn modelId="{F040487F-F8B5-491C-82AB-4D1D271A0BAA}" type="presParOf" srcId="{219C50B4-5CBD-4593-8BBE-AA20662B4EE0}" destId="{55744F73-E030-4722-83C8-3C71AB93C2FA}" srcOrd="7" destOrd="0" presId="urn:microsoft.com/office/officeart/2005/8/layout/vList2"/>
    <dgm:cxn modelId="{5753E304-59C2-40AF-9C1A-B6D36C3AC25B}" type="presParOf" srcId="{219C50B4-5CBD-4593-8BBE-AA20662B4EE0}" destId="{EB44EBED-9F38-46C6-9FE2-33B0B7618041}" srcOrd="8" destOrd="0" presId="urn:microsoft.com/office/officeart/2005/8/layout/vList2"/>
    <dgm:cxn modelId="{4AE5B80B-E28D-45CA-9DFC-8B03F7B6F9A1}" type="presParOf" srcId="{219C50B4-5CBD-4593-8BBE-AA20662B4EE0}" destId="{3B0CE619-A30D-4050-8436-62A949506A87}" srcOrd="9" destOrd="0" presId="urn:microsoft.com/office/officeart/2005/8/layout/vList2"/>
    <dgm:cxn modelId="{27513DC7-B182-47BA-BE8F-CAB9EBB92562}" type="presParOf" srcId="{219C50B4-5CBD-4593-8BBE-AA20662B4EE0}" destId="{C9D1BE16-AB37-49CF-B4B5-5C79122A27D3}" srcOrd="10" destOrd="0" presId="urn:microsoft.com/office/officeart/2005/8/layout/vList2"/>
    <dgm:cxn modelId="{51A235DC-1B01-49CD-8F04-0E8D1FCE32D6}" type="presParOf" srcId="{219C50B4-5CBD-4593-8BBE-AA20662B4EE0}" destId="{69A72B04-C231-4767-A9A7-BD3D6AC85191}" srcOrd="11" destOrd="0" presId="urn:microsoft.com/office/officeart/2005/8/layout/vList2"/>
    <dgm:cxn modelId="{CE493985-0B9D-4E8C-A427-5CBC04169476}" type="presParOf" srcId="{219C50B4-5CBD-4593-8BBE-AA20662B4EE0}" destId="{B775A126-2105-4B47-AB9D-0A9ACCE6C855}"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3CB613-105A-4A27-83E9-6CF193954630}">
      <dsp:nvSpPr>
        <dsp:cNvPr id="0" name=""/>
        <dsp:cNvSpPr/>
      </dsp:nvSpPr>
      <dsp:spPr>
        <a:xfrm rot="5400000">
          <a:off x="5410072" y="-1189323"/>
          <a:ext cx="3481070" cy="672998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tr-TR" sz="2200" b="0" i="0" kern="1200" baseline="0" dirty="0" smtClean="0"/>
            <a:t>Okula gitmek istememe ve okul başarısının düşmesi</a:t>
          </a:r>
          <a:endParaRPr lang="tr-TR" sz="2200" kern="1200" dirty="0"/>
        </a:p>
        <a:p>
          <a:pPr marL="228600" lvl="1" indent="-228600" algn="l" defTabSz="977900" rtl="0">
            <a:lnSpc>
              <a:spcPct val="90000"/>
            </a:lnSpc>
            <a:spcBef>
              <a:spcPct val="0"/>
            </a:spcBef>
            <a:spcAft>
              <a:spcPct val="15000"/>
            </a:spcAft>
            <a:buChar char="••"/>
          </a:pPr>
          <a:r>
            <a:rPr lang="tr-TR" sz="2200" b="0" i="0" kern="1200" baseline="0" dirty="0" smtClean="0"/>
            <a:t>Tekrarlanan oyunlar, saldırganlık, gevezelik</a:t>
          </a:r>
          <a:endParaRPr lang="tr-TR" sz="2200" kern="1200" dirty="0"/>
        </a:p>
        <a:p>
          <a:pPr marL="228600" lvl="1" indent="-228600" algn="l" defTabSz="977900" rtl="0">
            <a:lnSpc>
              <a:spcPct val="90000"/>
            </a:lnSpc>
            <a:spcBef>
              <a:spcPct val="0"/>
            </a:spcBef>
            <a:spcAft>
              <a:spcPct val="15000"/>
            </a:spcAft>
            <a:buChar char="••"/>
          </a:pPr>
          <a:r>
            <a:rPr lang="tr-TR" sz="2200" b="0" i="0" kern="1200" baseline="0" dirty="0" smtClean="0"/>
            <a:t>Erkek çocuklarda özellikle silahlara, savaş oyunlarına </a:t>
          </a:r>
          <a:r>
            <a:rPr lang="tr-TR" sz="2200" b="0" i="0" kern="1200" baseline="0" dirty="0" err="1" smtClean="0"/>
            <a:t>vb.’ye</a:t>
          </a:r>
          <a:r>
            <a:rPr lang="tr-TR" sz="2200" b="0" i="0" kern="1200" baseline="0" dirty="0" smtClean="0"/>
            <a:t> ilgi gösterme.</a:t>
          </a:r>
          <a:endParaRPr lang="tr-TR" sz="2200" kern="1200" dirty="0"/>
        </a:p>
        <a:p>
          <a:pPr marL="228600" lvl="1" indent="-228600" algn="l" defTabSz="977900" rtl="0">
            <a:lnSpc>
              <a:spcPct val="90000"/>
            </a:lnSpc>
            <a:spcBef>
              <a:spcPct val="0"/>
            </a:spcBef>
            <a:spcAft>
              <a:spcPct val="15000"/>
            </a:spcAft>
            <a:buChar char="••"/>
          </a:pPr>
          <a:r>
            <a:rPr lang="tr-TR" sz="2200" b="0" i="0" kern="1200" baseline="0" dirty="0" smtClean="0"/>
            <a:t>Kabuslar, uyku sorunları, ayrılık kaygısı ve doğal olaylardan (yağmur ve  rüzgar gibi) korkma </a:t>
          </a:r>
          <a:endParaRPr lang="tr-TR" sz="2200" kern="1200" dirty="0"/>
        </a:p>
        <a:p>
          <a:pPr marL="228600" lvl="1" indent="-228600" algn="l" defTabSz="977900" rtl="0">
            <a:lnSpc>
              <a:spcPct val="90000"/>
            </a:lnSpc>
            <a:spcBef>
              <a:spcPct val="0"/>
            </a:spcBef>
            <a:spcAft>
              <a:spcPct val="15000"/>
            </a:spcAft>
            <a:buChar char="••"/>
          </a:pPr>
          <a:r>
            <a:rPr lang="tr-TR" sz="2200" b="0" i="0" kern="1200" baseline="0" dirty="0" smtClean="0"/>
            <a:t>Dikkat ve konuşma sorunları, isyankar davranışlar, vücutta ağrılar</a:t>
          </a:r>
          <a:endParaRPr lang="tr-TR" sz="2200" kern="1200" dirty="0"/>
        </a:p>
      </dsp:txBody>
      <dsp:txXfrm rot="-5400000">
        <a:off x="3785615" y="605066"/>
        <a:ext cx="6560052" cy="3141206"/>
      </dsp:txXfrm>
    </dsp:sp>
    <dsp:sp modelId="{3C4B4BBC-40C4-43C8-828C-32007A0FCD47}">
      <dsp:nvSpPr>
        <dsp:cNvPr id="0" name=""/>
        <dsp:cNvSpPr/>
      </dsp:nvSpPr>
      <dsp:spPr>
        <a:xfrm>
          <a:off x="0" y="0"/>
          <a:ext cx="3785616" cy="435133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tr-TR" sz="2400" b="0" i="0" kern="1200" baseline="0" dirty="0" smtClean="0"/>
            <a:t>Okul öncesi dönemdeki davranışlara gerileme; bu durum, akranları tarafından reddedilmeye yol açabilir ve yeni gelişmeye başlayan yeterlik ve özerklik    duygularının ortaya çıkmasını engelleyebilir.</a:t>
          </a:r>
          <a:endParaRPr lang="tr-TR" sz="2400" kern="1200" dirty="0"/>
        </a:p>
      </dsp:txBody>
      <dsp:txXfrm>
        <a:off x="184799" y="184799"/>
        <a:ext cx="3416018" cy="39817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37B6A-CF24-47BB-BD6B-45AC220B2BB4}">
      <dsp:nvSpPr>
        <dsp:cNvPr id="0" name=""/>
        <dsp:cNvSpPr/>
      </dsp:nvSpPr>
      <dsp:spPr>
        <a:xfrm>
          <a:off x="0" y="270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Ailenin tepkisi/yaklaşımı</a:t>
          </a:r>
          <a:endParaRPr lang="tr-TR" sz="2400" kern="1200" dirty="0"/>
        </a:p>
      </dsp:txBody>
      <dsp:txXfrm>
        <a:off x="27415" y="30124"/>
        <a:ext cx="10460770" cy="506769"/>
      </dsp:txXfrm>
    </dsp:sp>
    <dsp:sp modelId="{1E0C3A10-F53C-42DD-993B-93CF3F8AD7B2}">
      <dsp:nvSpPr>
        <dsp:cNvPr id="0" name=""/>
        <dsp:cNvSpPr/>
      </dsp:nvSpPr>
      <dsp:spPr>
        <a:xfrm>
          <a:off x="0" y="63342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Daha önceki yaşantılar</a:t>
          </a:r>
          <a:endParaRPr lang="tr-TR" sz="2400" kern="1200" dirty="0"/>
        </a:p>
      </dsp:txBody>
      <dsp:txXfrm>
        <a:off x="27415" y="660844"/>
        <a:ext cx="10460770" cy="506769"/>
      </dsp:txXfrm>
    </dsp:sp>
    <dsp:sp modelId="{B3C9DA53-900A-4EDD-8485-D0EDB2AC5FFC}">
      <dsp:nvSpPr>
        <dsp:cNvPr id="0" name=""/>
        <dsp:cNvSpPr/>
      </dsp:nvSpPr>
      <dsp:spPr>
        <a:xfrm>
          <a:off x="0" y="126414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err="1" smtClean="0"/>
            <a:t>Travmatik</a:t>
          </a:r>
          <a:r>
            <a:rPr lang="tr-TR" sz="2400" b="0" i="0" kern="1200" baseline="0" dirty="0" smtClean="0"/>
            <a:t> Durumlara Tanık Olma</a:t>
          </a:r>
          <a:endParaRPr lang="tr-TR" sz="2400" kern="1200" dirty="0"/>
        </a:p>
      </dsp:txBody>
      <dsp:txXfrm>
        <a:off x="27415" y="1291564"/>
        <a:ext cx="10460770" cy="506769"/>
      </dsp:txXfrm>
    </dsp:sp>
    <dsp:sp modelId="{D04D05FC-CD50-4314-A79F-1E73907E6D37}">
      <dsp:nvSpPr>
        <dsp:cNvPr id="0" name=""/>
        <dsp:cNvSpPr/>
      </dsp:nvSpPr>
      <dsp:spPr>
        <a:xfrm>
          <a:off x="0" y="189486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Stres yaratan durumlara maruz kalma süresi</a:t>
          </a:r>
          <a:endParaRPr lang="tr-TR" sz="2400" kern="1200" dirty="0"/>
        </a:p>
      </dsp:txBody>
      <dsp:txXfrm>
        <a:off x="27415" y="1922284"/>
        <a:ext cx="10460770" cy="506769"/>
      </dsp:txXfrm>
    </dsp:sp>
    <dsp:sp modelId="{EB44EBED-9F38-46C6-9FE2-33B0B7618041}">
      <dsp:nvSpPr>
        <dsp:cNvPr id="0" name=""/>
        <dsp:cNvSpPr/>
      </dsp:nvSpPr>
      <dsp:spPr>
        <a:xfrm>
          <a:off x="0" y="252558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Yaşamın tehlikede olduğunu düşünme</a:t>
          </a:r>
          <a:endParaRPr lang="tr-TR" sz="2400" kern="1200" dirty="0"/>
        </a:p>
      </dsp:txBody>
      <dsp:txXfrm>
        <a:off x="27415" y="2553004"/>
        <a:ext cx="10460770" cy="506769"/>
      </dsp:txXfrm>
    </dsp:sp>
    <dsp:sp modelId="{C9D1BE16-AB37-49CF-B4B5-5C79122A27D3}">
      <dsp:nvSpPr>
        <dsp:cNvPr id="0" name=""/>
        <dsp:cNvSpPr/>
      </dsp:nvSpPr>
      <dsp:spPr>
        <a:xfrm>
          <a:off x="0" y="315630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Stresle başa çıkma gücü</a:t>
          </a:r>
          <a:endParaRPr lang="tr-TR" sz="2400" kern="1200" dirty="0"/>
        </a:p>
      </dsp:txBody>
      <dsp:txXfrm>
        <a:off x="27415" y="3183724"/>
        <a:ext cx="10460770" cy="506769"/>
      </dsp:txXfrm>
    </dsp:sp>
    <dsp:sp modelId="{B775A126-2105-4B47-AB9D-0A9ACCE6C855}">
      <dsp:nvSpPr>
        <dsp:cNvPr id="0" name=""/>
        <dsp:cNvSpPr/>
      </dsp:nvSpPr>
      <dsp:spPr>
        <a:xfrm>
          <a:off x="0" y="3787029"/>
          <a:ext cx="10515600" cy="5615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b="0" i="0" kern="1200" baseline="0" dirty="0" smtClean="0"/>
            <a:t>Sosyal Destek</a:t>
          </a:r>
          <a:endParaRPr lang="tr-TR" sz="2400" kern="1200" dirty="0"/>
        </a:p>
      </dsp:txBody>
      <dsp:txXfrm>
        <a:off x="27415" y="3814444"/>
        <a:ext cx="10460770" cy="50676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E3E707-7ED2-43F5-B15F-47C86BD65CA8}" type="datetimeFigureOut">
              <a:rPr lang="tr-TR" smtClean="0"/>
              <a:t>17.12.2019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A96340-14A2-47BB-A192-27CCE18F9ACA}" type="slidenum">
              <a:rPr lang="tr-TR" smtClean="0"/>
              <a:t>‹#›</a:t>
            </a:fld>
            <a:endParaRPr lang="tr-TR"/>
          </a:p>
        </p:txBody>
      </p:sp>
    </p:spTree>
    <p:extLst>
      <p:ext uri="{BB962C8B-B14F-4D97-AF65-F5344CB8AC3E}">
        <p14:creationId xmlns:p14="http://schemas.microsoft.com/office/powerpoint/2010/main" val="1788973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pPr/>
              <a:t>14</a:t>
            </a:fld>
            <a:endParaRPr lang="tr-TR"/>
          </a:p>
        </p:txBody>
      </p:sp>
    </p:spTree>
    <p:extLst>
      <p:ext uri="{BB962C8B-B14F-4D97-AF65-F5344CB8AC3E}">
        <p14:creationId xmlns:p14="http://schemas.microsoft.com/office/powerpoint/2010/main" val="2682340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Herkes krizlerden bir şekilde etkilenir (</a:t>
            </a:r>
            <a:r>
              <a:rPr lang="tr-TR" dirty="0" err="1" smtClean="0"/>
              <a:t>DiGiovanni</a:t>
            </a:r>
            <a:r>
              <a:rPr lang="tr-TR" dirty="0" smtClean="0"/>
              <a:t>, 2004). Dahası her bir birey farklı tepkiler verir. Üstelik yaşanan tepkilerin yoğunluğu kişiden kişiye değişebilir. Genetik donanım, yaş, toplumsal cinsiyet, toplumsal doku, geçmiş deneyimler, sosyal destek mekanizmasının var olup olmaması ve gelecek beklentileri gibi bireysel özelliklere dayalı faktörler bireylerin krizden etkilenme düzeyinde önemli risk faktörleri olarak kişilerin tepkilerini şekillendirmektedir (Oral ve Özgüner, 2001). Dahası, baş etme mekanizmaları, optimizm, yaşam olayları üzerinde algılanan kontrol düzeyi, güçlü bir kendilik algısı gibi kişisel faktörler krizin etkisi ve krize maruz kalan kişinin kırılganlığı üzerinde etilidir (</a:t>
            </a:r>
            <a:r>
              <a:rPr lang="tr-TR" dirty="0" err="1" smtClean="0"/>
              <a:t>Updegraff</a:t>
            </a:r>
            <a:r>
              <a:rPr lang="tr-TR" dirty="0" smtClean="0"/>
              <a:t> &amp; Taylor, 2000). </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pPr/>
              <a:t>17</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56088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Muhtemel Tepkiler</a:t>
            </a:r>
          </a:p>
          <a:p>
            <a:r>
              <a:rPr lang="tr-TR" dirty="0" smtClean="0"/>
              <a:t>Herkes krizlerden bir şekilde etkilenir ve kişilerin krize maruz kaldıklarından karşı geliştirdikleri tepkiler de çeşitli faktörlere bağlı olarak belirlenmektedir (</a:t>
            </a:r>
            <a:r>
              <a:rPr lang="tr-TR" dirty="0" err="1" smtClean="0"/>
              <a:t>DiGiovanni</a:t>
            </a:r>
            <a:r>
              <a:rPr lang="tr-TR" dirty="0" smtClean="0"/>
              <a:t>, 2004). Kriz anında verilen muhtemel tepkileri esas olarak fiziksel tepkiler, davranışsal tepkiler, duygusal tepkiler ve bilişsel tepkiler olarak dört ana başlıkta toplayabiliriz.</a:t>
            </a: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pPr/>
              <a:t>18</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266939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indent="450215">
              <a:lnSpc>
                <a:spcPct val="150000"/>
              </a:lnSpc>
              <a:spcBef>
                <a:spcPts val="600"/>
              </a:spcBef>
              <a:spcAft>
                <a:spcPts val="600"/>
              </a:spcAft>
            </a:pPr>
            <a:r>
              <a:rPr lang="tr-TR" sz="1200" dirty="0" smtClean="0">
                <a:solidFill>
                  <a:srgbClr val="000000"/>
                </a:solidFill>
                <a:effectLst/>
                <a:latin typeface="Times New Roman"/>
                <a:ea typeface="Arial Unicode MS"/>
                <a:cs typeface="Times New Roman"/>
              </a:rPr>
              <a:t>Uzun dönemli stres tepkilerinin ortaya çıkışında genetik donanım, toplumsal doku, geçmiş deneyimler ve gelecek beklentileri gibi faktörlerin yanı sıra saldırının fiziksel etkisi gibi özellikler ve olayın diğer özellikleri de kişilerin psikolojik tepkilerini şekillendirmektedir (Oral ve Özgüner, 2001). </a:t>
            </a:r>
            <a:endParaRPr lang="tr-TR" sz="1600" dirty="0" smtClean="0">
              <a:effectLst/>
              <a:latin typeface="+mn-lt"/>
              <a:ea typeface="Calibri"/>
              <a:cs typeface="Times New Roman"/>
            </a:endParaRP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pPr/>
              <a:t>19</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1193920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Okul çağı çocukları edilgen bir rol sergileseler de, olayın etkilerini hafifletmek için çarpıtmalar yapabilmekte ve yüksek duyarlılık seviyesinde bulunmalarının etkisiyle, gelecekteki olası tehlikelerin de onlara zarar vereceği kurgusunu geliştirebilmektedirler. Bu çocuklarda, psikosomatik yakınmalarla beraber sinirli, hırçın, kaba ve tahrik edici davranışlar, ayrıca sosyal ilişkilerinde incinmeler sıklıkla görülmektedir (</a:t>
            </a:r>
            <a:r>
              <a:rPr lang="tr-TR" dirty="0" err="1" smtClean="0"/>
              <a:t>Burnham</a:t>
            </a:r>
            <a:r>
              <a:rPr lang="tr-TR" dirty="0" smtClean="0"/>
              <a:t>, 2005).</a:t>
            </a: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pPr/>
              <a:t>20</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252846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pPr/>
              <a:t>21</a:t>
            </a:fld>
            <a:endParaRPr lang="tr-TR"/>
          </a:p>
        </p:txBody>
      </p:sp>
    </p:spTree>
    <p:extLst>
      <p:ext uri="{BB962C8B-B14F-4D97-AF65-F5344CB8AC3E}">
        <p14:creationId xmlns:p14="http://schemas.microsoft.com/office/powerpoint/2010/main" val="4131472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Okul sadece çocuklar için değil aileler için de en önemli destek noktası olabilmektedir.</a:t>
            </a:r>
            <a:r>
              <a:rPr lang="tr-TR" baseline="0" dirty="0" smtClean="0"/>
              <a:t>  Çünkü maddi ve manevi pek çok yokluk ile mücadele eden göçmenler için tek şans çoğu zaman okuldur!!!</a:t>
            </a:r>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pPr/>
              <a:t>23</a:t>
            </a:fld>
            <a:endParaRPr lang="tr-TR"/>
          </a:p>
        </p:txBody>
      </p:sp>
    </p:spTree>
    <p:extLst>
      <p:ext uri="{BB962C8B-B14F-4D97-AF65-F5344CB8AC3E}">
        <p14:creationId xmlns:p14="http://schemas.microsoft.com/office/powerpoint/2010/main" val="39169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pPr/>
              <a:t>26</a:t>
            </a:fld>
            <a:endParaRPr lang="tr-TR"/>
          </a:p>
        </p:txBody>
      </p:sp>
    </p:spTree>
    <p:extLst>
      <p:ext uri="{BB962C8B-B14F-4D97-AF65-F5344CB8AC3E}">
        <p14:creationId xmlns:p14="http://schemas.microsoft.com/office/powerpoint/2010/main" val="4010626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12/17/2019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12/17/2019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Öğrenmeyi Öğrenme </a:t>
            </a:r>
            <a:r>
              <a:rPr lang="tr-TR" smtClean="0"/>
              <a:t>ve Travma II</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21251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Hedef: Problem çözmeyi öğrenme	</a:t>
            </a:r>
            <a:endParaRPr lang="tr-TR" dirty="0"/>
          </a:p>
        </p:txBody>
      </p:sp>
      <p:sp>
        <p:nvSpPr>
          <p:cNvPr id="3" name="2 İçerik Yer Tutucusu"/>
          <p:cNvSpPr>
            <a:spLocks noGrp="1"/>
          </p:cNvSpPr>
          <p:nvPr>
            <p:ph idx="1"/>
          </p:nvPr>
        </p:nvSpPr>
        <p:spPr/>
        <p:txBody>
          <a:bodyPr/>
          <a:lstStyle/>
          <a:p>
            <a:endParaRPr lang="tr-TR" dirty="0" smtClean="0"/>
          </a:p>
          <a:p>
            <a:endParaRPr lang="tr-TR" dirty="0" smtClean="0"/>
          </a:p>
          <a:p>
            <a:pPr>
              <a:buNone/>
            </a:pPr>
            <a:endParaRPr lang="tr-TR" dirty="0" smtClean="0"/>
          </a:p>
        </p:txBody>
      </p:sp>
      <p:pic>
        <p:nvPicPr>
          <p:cNvPr id="4" name="3 Resim" descr="images (1).jpg"/>
          <p:cNvPicPr>
            <a:picLocks noChangeAspect="1"/>
          </p:cNvPicPr>
          <p:nvPr/>
        </p:nvPicPr>
        <p:blipFill>
          <a:blip r:embed="rId2"/>
          <a:stretch>
            <a:fillRect/>
          </a:stretch>
        </p:blipFill>
        <p:spPr>
          <a:xfrm>
            <a:off x="1917700" y="2120900"/>
            <a:ext cx="8191499" cy="4511675"/>
          </a:xfrm>
          <a:prstGeom prst="rect">
            <a:avLst/>
          </a:prstGeom>
        </p:spPr>
      </p:pic>
    </p:spTree>
    <p:extLst>
      <p:ext uri="{BB962C8B-B14F-4D97-AF65-F5344CB8AC3E}">
        <p14:creationId xmlns:p14="http://schemas.microsoft.com/office/powerpoint/2010/main" val="3371235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oldu??</a:t>
            </a:r>
            <a:r>
              <a:rPr lang="tr-TR" dirty="0" smtClean="0">
                <a:sym typeface="Wingdings" pitchFamily="2" charset="2"/>
              </a:rPr>
              <a:t></a:t>
            </a:r>
            <a:endParaRPr lang="tr-TR" dirty="0"/>
          </a:p>
        </p:txBody>
      </p:sp>
      <p:sp>
        <p:nvSpPr>
          <p:cNvPr id="3" name="2 İçerik Yer Tutucusu"/>
          <p:cNvSpPr>
            <a:spLocks noGrp="1"/>
          </p:cNvSpPr>
          <p:nvPr>
            <p:ph idx="1"/>
          </p:nvPr>
        </p:nvSpPr>
        <p:spPr/>
        <p:txBody>
          <a:bodyPr/>
          <a:lstStyle/>
          <a:p>
            <a:endParaRPr lang="tr-TR"/>
          </a:p>
        </p:txBody>
      </p:sp>
    </p:spTree>
    <p:extLst>
      <p:ext uri="{BB962C8B-B14F-4D97-AF65-F5344CB8AC3E}">
        <p14:creationId xmlns:p14="http://schemas.microsoft.com/office/powerpoint/2010/main" val="207379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4" name="3 İçerik Yer Tutucusu" descr="image01.png"/>
          <p:cNvPicPr>
            <a:picLocks noGrp="1" noChangeAspect="1"/>
          </p:cNvPicPr>
          <p:nvPr>
            <p:ph idx="1"/>
          </p:nvPr>
        </p:nvPicPr>
        <p:blipFill>
          <a:blip r:embed="rId2"/>
          <a:stretch>
            <a:fillRect/>
          </a:stretch>
        </p:blipFill>
        <p:spPr>
          <a:xfrm>
            <a:off x="2540000" y="2159000"/>
            <a:ext cx="6807199" cy="3886200"/>
          </a:xfrm>
        </p:spPr>
      </p:pic>
    </p:spTree>
    <p:extLst>
      <p:ext uri="{BB962C8B-B14F-4D97-AF65-F5344CB8AC3E}">
        <p14:creationId xmlns:p14="http://schemas.microsoft.com/office/powerpoint/2010/main" val="394019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Göç ve travma ile çalışmak</a:t>
            </a:r>
            <a:endParaRPr lang="tr-TR" dirty="0"/>
          </a:p>
        </p:txBody>
      </p:sp>
      <p:sp>
        <p:nvSpPr>
          <p:cNvPr id="3" name="2 İçerik Yer Tutucusu"/>
          <p:cNvSpPr>
            <a:spLocks noGrp="1"/>
          </p:cNvSpPr>
          <p:nvPr>
            <p:ph idx="1"/>
          </p:nvPr>
        </p:nvSpPr>
        <p:spPr/>
        <p:txBody>
          <a:bodyPr/>
          <a:lstStyle/>
          <a:p>
            <a:pPr marL="0" indent="0">
              <a:buNone/>
            </a:pPr>
            <a:endParaRPr lang="tr-TR" dirty="0" smtClean="0"/>
          </a:p>
          <a:p>
            <a:pPr marL="0" indent="0">
              <a:buNone/>
            </a:pPr>
            <a:r>
              <a:rPr lang="tr-TR" dirty="0" smtClean="0"/>
              <a:t>Bir ülkeden başka bir ülkeye kalıcı bir biçimde yerleşmek amacıyla yasal veya yasal olmayan yollardan yapılan yolculuk …</a:t>
            </a:r>
            <a:endParaRPr lang="tr-TR" dirty="0"/>
          </a:p>
        </p:txBody>
      </p:sp>
    </p:spTree>
    <p:extLst>
      <p:ext uri="{BB962C8B-B14F-4D97-AF65-F5344CB8AC3E}">
        <p14:creationId xmlns:p14="http://schemas.microsoft.com/office/powerpoint/2010/main" val="820011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404664"/>
            <a:ext cx="11460480" cy="5831544"/>
          </a:xfrm>
        </p:spPr>
        <p:txBody>
          <a:bodyPr>
            <a:normAutofit lnSpcReduction="10000"/>
          </a:bodyPr>
          <a:lstStyle/>
          <a:p>
            <a:r>
              <a:rPr lang="tr-TR" b="1" u="sng" dirty="0" smtClean="0"/>
              <a:t>Göç</a:t>
            </a:r>
          </a:p>
          <a:p>
            <a:endParaRPr lang="tr-TR" b="1" u="sng" dirty="0" smtClean="0"/>
          </a:p>
          <a:p>
            <a:endParaRPr lang="tr-TR" b="1" u="sng" dirty="0" smtClean="0"/>
          </a:p>
          <a:p>
            <a:pPr>
              <a:buNone/>
            </a:pPr>
            <a:endParaRPr lang="tr-TR" b="1" u="sng" dirty="0" smtClean="0"/>
          </a:p>
          <a:p>
            <a:r>
              <a:rPr lang="tr-TR" b="1" u="sng" dirty="0" smtClean="0"/>
              <a:t>Göç Stresi: </a:t>
            </a:r>
            <a:r>
              <a:rPr lang="tr-TR" dirty="0" smtClean="0"/>
              <a:t>Göç süreci ve öncesinde yüz yüze gelinen doğrudan veya dolaylı kriz deneyimleri ile bunların sonucunda ortaya çıkan duygusal deneyimler göç stresi olarak ele alınmaktadır. Organ kaybı, yakınların kaybı, yakınların geride bırakılması, temel yaşamsal ihtiyaçların karşılanamaması, ekonomik zorluk yaşama, doğrudan terör, çatışma ve/veya saldırıya maruz kalma,  temel becerilerin kaybedilmesi, ayrımcılığa uğrama gibi geniş bir yelpazede  </a:t>
            </a:r>
            <a:r>
              <a:rPr lang="tr-TR" dirty="0" err="1" smtClean="0"/>
              <a:t>travmatik</a:t>
            </a:r>
            <a:r>
              <a:rPr lang="tr-TR" dirty="0" smtClean="0"/>
              <a:t> stres faktörlerini doğrudan </a:t>
            </a:r>
            <a:r>
              <a:rPr lang="tr-TR" dirty="0" err="1" smtClean="0"/>
              <a:t>deneyimleme</a:t>
            </a:r>
            <a:r>
              <a:rPr lang="tr-TR" dirty="0" smtClean="0"/>
              <a:t>, tanık olma veya bunların </a:t>
            </a:r>
            <a:r>
              <a:rPr lang="tr-TR" dirty="0" err="1" smtClean="0"/>
              <a:t>deneyimlendiğini</a:t>
            </a:r>
            <a:r>
              <a:rPr lang="tr-TR" dirty="0" smtClean="0"/>
              <a:t> biliyor olmak göç stresi olarak ele alınacaktır.</a:t>
            </a:r>
          </a:p>
          <a:p>
            <a:pPr marL="0" indent="0">
              <a:buNone/>
            </a:pPr>
            <a:endParaRPr lang="tr-TR" dirty="0" smtClean="0"/>
          </a:p>
          <a:p>
            <a:r>
              <a:rPr lang="tr-TR" b="1" u="sng" dirty="0" smtClean="0"/>
              <a:t>Göç Sonrası Yaşam Güçlükleri: </a:t>
            </a:r>
            <a:r>
              <a:rPr lang="tr-TR" dirty="0" smtClean="0"/>
              <a:t>Belli başlı göç sonrası stres faktörleri iletişim, ayrımcılık, geride kalanlar için endişe, iş bulma, göç süreci zorlukları, sağlık ve sosyal hizmetlere erişim, kültürlenme  alanlarında </a:t>
            </a:r>
            <a:r>
              <a:rPr lang="tr-TR" dirty="0" err="1" smtClean="0"/>
              <a:t>deneyimlenen</a:t>
            </a:r>
            <a:r>
              <a:rPr lang="tr-TR" dirty="0" smtClean="0"/>
              <a:t> güçlükler olarak ele alınmıştır.</a:t>
            </a:r>
          </a:p>
          <a:p>
            <a:endParaRPr lang="tr-TR" dirty="0"/>
          </a:p>
        </p:txBody>
      </p:sp>
    </p:spTree>
    <p:extLst>
      <p:ext uri="{BB962C8B-B14F-4D97-AF65-F5344CB8AC3E}">
        <p14:creationId xmlns:p14="http://schemas.microsoft.com/office/powerpoint/2010/main" val="41376828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buNone/>
            </a:pPr>
            <a:r>
              <a:rPr lang="tr-TR" dirty="0" smtClean="0"/>
              <a:t>   </a:t>
            </a:r>
          </a:p>
          <a:p>
            <a:pPr lvl="0">
              <a:buNone/>
            </a:pPr>
            <a:endParaRPr lang="tr-TR" dirty="0" smtClean="0"/>
          </a:p>
          <a:p>
            <a:pPr lvl="0">
              <a:buNone/>
            </a:pPr>
            <a:r>
              <a:rPr lang="tr-TR" dirty="0" smtClean="0"/>
              <a:t>   </a:t>
            </a:r>
            <a:r>
              <a:rPr lang="tr-TR" sz="3200" dirty="0" err="1" smtClean="0"/>
              <a:t>Travmatik</a:t>
            </a:r>
            <a:r>
              <a:rPr lang="tr-TR" sz="3200" dirty="0" smtClean="0"/>
              <a:t> bir olaya maruz kalmanın psikolojik etkileri çok çeşitlidir ve kişilerin travmaya karşı geliştirdikleri tepkiler de çeşitli faktörlere bağlı olarak belirlenmektedir</a:t>
            </a:r>
            <a:endParaRPr lang="tr-TR" sz="3200" dirty="0"/>
          </a:p>
        </p:txBody>
      </p:sp>
    </p:spTree>
    <p:extLst>
      <p:ext uri="{BB962C8B-B14F-4D97-AF65-F5344CB8AC3E}">
        <p14:creationId xmlns:p14="http://schemas.microsoft.com/office/powerpoint/2010/main" val="2613414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Travmatik</a:t>
            </a:r>
            <a:r>
              <a:rPr lang="tr-TR" dirty="0" smtClean="0"/>
              <a:t> olaya verilen 3 evrimsel tepki</a:t>
            </a:r>
            <a:endParaRPr lang="tr-TR" dirty="0"/>
          </a:p>
        </p:txBody>
      </p:sp>
      <p:sp>
        <p:nvSpPr>
          <p:cNvPr id="3" name="İçerik Yer Tutucusu 2"/>
          <p:cNvSpPr>
            <a:spLocks noGrp="1"/>
          </p:cNvSpPr>
          <p:nvPr>
            <p:ph idx="1"/>
          </p:nvPr>
        </p:nvSpPr>
        <p:spPr/>
        <p:txBody>
          <a:bodyPr>
            <a:normAutofit/>
          </a:bodyPr>
          <a:lstStyle/>
          <a:p>
            <a:pPr marL="0" indent="0" algn="ctr">
              <a:buNone/>
            </a:pPr>
            <a:endParaRPr lang="tr-TR" sz="2800" dirty="0" smtClean="0"/>
          </a:p>
          <a:p>
            <a:pPr marL="0" indent="0" algn="ctr">
              <a:buNone/>
            </a:pPr>
            <a:r>
              <a:rPr lang="tr-TR" sz="4000" dirty="0" smtClean="0"/>
              <a:t>KAÇ</a:t>
            </a:r>
          </a:p>
          <a:p>
            <a:pPr marL="0" indent="0" algn="ctr">
              <a:buNone/>
            </a:pPr>
            <a:r>
              <a:rPr lang="tr-TR" sz="4000" dirty="0" smtClean="0"/>
              <a:t>DON </a:t>
            </a:r>
          </a:p>
          <a:p>
            <a:pPr marL="0" indent="0" algn="ctr">
              <a:buNone/>
            </a:pPr>
            <a:r>
              <a:rPr lang="tr-TR" sz="4000" dirty="0" smtClean="0"/>
              <a:t>SAVAŞ</a:t>
            </a:r>
            <a:endParaRPr lang="tr-TR" sz="4000" dirty="0"/>
          </a:p>
        </p:txBody>
      </p:sp>
    </p:spTree>
    <p:extLst>
      <p:ext uri="{BB962C8B-B14F-4D97-AF65-F5344CB8AC3E}">
        <p14:creationId xmlns:p14="http://schemas.microsoft.com/office/powerpoint/2010/main" val="2029203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4294967295"/>
            <p:extLst/>
          </p:nvPr>
        </p:nvGraphicFramePr>
        <p:xfrm>
          <a:off x="198438" y="0"/>
          <a:ext cx="8056562" cy="6670791"/>
        </p:xfrm>
        <a:graphic>
          <a:graphicData uri="http://schemas.openxmlformats.org/drawingml/2006/table">
            <a:tbl>
              <a:tblPr firstRow="1" firstCol="1" bandRow="1">
                <a:tableStyleId>{5C22544A-7EE6-4342-B048-85BDC9FD1C3A}</a:tableStyleId>
              </a:tblPr>
              <a:tblGrid>
                <a:gridCol w="1138321"/>
                <a:gridCol w="6918241"/>
              </a:tblGrid>
              <a:tr h="452871">
                <a:tc>
                  <a:txBody>
                    <a:bodyPr/>
                    <a:lstStyle/>
                    <a:p>
                      <a:pPr algn="ctr">
                        <a:lnSpc>
                          <a:spcPct val="150000"/>
                        </a:lnSpc>
                        <a:spcAft>
                          <a:spcPts val="0"/>
                        </a:spcAft>
                      </a:pPr>
                      <a:r>
                        <a:rPr lang="en-US" sz="900" dirty="0">
                          <a:effectLst/>
                        </a:rPr>
                        <a:t/>
                      </a:r>
                      <a:br>
                        <a:rPr lang="en-US" sz="900" dirty="0">
                          <a:effectLst/>
                        </a:rPr>
                      </a:br>
                      <a:r>
                        <a:rPr lang="tr-TR" sz="900" dirty="0">
                          <a:effectLst/>
                        </a:rPr>
                        <a:t> </a:t>
                      </a:r>
                      <a:endParaRPr lang="tr-TR" sz="900" dirty="0">
                        <a:effectLst/>
                        <a:latin typeface="Calibri"/>
                        <a:ea typeface="Calibri"/>
                        <a:cs typeface="Times New Roman"/>
                      </a:endParaRPr>
                    </a:p>
                  </a:txBody>
                  <a:tcPr marL="60480" marR="60480" marT="0" marB="0"/>
                </a:tc>
                <a:tc>
                  <a:txBody>
                    <a:bodyPr/>
                    <a:lstStyle/>
                    <a:p>
                      <a:pPr algn="ctr">
                        <a:lnSpc>
                          <a:spcPct val="150000"/>
                        </a:lnSpc>
                        <a:spcAft>
                          <a:spcPts val="0"/>
                        </a:spcAft>
                      </a:pPr>
                      <a:r>
                        <a:rPr lang="tr-TR" sz="1200" dirty="0">
                          <a:effectLst/>
                        </a:rPr>
                        <a:t>Bireysel Faktörler</a:t>
                      </a:r>
                      <a:endParaRPr lang="tr-TR" sz="1200" dirty="0">
                        <a:effectLst/>
                        <a:latin typeface="Calibri"/>
                        <a:ea typeface="Calibri"/>
                        <a:cs typeface="Times New Roman"/>
                      </a:endParaRPr>
                    </a:p>
                  </a:txBody>
                  <a:tcPr marL="60480" marR="60480" marT="0" marB="0"/>
                </a:tc>
              </a:tr>
              <a:tr h="3167587">
                <a:tc>
                  <a:txBody>
                    <a:bodyPr/>
                    <a:lstStyle/>
                    <a:p>
                      <a:pPr marL="342900" marR="71755" lvl="0" indent="-342900" algn="ctr">
                        <a:lnSpc>
                          <a:spcPct val="150000"/>
                        </a:lnSpc>
                        <a:spcAft>
                          <a:spcPts val="0"/>
                        </a:spcAft>
                        <a:buFont typeface="Times New Roman"/>
                        <a:buChar char=""/>
                      </a:pPr>
                      <a:r>
                        <a:rPr lang="tr-TR" sz="1200" dirty="0">
                          <a:effectLst/>
                        </a:rPr>
                        <a:t>GÜNCEL BİREYSEL FAKTÖRLER</a:t>
                      </a:r>
                      <a:endParaRPr lang="tr-TR" sz="1200" dirty="0">
                        <a:effectLst/>
                        <a:latin typeface="Calibri"/>
                        <a:ea typeface="Arial Unicode MS"/>
                        <a:cs typeface="Times New Roman"/>
                      </a:endParaRPr>
                    </a:p>
                  </a:txBody>
                  <a:tcPr marL="60480" marR="60480" marT="0" marB="0" vert="vert270" anchor="ctr"/>
                </a:tc>
                <a:tc>
                  <a:txBody>
                    <a:bodyPr/>
                    <a:lstStyle/>
                    <a:p>
                      <a:pPr marL="342900" lvl="0" indent="-342900">
                        <a:lnSpc>
                          <a:spcPct val="150000"/>
                        </a:lnSpc>
                        <a:spcAft>
                          <a:spcPts val="0"/>
                        </a:spcAft>
                        <a:buFont typeface="Times New Roman"/>
                        <a:buChar char=""/>
                      </a:pPr>
                      <a:r>
                        <a:rPr lang="tr-TR" sz="1600" dirty="0">
                          <a:effectLst/>
                        </a:rPr>
                        <a:t>- Cinsiyet (kadınlar risklere daha açık olabilmektedirler)</a:t>
                      </a:r>
                    </a:p>
                    <a:p>
                      <a:pPr marL="342900" lvl="0" indent="-342900">
                        <a:lnSpc>
                          <a:spcPct val="150000"/>
                        </a:lnSpc>
                        <a:spcAft>
                          <a:spcPts val="0"/>
                        </a:spcAft>
                        <a:buFont typeface="Times New Roman"/>
                        <a:buChar char=""/>
                      </a:pPr>
                      <a:r>
                        <a:rPr lang="tr-TR" sz="1600" dirty="0">
                          <a:effectLst/>
                        </a:rPr>
                        <a:t>- Travmatik Yaşantı Sırasında Yaşın Küçük Olması</a:t>
                      </a:r>
                    </a:p>
                    <a:p>
                      <a:pPr marL="342900" lvl="0" indent="-342900">
                        <a:lnSpc>
                          <a:spcPct val="150000"/>
                        </a:lnSpc>
                        <a:spcAft>
                          <a:spcPts val="0"/>
                        </a:spcAft>
                        <a:buFont typeface="Times New Roman"/>
                        <a:buChar char=""/>
                      </a:pPr>
                      <a:r>
                        <a:rPr lang="tr-TR" sz="1600" dirty="0">
                          <a:effectLst/>
                        </a:rPr>
                        <a:t>- Medeni Durum (Bekar </a:t>
                      </a:r>
                      <a:r>
                        <a:rPr lang="tr-TR" sz="1600" dirty="0" smtClean="0">
                          <a:effectLst/>
                        </a:rPr>
                        <a:t>ya da </a:t>
                      </a:r>
                      <a:r>
                        <a:rPr lang="tr-TR" sz="1600" dirty="0">
                          <a:effectLst/>
                        </a:rPr>
                        <a:t>boşanmış olmak riski artırmaktadır)</a:t>
                      </a:r>
                    </a:p>
                    <a:p>
                      <a:pPr marL="342900" lvl="0" indent="-342900">
                        <a:lnSpc>
                          <a:spcPct val="150000"/>
                        </a:lnSpc>
                        <a:spcAft>
                          <a:spcPts val="0"/>
                        </a:spcAft>
                        <a:buFont typeface="Times New Roman"/>
                        <a:buChar char=""/>
                      </a:pPr>
                      <a:r>
                        <a:rPr lang="tr-TR" sz="1600" dirty="0">
                          <a:effectLst/>
                        </a:rPr>
                        <a:t>- Düşük Eğitim Düzeyi</a:t>
                      </a:r>
                    </a:p>
                    <a:p>
                      <a:pPr marL="342900" lvl="0" indent="-342900">
                        <a:lnSpc>
                          <a:spcPct val="150000"/>
                        </a:lnSpc>
                        <a:spcAft>
                          <a:spcPts val="0"/>
                        </a:spcAft>
                        <a:buFont typeface="Times New Roman"/>
                        <a:buChar char=""/>
                      </a:pPr>
                      <a:r>
                        <a:rPr lang="tr-TR" sz="1600" dirty="0">
                          <a:effectLst/>
                        </a:rPr>
                        <a:t>- Düşük Zeka Düzeyi</a:t>
                      </a:r>
                    </a:p>
                    <a:p>
                      <a:pPr>
                        <a:lnSpc>
                          <a:spcPct val="150000"/>
                        </a:lnSpc>
                        <a:spcAft>
                          <a:spcPts val="0"/>
                        </a:spcAft>
                      </a:pPr>
                      <a:r>
                        <a:rPr lang="tr-TR" sz="1600" dirty="0">
                          <a:effectLst/>
                        </a:rPr>
                        <a:t>- Hatalı Başa Çıkma Stratejiler</a:t>
                      </a:r>
                    </a:p>
                    <a:p>
                      <a:pPr>
                        <a:lnSpc>
                          <a:spcPct val="150000"/>
                        </a:lnSpc>
                        <a:spcAft>
                          <a:spcPts val="0"/>
                        </a:spcAft>
                      </a:pPr>
                      <a:r>
                        <a:rPr lang="tr-TR" sz="1600" dirty="0">
                          <a:effectLst/>
                        </a:rPr>
                        <a:t>- Kronik Tıbbi Rahatsızlıklara Sahip Olma</a:t>
                      </a:r>
                    </a:p>
                    <a:p>
                      <a:pPr>
                        <a:lnSpc>
                          <a:spcPct val="150000"/>
                        </a:lnSpc>
                        <a:spcAft>
                          <a:spcPts val="0"/>
                        </a:spcAft>
                      </a:pPr>
                      <a:r>
                        <a:rPr lang="tr-TR" sz="1600" dirty="0">
                          <a:effectLst/>
                        </a:rPr>
                        <a:t>- Kronik Psikolojik Bozukluklara Sahip Olma. </a:t>
                      </a:r>
                    </a:p>
                    <a:p>
                      <a:pPr marL="342900" lvl="0" indent="-342900">
                        <a:lnSpc>
                          <a:spcPct val="150000"/>
                        </a:lnSpc>
                        <a:spcAft>
                          <a:spcPts val="0"/>
                        </a:spcAft>
                        <a:buFont typeface="Times New Roman"/>
                        <a:buChar char=""/>
                      </a:pPr>
                      <a:r>
                        <a:rPr lang="tr-TR" sz="1600" dirty="0">
                          <a:effectLst/>
                        </a:rPr>
                        <a:t>- Kronikleşmiş Yoksulluk, Evsizlik, İşsizlik Durumlarında Yaşamak</a:t>
                      </a:r>
                      <a:endParaRPr lang="tr-TR" sz="1600" dirty="0">
                        <a:effectLst/>
                        <a:latin typeface="Calibri"/>
                        <a:ea typeface="Arial Unicode MS"/>
                        <a:cs typeface="Times New Roman"/>
                      </a:endParaRPr>
                    </a:p>
                  </a:txBody>
                  <a:tcPr marL="60480" marR="60480" marT="0" marB="0"/>
                </a:tc>
              </a:tr>
              <a:tr h="2804645">
                <a:tc>
                  <a:txBody>
                    <a:bodyPr/>
                    <a:lstStyle/>
                    <a:p>
                      <a:pPr marL="342900" marR="71755" lvl="0" indent="-342900" algn="ctr">
                        <a:lnSpc>
                          <a:spcPct val="150000"/>
                        </a:lnSpc>
                        <a:spcAft>
                          <a:spcPts val="0"/>
                        </a:spcAft>
                        <a:buFont typeface="Times New Roman"/>
                        <a:buChar char=""/>
                      </a:pPr>
                      <a:r>
                        <a:rPr lang="tr-TR" sz="1200" dirty="0">
                          <a:effectLst/>
                        </a:rPr>
                        <a:t>GEÇMİŞE DAYALI BİREYSEL FAKTÖRLER</a:t>
                      </a:r>
                      <a:endParaRPr lang="tr-TR" sz="1200" dirty="0">
                        <a:effectLst/>
                        <a:latin typeface="Calibri"/>
                        <a:ea typeface="Arial Unicode MS"/>
                        <a:cs typeface="Times New Roman"/>
                      </a:endParaRPr>
                    </a:p>
                  </a:txBody>
                  <a:tcPr marL="60480" marR="60480" marT="0" marB="0" vert="vert270" anchor="ctr"/>
                </a:tc>
                <a:tc>
                  <a:txBody>
                    <a:bodyPr/>
                    <a:lstStyle/>
                    <a:p>
                      <a:pPr marL="342900" lvl="0" indent="-342900">
                        <a:lnSpc>
                          <a:spcPct val="150000"/>
                        </a:lnSpc>
                        <a:spcAft>
                          <a:spcPts val="0"/>
                        </a:spcAft>
                        <a:buFont typeface="Times New Roman"/>
                        <a:buChar char=""/>
                      </a:pPr>
                      <a:r>
                        <a:rPr lang="tr-TR" sz="1600" dirty="0">
                          <a:effectLst/>
                        </a:rPr>
                        <a:t>- Azınlık Statüsü Nedeni ile Ayrımcılığa Maruz Kalmış Olmak</a:t>
                      </a:r>
                    </a:p>
                    <a:p>
                      <a:pPr marL="342900" lvl="0" indent="-342900">
                        <a:lnSpc>
                          <a:spcPct val="150000"/>
                        </a:lnSpc>
                        <a:spcAft>
                          <a:spcPts val="0"/>
                        </a:spcAft>
                        <a:buFont typeface="Times New Roman"/>
                        <a:buChar char=""/>
                      </a:pPr>
                      <a:r>
                        <a:rPr lang="tr-TR" sz="1600" dirty="0">
                          <a:effectLst/>
                        </a:rPr>
                        <a:t>- Ailede ve/veya Bireyde Psikolojik Bozukluk Tarihçesi</a:t>
                      </a:r>
                    </a:p>
                    <a:p>
                      <a:pPr>
                        <a:lnSpc>
                          <a:spcPct val="150000"/>
                        </a:lnSpc>
                        <a:spcAft>
                          <a:spcPts val="0"/>
                        </a:spcAft>
                      </a:pPr>
                      <a:r>
                        <a:rPr lang="tr-TR" sz="1600" dirty="0">
                          <a:effectLst/>
                        </a:rPr>
                        <a:t>- Başka Travmalara Maruz Kalmış Olma (Büyük Kazalar, Taciz, Savaş, Kurtarma Çalışmalarına Katılmış Olma, Vb.). </a:t>
                      </a:r>
                    </a:p>
                    <a:p>
                      <a:pPr>
                        <a:lnSpc>
                          <a:spcPct val="150000"/>
                        </a:lnSpc>
                        <a:spcAft>
                          <a:spcPts val="0"/>
                        </a:spcAft>
                      </a:pPr>
                      <a:r>
                        <a:rPr lang="tr-TR" sz="1600" dirty="0">
                          <a:effectLst/>
                        </a:rPr>
                        <a:t>- Önemli </a:t>
                      </a:r>
                      <a:r>
                        <a:rPr lang="tr-TR" sz="1600" dirty="0" smtClean="0">
                          <a:effectLst/>
                        </a:rPr>
                        <a:t>ve </a:t>
                      </a:r>
                      <a:r>
                        <a:rPr lang="tr-TR" sz="1600" dirty="0">
                          <a:effectLst/>
                        </a:rPr>
                        <a:t>Zorlayıcı Yaşam Olaylarına Maruz Kalmış Olmak (Ör. Çocuklukta istismara maruz kalmış olmak).</a:t>
                      </a:r>
                    </a:p>
                    <a:p>
                      <a:pPr>
                        <a:lnSpc>
                          <a:spcPct val="150000"/>
                        </a:lnSpc>
                        <a:spcAft>
                          <a:spcPts val="0"/>
                        </a:spcAft>
                      </a:pPr>
                      <a:r>
                        <a:rPr lang="tr-TR" sz="1600" dirty="0">
                          <a:effectLst/>
                        </a:rPr>
                        <a:t>- Ebeveynlerin boşanması, ölümü ya da tek ebeveyn ile yaşamak</a:t>
                      </a:r>
                    </a:p>
                    <a:p>
                      <a:pPr>
                        <a:lnSpc>
                          <a:spcPct val="150000"/>
                        </a:lnSpc>
                        <a:spcAft>
                          <a:spcPts val="0"/>
                        </a:spcAft>
                      </a:pPr>
                      <a:r>
                        <a:rPr lang="tr-TR" sz="1600" dirty="0">
                          <a:effectLst/>
                        </a:rPr>
                        <a:t>- Ergenlik döneminde anne olmak</a:t>
                      </a:r>
                      <a:endParaRPr lang="tr-TR" sz="1600" dirty="0">
                        <a:effectLst/>
                        <a:latin typeface="Calibri"/>
                        <a:ea typeface="Calibri"/>
                        <a:cs typeface="Times New Roman"/>
                      </a:endParaRPr>
                    </a:p>
                  </a:txBody>
                  <a:tcPr marL="60480" marR="60480" marT="0" marB="0"/>
                </a:tc>
              </a:tr>
            </a:tbl>
          </a:graphicData>
        </a:graphic>
      </p:graphicFrame>
    </p:spTree>
    <p:extLst>
      <p:ext uri="{BB962C8B-B14F-4D97-AF65-F5344CB8AC3E}">
        <p14:creationId xmlns:p14="http://schemas.microsoft.com/office/powerpoint/2010/main" val="861319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4294967295"/>
            <p:extLst/>
          </p:nvPr>
        </p:nvGraphicFramePr>
        <p:xfrm>
          <a:off x="204788" y="0"/>
          <a:ext cx="11479212" cy="6502404"/>
        </p:xfrm>
        <a:graphic>
          <a:graphicData uri="http://schemas.openxmlformats.org/drawingml/2006/table">
            <a:tbl>
              <a:tblPr firstRow="1" firstCol="1" bandRow="1">
                <a:tableStyleId>{5C22544A-7EE6-4342-B048-85BDC9FD1C3A}</a:tableStyleId>
              </a:tblPr>
              <a:tblGrid>
                <a:gridCol w="2869803"/>
                <a:gridCol w="2816165"/>
                <a:gridCol w="2923441"/>
                <a:gridCol w="2869803"/>
              </a:tblGrid>
              <a:tr h="572898">
                <a:tc>
                  <a:txBody>
                    <a:bodyPr/>
                    <a:lstStyle/>
                    <a:p>
                      <a:pPr>
                        <a:lnSpc>
                          <a:spcPct val="200000"/>
                        </a:lnSpc>
                        <a:spcAft>
                          <a:spcPts val="0"/>
                        </a:spcAft>
                      </a:pPr>
                      <a:r>
                        <a:rPr lang="tr-TR" sz="1000" dirty="0">
                          <a:effectLst/>
                        </a:rPr>
                        <a:t>Fiziksel Tepkiler</a:t>
                      </a:r>
                      <a:endParaRPr lang="tr-TR" sz="1100" dirty="0">
                        <a:solidFill>
                          <a:srgbClr val="000000"/>
                        </a:solidFill>
                        <a:effectLst/>
                        <a:latin typeface="Calibri"/>
                        <a:ea typeface="Calibri"/>
                        <a:cs typeface="Times New Roman"/>
                      </a:endParaRPr>
                    </a:p>
                  </a:txBody>
                  <a:tcPr marT="0" marB="0"/>
                </a:tc>
                <a:tc>
                  <a:txBody>
                    <a:bodyPr/>
                    <a:lstStyle/>
                    <a:p>
                      <a:pPr>
                        <a:lnSpc>
                          <a:spcPct val="200000"/>
                        </a:lnSpc>
                        <a:spcAft>
                          <a:spcPts val="0"/>
                        </a:spcAft>
                      </a:pPr>
                      <a:r>
                        <a:rPr lang="tr-TR" sz="1000">
                          <a:effectLst/>
                        </a:rPr>
                        <a:t>Davranışsal Tepkiler</a:t>
                      </a:r>
                      <a:endParaRPr lang="tr-TR" sz="1100">
                        <a:solidFill>
                          <a:srgbClr val="000000"/>
                        </a:solidFill>
                        <a:effectLst/>
                        <a:latin typeface="Calibri"/>
                        <a:ea typeface="Calibri"/>
                        <a:cs typeface="Times New Roman"/>
                      </a:endParaRPr>
                    </a:p>
                  </a:txBody>
                  <a:tcPr marT="0" marB="0"/>
                </a:tc>
                <a:tc>
                  <a:txBody>
                    <a:bodyPr/>
                    <a:lstStyle/>
                    <a:p>
                      <a:pPr>
                        <a:lnSpc>
                          <a:spcPct val="200000"/>
                        </a:lnSpc>
                        <a:spcAft>
                          <a:spcPts val="0"/>
                        </a:spcAft>
                      </a:pPr>
                      <a:r>
                        <a:rPr lang="tr-TR" sz="1000">
                          <a:effectLst/>
                        </a:rPr>
                        <a:t>Duygusal Tepkiler</a:t>
                      </a:r>
                      <a:endParaRPr lang="tr-TR" sz="1100">
                        <a:solidFill>
                          <a:srgbClr val="000000"/>
                        </a:solidFill>
                        <a:effectLst/>
                        <a:latin typeface="Calibri"/>
                        <a:ea typeface="Calibri"/>
                        <a:cs typeface="Times New Roman"/>
                      </a:endParaRPr>
                    </a:p>
                  </a:txBody>
                  <a:tcPr marT="0" marB="0"/>
                </a:tc>
                <a:tc>
                  <a:txBody>
                    <a:bodyPr/>
                    <a:lstStyle/>
                    <a:p>
                      <a:pPr>
                        <a:lnSpc>
                          <a:spcPct val="200000"/>
                        </a:lnSpc>
                        <a:spcAft>
                          <a:spcPts val="0"/>
                        </a:spcAft>
                      </a:pPr>
                      <a:r>
                        <a:rPr lang="tr-TR" sz="1000">
                          <a:effectLst/>
                        </a:rPr>
                        <a:t>Bilişsel Tepkiler</a:t>
                      </a:r>
                      <a:endParaRPr lang="tr-TR" sz="11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dirty="0">
                          <a:effectLst/>
                        </a:rPr>
                        <a:t>• Baş ağrıları ve baş dönmesi</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Uyku düzeninde bozulma ve kâbus görme</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Şoka girme ve hissizlik hali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Dikkat ve konsantrasyon sorunları</a:t>
                      </a:r>
                      <a:endParaRPr lang="tr-TR" sz="1400">
                        <a:solidFill>
                          <a:srgbClr val="000000"/>
                        </a:solidFill>
                        <a:effectLst/>
                        <a:latin typeface="Calibri"/>
                        <a:ea typeface="Calibri"/>
                        <a:cs typeface="Times New Roman"/>
                      </a:endParaRPr>
                    </a:p>
                  </a:txBody>
                  <a:tcPr marT="0" marB="0"/>
                </a:tc>
              </a:tr>
              <a:tr h="329417">
                <a:tc>
                  <a:txBody>
                    <a:bodyPr/>
                    <a:lstStyle/>
                    <a:p>
                      <a:pPr>
                        <a:lnSpc>
                          <a:spcPct val="115000"/>
                        </a:lnSpc>
                        <a:spcAft>
                          <a:spcPts val="0"/>
                        </a:spcAft>
                      </a:pPr>
                      <a:r>
                        <a:rPr lang="tr-TR" sz="1400" dirty="0">
                          <a:effectLst/>
                        </a:rPr>
                        <a:t>• Üşüme veya yanma hissi</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Asabi ve gergin hissetme</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Güvensizlik hissi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Unutkanlık</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dirty="0">
                          <a:effectLst/>
                        </a:rPr>
                        <a:t>• Göğüste daralma hissi</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Sürekli tetikte olma, kötü bir şey olacak beklentisi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Derin üzüntü</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Düşünce bozuklukları</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dirty="0">
                          <a:effectLst/>
                        </a:rPr>
                        <a:t>• Heyecanlı, gergin ve aşırı uyarılmışlık hissi</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Görünür bir neden yokken ağlama veya ağlamaklı olma</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Ölen kişilere duyulan yoğun özlem</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Karar verememe</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dirty="0">
                          <a:effectLst/>
                        </a:rPr>
                        <a:t>• Halsizlik ve yorgunluk</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Aile veya çalışma arkadaşlarıyla çatışmalar</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Çaresiz ve güçsüz hissetme</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Tam veya kısmi amnezi (hafıza kaybı) yaşama</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a:effectLst/>
                        </a:rPr>
                        <a:t>• Mide bulantısı ve bağırsak rahatsızlığı</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a:t>
                      </a:r>
                      <a:r>
                        <a:rPr lang="tr-TR" sz="1400" dirty="0" err="1">
                          <a:effectLst/>
                        </a:rPr>
                        <a:t>Travmatik</a:t>
                      </a:r>
                      <a:r>
                        <a:rPr lang="tr-TR" sz="1400" dirty="0">
                          <a:effectLst/>
                        </a:rPr>
                        <a:t> olayı hatırlatıcı unsurlardan kaçma</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Aşırı alınganlık</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Rahatsızlık veren anılar ve imgelerle meşgul olma</a:t>
                      </a:r>
                      <a:endParaRPr lang="tr-TR" sz="1400">
                        <a:solidFill>
                          <a:srgbClr val="000000"/>
                        </a:solidFill>
                        <a:effectLst/>
                        <a:latin typeface="Calibri"/>
                        <a:ea typeface="Calibri"/>
                        <a:cs typeface="Times New Roman"/>
                      </a:endParaRPr>
                    </a:p>
                  </a:txBody>
                  <a:tcPr marT="0" marB="0"/>
                </a:tc>
              </a:tr>
              <a:tr h="329417">
                <a:tc>
                  <a:txBody>
                    <a:bodyPr/>
                    <a:lstStyle/>
                    <a:p>
                      <a:pPr>
                        <a:lnSpc>
                          <a:spcPct val="115000"/>
                        </a:lnSpc>
                        <a:spcAft>
                          <a:spcPts val="0"/>
                        </a:spcAft>
                      </a:pPr>
                      <a:r>
                        <a:rPr lang="tr-TR" sz="1400">
                          <a:effectLst/>
                        </a:rPr>
                        <a:t>• İştah azalması veya artması</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Duyguları ifade edememe</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Öfke ve öç alma isteği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Katı özeleştiri yapma</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a:effectLst/>
                        </a:rPr>
                        <a:t>• Genel olarak sağlık durumunun kötüleşmesi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Sosyal ortamlardan uzaklaşma ve içe kapanma</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Hırçınlık, toleransın az olması</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Sürekli tehlikelerden korunma planları yapma</a:t>
                      </a:r>
                      <a:endParaRPr lang="tr-TR" sz="1400">
                        <a:solidFill>
                          <a:srgbClr val="000000"/>
                        </a:solidFill>
                        <a:effectLst/>
                        <a:latin typeface="Calibri"/>
                        <a:ea typeface="Calibri"/>
                        <a:cs typeface="Times New Roman"/>
                      </a:endParaRPr>
                    </a:p>
                  </a:txBody>
                  <a:tcPr marT="0" marB="0"/>
                </a:tc>
              </a:tr>
              <a:tr h="658834">
                <a:tc>
                  <a:txBody>
                    <a:bodyPr/>
                    <a:lstStyle/>
                    <a:p>
                      <a:pPr>
                        <a:lnSpc>
                          <a:spcPct val="115000"/>
                        </a:lnSpc>
                        <a:spcAft>
                          <a:spcPts val="0"/>
                        </a:spcAft>
                      </a:pPr>
                      <a:r>
                        <a:rPr lang="tr-TR" sz="1400">
                          <a:effectLst/>
                        </a:rPr>
                        <a:t> </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Alkol ve ilaç kullanımında artış</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Umutsuzluk ve karamsarlık</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Manevi </a:t>
                      </a:r>
                      <a:r>
                        <a:rPr lang="tr-TR" sz="1400" dirty="0" smtClean="0">
                          <a:effectLst/>
                        </a:rPr>
                        <a:t> inançları </a:t>
                      </a:r>
                      <a:r>
                        <a:rPr lang="tr-TR" sz="1400" dirty="0">
                          <a:effectLst/>
                        </a:rPr>
                        <a:t>sorgulama </a:t>
                      </a:r>
                      <a:endParaRPr lang="tr-TR" sz="1400" dirty="0">
                        <a:solidFill>
                          <a:srgbClr val="000000"/>
                        </a:solidFill>
                        <a:effectLst/>
                        <a:latin typeface="Calibri"/>
                        <a:ea typeface="Calibri"/>
                        <a:cs typeface="Times New Roman"/>
                      </a:endParaRPr>
                    </a:p>
                  </a:txBody>
                  <a:tcPr marT="0" marB="0"/>
                </a:tc>
              </a:tr>
              <a:tr h="329417">
                <a:tc>
                  <a:txBody>
                    <a:bodyPr/>
                    <a:lstStyle/>
                    <a:p>
                      <a:pPr>
                        <a:lnSpc>
                          <a:spcPct val="115000"/>
                        </a:lnSpc>
                        <a:spcAft>
                          <a:spcPts val="0"/>
                        </a:spcAft>
                      </a:pPr>
                      <a:r>
                        <a:rPr lang="tr-TR" sz="1400">
                          <a:effectLst/>
                        </a:rPr>
                        <a:t> </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Suçluluk hissi</a:t>
                      </a:r>
                      <a:endParaRPr lang="tr-TR" sz="1400" dirty="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a:t>
                      </a:r>
                      <a:endParaRPr lang="tr-TR" sz="1400" dirty="0">
                        <a:solidFill>
                          <a:srgbClr val="000000"/>
                        </a:solidFill>
                        <a:effectLst/>
                        <a:latin typeface="Calibri"/>
                        <a:ea typeface="Calibri"/>
                        <a:cs typeface="Times New Roman"/>
                      </a:endParaRPr>
                    </a:p>
                  </a:txBody>
                  <a:tcPr marT="0" marB="0"/>
                </a:tc>
              </a:tr>
              <a:tr h="329417">
                <a:tc>
                  <a:txBody>
                    <a:bodyPr/>
                    <a:lstStyle/>
                    <a:p>
                      <a:pPr>
                        <a:lnSpc>
                          <a:spcPct val="115000"/>
                        </a:lnSpc>
                        <a:spcAft>
                          <a:spcPts val="0"/>
                        </a:spcAft>
                      </a:pPr>
                      <a:r>
                        <a:rPr lang="tr-TR" sz="1400">
                          <a:effectLst/>
                        </a:rPr>
                        <a:t> </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a:effectLst/>
                        </a:rPr>
                        <a:t>• Ani duygu değişimi</a:t>
                      </a:r>
                      <a:endParaRPr lang="tr-TR" sz="1400">
                        <a:solidFill>
                          <a:srgbClr val="000000"/>
                        </a:solidFill>
                        <a:effectLst/>
                        <a:latin typeface="Calibri"/>
                        <a:ea typeface="Calibri"/>
                        <a:cs typeface="Times New Roman"/>
                      </a:endParaRPr>
                    </a:p>
                  </a:txBody>
                  <a:tcPr marT="0" marB="0"/>
                </a:tc>
                <a:tc>
                  <a:txBody>
                    <a:bodyPr/>
                    <a:lstStyle/>
                    <a:p>
                      <a:pPr>
                        <a:lnSpc>
                          <a:spcPct val="115000"/>
                        </a:lnSpc>
                        <a:spcAft>
                          <a:spcPts val="0"/>
                        </a:spcAft>
                      </a:pPr>
                      <a:r>
                        <a:rPr lang="tr-TR" sz="1400" dirty="0">
                          <a:effectLst/>
                        </a:rPr>
                        <a:t> </a:t>
                      </a:r>
                      <a:endParaRPr lang="tr-TR" sz="1400" dirty="0">
                        <a:solidFill>
                          <a:srgbClr val="000000"/>
                        </a:solidFill>
                        <a:effectLst/>
                        <a:latin typeface="Calibri"/>
                        <a:ea typeface="Calibri"/>
                        <a:cs typeface="Times New Roman"/>
                      </a:endParaRPr>
                    </a:p>
                  </a:txBody>
                  <a:tcPr marT="0" marB="0"/>
                </a:tc>
              </a:tr>
            </a:tbl>
          </a:graphicData>
        </a:graphic>
      </p:graphicFrame>
    </p:spTree>
    <p:extLst>
      <p:ext uri="{BB962C8B-B14F-4D97-AF65-F5344CB8AC3E}">
        <p14:creationId xmlns:p14="http://schemas.microsoft.com/office/powerpoint/2010/main" val="358930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2" algn="l" rtl="0">
              <a:spcBef>
                <a:spcPts val="400"/>
              </a:spcBef>
            </a:pPr>
            <a:r>
              <a:rPr lang="tr-TR" dirty="0"/>
              <a:t>Uzun Dönemli Travmatik Stres Tepkileri</a:t>
            </a:r>
            <a:r>
              <a:rPr lang="tr-TR" sz="2400" dirty="0"/>
              <a:t/>
            </a:r>
            <a:br>
              <a:rPr lang="tr-TR" sz="2400"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Bireylerin </a:t>
            </a:r>
            <a:r>
              <a:rPr lang="tr-TR" dirty="0"/>
              <a:t>fiziksel ve psikolojik bütünlüğünü, mal varlığını ve diğer kendine ait varlıklarını, tanışıklık/ aşinalık ve kontrol edebilirlik duygusunu, önemli değerlerini, düşüncelerini, yorumlarını, tutumlarını ve varsayımlarını tehdit etmekte olan doğrudan ve dolaylı tehditler travmatik bireyler ve toplumlar yaratmaktadır. Ayrıca, krizlere maruz kalmak kişilerin rutin faaliyetlerinin durmasına da neden olabilmektedir (</a:t>
            </a:r>
            <a:r>
              <a:rPr lang="tr-TR" dirty="0" err="1"/>
              <a:t>Zeidner</a:t>
            </a:r>
            <a:r>
              <a:rPr lang="tr-TR" dirty="0"/>
              <a:t>, 2006</a:t>
            </a:r>
            <a:r>
              <a:rPr lang="tr-TR" dirty="0" smtClean="0"/>
              <a:t>).</a:t>
            </a:r>
          </a:p>
          <a:p>
            <a:endParaRPr lang="tr-TR" dirty="0"/>
          </a:p>
          <a:p>
            <a:r>
              <a:rPr lang="tr-TR" dirty="0"/>
              <a:t>Tüm bunların yanı sıra kızgınlık, reddetme, odaklanma bozukluğu ve uyku bozukluğu hatta depresyon gibi sorunlar da görülebilmektedir. Bunlara, uyku bozuklukları, kendini üzgün hissetme, endişe, kaygı, artan alkol ve sigara tüketimi de eklenebilir (</a:t>
            </a:r>
            <a:r>
              <a:rPr lang="tr-TR" dirty="0" err="1"/>
              <a:t>Nandi</a:t>
            </a:r>
            <a:r>
              <a:rPr lang="tr-TR" dirty="0"/>
              <a:t>, </a:t>
            </a:r>
            <a:r>
              <a:rPr lang="tr-TR" dirty="0" err="1"/>
              <a:t>Galea</a:t>
            </a:r>
            <a:r>
              <a:rPr lang="tr-TR" dirty="0"/>
              <a:t>, </a:t>
            </a:r>
            <a:r>
              <a:rPr lang="tr-TR" dirty="0" err="1"/>
              <a:t>Ahern</a:t>
            </a:r>
            <a:r>
              <a:rPr lang="tr-TR" dirty="0"/>
              <a:t> ve </a:t>
            </a:r>
            <a:r>
              <a:rPr lang="tr-TR" dirty="0" err="1"/>
              <a:t>Vlahov</a:t>
            </a:r>
            <a:r>
              <a:rPr lang="tr-TR" dirty="0"/>
              <a:t>, 2005).</a:t>
            </a:r>
          </a:p>
        </p:txBody>
      </p:sp>
    </p:spTree>
    <p:extLst>
      <p:ext uri="{BB962C8B-B14F-4D97-AF65-F5344CB8AC3E}">
        <p14:creationId xmlns:p14="http://schemas.microsoft.com/office/powerpoint/2010/main" val="1838829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eaLnBrk="1" hangingPunct="1"/>
            <a:r>
              <a:rPr lang="tr-TR" altLang="tr-TR" smtClean="0"/>
              <a:t>Öğrenme söz konusu olduğunda…</a:t>
            </a:r>
          </a:p>
        </p:txBody>
      </p:sp>
      <p:sp>
        <p:nvSpPr>
          <p:cNvPr id="32771" name="Rectangle 3"/>
          <p:cNvSpPr>
            <a:spLocks noGrp="1"/>
          </p:cNvSpPr>
          <p:nvPr>
            <p:ph type="body" idx="1"/>
          </p:nvPr>
        </p:nvSpPr>
        <p:spPr/>
        <p:txBody>
          <a:bodyPr/>
          <a:lstStyle/>
          <a:p>
            <a:pPr eaLnBrk="1" hangingPunct="1"/>
            <a:r>
              <a:rPr lang="tr-TR" altLang="tr-TR" sz="3600" smtClean="0">
                <a:solidFill>
                  <a:schemeClr val="tx1"/>
                </a:solidFill>
              </a:rPr>
              <a:t>Kişisel deneyimler ve akademik yaşantılar aracılığıyla edinilen yeni bilgi ve beceriler beynin kendini yeniden düzenlemesine, örgütlemesine yol açmaktadır. Bu değişim yaşam boyu devam etmektedir.</a:t>
            </a:r>
          </a:p>
          <a:p>
            <a:pPr eaLnBrk="1" hangingPunct="1"/>
            <a:endParaRPr lang="tr-TR" altLang="tr-TR" sz="3600" smtClean="0">
              <a:solidFill>
                <a:schemeClr val="tx1"/>
              </a:solidFill>
            </a:endParaRPr>
          </a:p>
        </p:txBody>
      </p:sp>
    </p:spTree>
    <p:extLst>
      <p:ext uri="{BB962C8B-B14F-4D97-AF65-F5344CB8AC3E}">
        <p14:creationId xmlns:p14="http://schemas.microsoft.com/office/powerpoint/2010/main" val="1331578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Okul çağındaki çocuklarda TSS tepkileri</a:t>
            </a:r>
          </a:p>
        </p:txBody>
      </p:sp>
      <p:graphicFrame>
        <p:nvGraphicFramePr>
          <p:cNvPr id="5" name="İçerik Yer Tutucusu 4"/>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07851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Çocukların Travmatik Olaya Verdikleri Tepkileri Etkileyen Etmenler</a:t>
            </a:r>
          </a:p>
        </p:txBody>
      </p:sp>
      <p:graphicFrame>
        <p:nvGraphicFramePr>
          <p:cNvPr id="4" name="İçerik Yer Tutucusu 3"/>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80240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Ergenlik, riskli ve dengesiz bir dönem olmasına rağmen, Tatar ve </a:t>
            </a:r>
            <a:r>
              <a:rPr lang="tr-TR" dirty="0" err="1" smtClean="0"/>
              <a:t>Amram</a:t>
            </a:r>
            <a:r>
              <a:rPr lang="tr-TR" dirty="0" smtClean="0"/>
              <a:t> (2007) ergenlerin, kriz yaşantılarının ardından daha işe yarar baş etme mekanizmaları geliştirdiklerini vurgulamaktadır. Ancak, bulgular, ardı ardına gelen kriz dönemlerine yoğun biçimde maruz kalınması durumunda ergenlerin şiddet gibi işe yaramayan baş etme mekanizmalarına yönelmesinde artış olduğunu ve bu artışın da hissedilen tehdit duygusu, yaşanılan yerdeki risk ve şiddetin devamlılığıyla bağlantılı olduğunu göstermektedir (</a:t>
            </a:r>
            <a:r>
              <a:rPr lang="tr-TR" dirty="0" err="1" smtClean="0"/>
              <a:t>Even</a:t>
            </a:r>
            <a:r>
              <a:rPr lang="tr-TR" dirty="0" smtClean="0"/>
              <a:t>-</a:t>
            </a:r>
            <a:r>
              <a:rPr lang="tr-TR" dirty="0" err="1" smtClean="0"/>
              <a:t>Chen</a:t>
            </a:r>
            <a:r>
              <a:rPr lang="tr-TR" dirty="0" smtClean="0"/>
              <a:t> ve </a:t>
            </a:r>
            <a:r>
              <a:rPr lang="tr-TR" dirty="0" err="1" smtClean="0"/>
              <a:t>Itzhaky</a:t>
            </a:r>
            <a:r>
              <a:rPr lang="tr-TR" dirty="0" smtClean="0"/>
              <a:t>, 2007). </a:t>
            </a:r>
          </a:p>
          <a:p>
            <a:endParaRPr lang="tr-TR" dirty="0"/>
          </a:p>
        </p:txBody>
      </p:sp>
    </p:spTree>
    <p:extLst>
      <p:ext uri="{BB962C8B-B14F-4D97-AF65-F5344CB8AC3E}">
        <p14:creationId xmlns:p14="http://schemas.microsoft.com/office/powerpoint/2010/main" val="3597038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978401" y="3645024"/>
            <a:ext cx="6839391" cy="1917576"/>
          </a:xfrm>
        </p:spPr>
        <p:txBody>
          <a:bodyPr>
            <a:normAutofit/>
          </a:bodyPr>
          <a:lstStyle/>
          <a:p>
            <a:r>
              <a:rPr lang="tr-TR" dirty="0"/>
              <a:t/>
            </a:r>
            <a:br>
              <a:rPr lang="tr-TR" dirty="0"/>
            </a:br>
            <a:endParaRPr lang="tr-TR" dirty="0"/>
          </a:p>
        </p:txBody>
      </p:sp>
      <p:sp>
        <p:nvSpPr>
          <p:cNvPr id="2" name="Alt Başlık 1"/>
          <p:cNvSpPr>
            <a:spLocks noGrp="1"/>
          </p:cNvSpPr>
          <p:nvPr>
            <p:ph type="body" idx="1"/>
          </p:nvPr>
        </p:nvSpPr>
        <p:spPr>
          <a:xfrm>
            <a:off x="4991099" y="1196753"/>
            <a:ext cx="6827520" cy="2592287"/>
          </a:xfrm>
        </p:spPr>
        <p:txBody>
          <a:bodyPr>
            <a:normAutofit fontScale="70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OKUL VE GÖÇ</a:t>
            </a:r>
          </a:p>
          <a:p>
            <a:pPr algn="ct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endPar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Okul neden göçmenler için en önemli sığınak?</a:t>
            </a: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41090771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nSpc>
                <a:spcPct val="200000"/>
              </a:lnSpc>
            </a:pPr>
            <a:r>
              <a:rPr lang="tr-TR" dirty="0" smtClean="0"/>
              <a:t>Travma yaşamış, istismara uğramış ihmal edilmiş çocuklar için en büyük umut </a:t>
            </a:r>
            <a:r>
              <a:rPr lang="tr-TR" i="1" u="sng" dirty="0" smtClean="0"/>
              <a:t>görüldükleri</a:t>
            </a:r>
            <a:r>
              <a:rPr lang="tr-TR" i="1" dirty="0" smtClean="0"/>
              <a:t>, </a:t>
            </a:r>
            <a:r>
              <a:rPr lang="tr-TR" i="1" u="sng" dirty="0" smtClean="0"/>
              <a:t>tanındıkları,</a:t>
            </a:r>
            <a:r>
              <a:rPr lang="tr-TR" i="1" dirty="0" smtClean="0"/>
              <a:t> </a:t>
            </a:r>
            <a:r>
              <a:rPr lang="tr-TR" i="1" u="sng" dirty="0" smtClean="0"/>
              <a:t>kendilerini düzene sokabildikleri </a:t>
            </a:r>
            <a:r>
              <a:rPr lang="tr-TR" i="1" dirty="0" smtClean="0"/>
              <a:t>ve </a:t>
            </a:r>
            <a:r>
              <a:rPr lang="tr-TR" i="1" u="sng" dirty="0" smtClean="0"/>
              <a:t>benlik algılarını geliştirebildikleri  </a:t>
            </a:r>
            <a:r>
              <a:rPr lang="tr-TR" dirty="0" smtClean="0"/>
              <a:t>okullarda eğitim almalarıdır. </a:t>
            </a:r>
            <a:endParaRPr lang="tr-TR" dirty="0"/>
          </a:p>
          <a:p>
            <a:pPr>
              <a:lnSpc>
                <a:spcPct val="200000"/>
              </a:lnSpc>
            </a:pPr>
            <a:r>
              <a:rPr lang="tr-TR" dirty="0" smtClean="0"/>
              <a:t>En iyi ihtimalle okullar bu karmaşık dünya içerisinde bir güvenlik adası olarak işlev </a:t>
            </a:r>
            <a:r>
              <a:rPr lang="tr-TR" dirty="0"/>
              <a:t>g</a:t>
            </a:r>
            <a:r>
              <a:rPr lang="tr-TR" dirty="0" smtClean="0"/>
              <a:t>österebilir</a:t>
            </a:r>
            <a:endParaRPr lang="tr-TR" dirty="0"/>
          </a:p>
        </p:txBody>
      </p:sp>
    </p:spTree>
    <p:extLst>
      <p:ext uri="{BB962C8B-B14F-4D97-AF65-F5344CB8AC3E}">
        <p14:creationId xmlns:p14="http://schemas.microsoft.com/office/powerpoint/2010/main" val="1882674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 temel İhtiyaç</a:t>
            </a:r>
            <a:endParaRPr lang="tr-TR" dirty="0"/>
          </a:p>
        </p:txBody>
      </p:sp>
      <p:sp>
        <p:nvSpPr>
          <p:cNvPr id="3" name="2 İçerik Yer Tutucusu"/>
          <p:cNvSpPr>
            <a:spLocks noGrp="1"/>
          </p:cNvSpPr>
          <p:nvPr>
            <p:ph idx="1"/>
          </p:nvPr>
        </p:nvSpPr>
        <p:spPr/>
        <p:txBody>
          <a:bodyPr>
            <a:normAutofit/>
          </a:bodyPr>
          <a:lstStyle/>
          <a:p>
            <a:pPr algn="ctr">
              <a:buNone/>
            </a:pPr>
            <a:endParaRPr lang="tr-TR" sz="3600" dirty="0" smtClean="0"/>
          </a:p>
          <a:p>
            <a:pPr algn="ctr">
              <a:buNone/>
            </a:pPr>
            <a:endParaRPr lang="tr-TR" sz="3600" dirty="0" smtClean="0"/>
          </a:p>
          <a:p>
            <a:pPr algn="ctr">
              <a:buNone/>
            </a:pPr>
            <a:r>
              <a:rPr lang="tr-TR" sz="3600" dirty="0" smtClean="0"/>
              <a:t>                   Kabul ve Empati</a:t>
            </a:r>
          </a:p>
          <a:p>
            <a:pPr algn="ctr">
              <a:buNone/>
            </a:pPr>
            <a:r>
              <a:rPr lang="tr-TR" sz="3600" dirty="0" smtClean="0"/>
              <a:t>Rutin </a:t>
            </a:r>
          </a:p>
          <a:p>
            <a:pPr algn="ctr">
              <a:buNone/>
            </a:pPr>
            <a:r>
              <a:rPr lang="tr-TR" sz="3600" dirty="0"/>
              <a:t>Güven</a:t>
            </a:r>
          </a:p>
          <a:p>
            <a:pPr algn="ctr">
              <a:buNone/>
            </a:pPr>
            <a:endParaRPr lang="tr-TR" sz="3600" dirty="0"/>
          </a:p>
        </p:txBody>
      </p:sp>
    </p:spTree>
    <p:extLst>
      <p:ext uri="{BB962C8B-B14F-4D97-AF65-F5344CB8AC3E}">
        <p14:creationId xmlns:p14="http://schemas.microsoft.com/office/powerpoint/2010/main" val="684421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nvPr>
        </p:nvGraphicFramePr>
        <p:xfrm>
          <a:off x="1600200" y="356439"/>
          <a:ext cx="9182100" cy="6242854"/>
        </p:xfrm>
        <a:graphic>
          <a:graphicData uri="http://schemas.openxmlformats.org/drawingml/2006/table">
            <a:tbl>
              <a:tblPr firstRow="1" bandRow="1">
                <a:tableStyleId>{7DF18680-E054-41AD-8BC1-D1AEF772440D}</a:tableStyleId>
              </a:tblPr>
              <a:tblGrid>
                <a:gridCol w="5378750"/>
                <a:gridCol w="3803350"/>
              </a:tblGrid>
              <a:tr h="1366112">
                <a:tc>
                  <a:txBody>
                    <a:bodyPr/>
                    <a:lstStyle/>
                    <a:p>
                      <a:r>
                        <a:rPr lang="tr-TR" sz="1400" b="1" dirty="0" smtClean="0">
                          <a:solidFill>
                            <a:schemeClr val="accent1">
                              <a:lumMod val="50000"/>
                            </a:schemeClr>
                          </a:solidFill>
                          <a:latin typeface="+mj-lt"/>
                        </a:rPr>
                        <a:t>FARKLI KÜLTÜRLERDEN</a:t>
                      </a:r>
                      <a:r>
                        <a:rPr lang="tr-TR" sz="1400" b="1" baseline="0" dirty="0" smtClean="0">
                          <a:solidFill>
                            <a:schemeClr val="accent1">
                              <a:lumMod val="50000"/>
                            </a:schemeClr>
                          </a:solidFill>
                          <a:latin typeface="+mj-lt"/>
                        </a:rPr>
                        <a:t> ÖĞRENCİ VE AİLELERİ İLE AŞAĞIDAKİ </a:t>
                      </a:r>
                      <a:r>
                        <a:rPr lang="tr-TR" sz="1400" b="1" dirty="0" smtClean="0">
                          <a:solidFill>
                            <a:schemeClr val="accent1">
                              <a:lumMod val="50000"/>
                            </a:schemeClr>
                          </a:solidFill>
                          <a:latin typeface="+mj-lt"/>
                        </a:rPr>
                        <a:t>SORULARI DİKKATE ALIN</a:t>
                      </a:r>
                    </a:p>
                  </a:txBody>
                  <a:tcPr marL="121920" marR="121920"/>
                </a:tc>
                <a:tc>
                  <a:txBody>
                    <a:bodyPr/>
                    <a:lstStyle/>
                    <a:p>
                      <a:endParaRPr lang="tr-TR" dirty="0"/>
                    </a:p>
                  </a:txBody>
                  <a:tcPr marL="121920" marR="121920"/>
                </a:tc>
              </a:tr>
              <a:tr h="9718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accent1">
                              <a:lumMod val="50000"/>
                            </a:schemeClr>
                          </a:solidFill>
                          <a:latin typeface="+mj-lt"/>
                        </a:rPr>
                        <a:t>Kıyafet</a:t>
                      </a:r>
                    </a:p>
                    <a:p>
                      <a:endParaRPr lang="tr-TR" sz="1600" b="1" dirty="0">
                        <a:latin typeface="+mj-lt"/>
                      </a:endParaRPr>
                    </a:p>
                  </a:txBody>
                  <a:tcPr marL="121920" marR="121920"/>
                </a:tc>
                <a:tc>
                  <a:txBody>
                    <a:bodyPr/>
                    <a:lstStyle/>
                    <a:p>
                      <a:pPr marL="0" marR="0" lvl="0" indent="0" algn="l" defTabSz="914400" rtl="0" eaLnBrk="1" fontAlgn="auto" latinLnBrk="0" hangingPunct="1">
                        <a:lnSpc>
                          <a:spcPct val="100000"/>
                        </a:lnSpc>
                        <a:spcBef>
                          <a:spcPts val="600"/>
                        </a:spcBef>
                        <a:spcAft>
                          <a:spcPts val="0"/>
                        </a:spcAft>
                        <a:buClr>
                          <a:srgbClr val="0F6FC6"/>
                        </a:buClr>
                        <a:buSzTx/>
                        <a:buFont typeface="Arial" pitchFamily="34" charset="0"/>
                        <a:buNone/>
                        <a:tabLst/>
                        <a:defRPr/>
                      </a:pPr>
                      <a:r>
                        <a:rPr kumimoji="0" lang="tr-TR" sz="900" b="0" i="0" u="none" strike="noStrike" kern="1200" cap="none" spc="30" normalizeH="0" baseline="0" noProof="0" dirty="0" smtClean="0">
                          <a:ln>
                            <a:noFill/>
                          </a:ln>
                          <a:solidFill>
                            <a:schemeClr val="accent1">
                              <a:lumMod val="50000"/>
                            </a:schemeClr>
                          </a:solidFill>
                          <a:effectLst/>
                          <a:uLnTx/>
                          <a:uFillTx/>
                          <a:latin typeface="+mn-lt"/>
                          <a:ea typeface="+mn-ea"/>
                          <a:cs typeface="Tahoma" pitchFamily="34" charset="0"/>
                        </a:rPr>
                        <a:t>» Saygılı olabilmek için belli bir biçimde giyinmeye ihtiyacım var mı?</a:t>
                      </a:r>
                    </a:p>
                    <a:p>
                      <a:pPr marL="0" marR="0" lvl="0" indent="0" algn="l" defTabSz="914400" rtl="0" eaLnBrk="1" fontAlgn="auto" latinLnBrk="0" hangingPunct="1">
                        <a:lnSpc>
                          <a:spcPct val="100000"/>
                        </a:lnSpc>
                        <a:spcBef>
                          <a:spcPts val="600"/>
                        </a:spcBef>
                        <a:spcAft>
                          <a:spcPts val="0"/>
                        </a:spcAft>
                        <a:buClr>
                          <a:srgbClr val="0F6FC6"/>
                        </a:buClr>
                        <a:buSzTx/>
                        <a:buFont typeface="Arial" pitchFamily="34" charset="0"/>
                        <a:buNone/>
                        <a:tabLst/>
                        <a:defRPr/>
                      </a:pPr>
                      <a:r>
                        <a:rPr kumimoji="0" lang="tr-TR" sz="900" b="0" i="0" u="none" strike="noStrike" kern="1200" cap="none" spc="30" normalizeH="0" baseline="0" noProof="0" dirty="0" smtClean="0">
                          <a:ln>
                            <a:noFill/>
                          </a:ln>
                          <a:solidFill>
                            <a:schemeClr val="accent1">
                              <a:lumMod val="50000"/>
                            </a:schemeClr>
                          </a:solidFill>
                          <a:effectLst/>
                          <a:uLnTx/>
                          <a:uFillTx/>
                          <a:latin typeface="+mn-lt"/>
                          <a:ea typeface="+mn-ea"/>
                          <a:cs typeface="Tahoma" pitchFamily="34" charset="0"/>
                        </a:rPr>
                        <a:t>» Krizden etkilenen kişilerin itibarları ve gelenekleri gereği belli biçimde giyinmeye ihtiyaçları var mı?</a:t>
                      </a:r>
                      <a:endParaRPr lang="tr-TR" sz="900" dirty="0">
                        <a:solidFill>
                          <a:schemeClr val="accent1">
                            <a:lumMod val="50000"/>
                          </a:schemeClr>
                        </a:solidFill>
                        <a:latin typeface="+mn-lt"/>
                      </a:endParaRPr>
                    </a:p>
                  </a:txBody>
                  <a:tcPr marL="121920" marR="121920"/>
                </a:tc>
              </a:tr>
              <a:tr h="659488">
                <a:tc>
                  <a:txBody>
                    <a:bodyPr/>
                    <a:lstStyle/>
                    <a:p>
                      <a:r>
                        <a:rPr lang="tr-TR" sz="1600" b="1" dirty="0" smtClean="0">
                          <a:solidFill>
                            <a:schemeClr val="accent1">
                              <a:lumMod val="50000"/>
                            </a:schemeClr>
                          </a:solidFill>
                          <a:latin typeface="+mj-lt"/>
                        </a:rPr>
                        <a:t>Dil</a:t>
                      </a:r>
                      <a:endParaRPr lang="tr-TR" sz="1600" b="1" dirty="0">
                        <a:latin typeface="+mj-lt"/>
                      </a:endParaRPr>
                    </a:p>
                  </a:txBody>
                  <a:tcPr marL="121920" marR="121920"/>
                </a:tc>
                <a:tc>
                  <a:txBody>
                    <a:bodyPr/>
                    <a:lstStyle/>
                    <a:p>
                      <a:pPr>
                        <a:spcBef>
                          <a:spcPts val="600"/>
                        </a:spcBef>
                      </a:pPr>
                      <a:r>
                        <a:rPr lang="tr-TR" sz="900" dirty="0" smtClean="0">
                          <a:solidFill>
                            <a:schemeClr val="accent1">
                              <a:lumMod val="50000"/>
                            </a:schemeClr>
                          </a:solidFill>
                          <a:latin typeface="+mn-lt"/>
                        </a:rPr>
                        <a:t>» Bu kültürdeki insanların geleneksel selamlaşma yolları</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nedir?</a:t>
                      </a:r>
                    </a:p>
                    <a:p>
                      <a:pPr>
                        <a:spcBef>
                          <a:spcPts val="600"/>
                        </a:spcBef>
                      </a:pPr>
                      <a:r>
                        <a:rPr lang="tr-TR" sz="900" dirty="0" smtClean="0">
                          <a:solidFill>
                            <a:schemeClr val="accent1">
                              <a:lumMod val="50000"/>
                            </a:schemeClr>
                          </a:solidFill>
                          <a:latin typeface="+mn-lt"/>
                        </a:rPr>
                        <a:t>» Hangi dilde konuşuluyor?</a:t>
                      </a:r>
                    </a:p>
                  </a:txBody>
                  <a:tcPr marL="121920" marR="121920"/>
                </a:tc>
              </a:tr>
              <a:tr h="815683">
                <a:tc>
                  <a:txBody>
                    <a:bodyPr/>
                    <a:lstStyle/>
                    <a:p>
                      <a:r>
                        <a:rPr lang="tr-TR" sz="1600" b="1" dirty="0" smtClean="0">
                          <a:solidFill>
                            <a:schemeClr val="accent1">
                              <a:lumMod val="50000"/>
                            </a:schemeClr>
                          </a:solidFill>
                          <a:latin typeface="+mj-lt"/>
                        </a:rPr>
                        <a:t>Cinsiyet,</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Yas ve</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Güç</a:t>
                      </a:r>
                    </a:p>
                  </a:txBody>
                  <a:tcPr marL="121920" marR="121920"/>
                </a:tc>
                <a:tc>
                  <a:txBody>
                    <a:bodyPr/>
                    <a:lstStyle/>
                    <a:p>
                      <a:pPr>
                        <a:spcBef>
                          <a:spcPts val="600"/>
                        </a:spcBef>
                      </a:pPr>
                      <a:r>
                        <a:rPr lang="tr-TR" sz="900" dirty="0" smtClean="0">
                          <a:solidFill>
                            <a:schemeClr val="accent1">
                              <a:lumMod val="50000"/>
                            </a:schemeClr>
                          </a:solidFill>
                          <a:latin typeface="+mn-lt"/>
                        </a:rPr>
                        <a:t>» Krizden etkilenmiş kadınlarla yalnızca kadınlar mı</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iletişime geçmelidir?</a:t>
                      </a:r>
                    </a:p>
                    <a:p>
                      <a:pPr>
                        <a:spcBef>
                          <a:spcPts val="600"/>
                        </a:spcBef>
                      </a:pPr>
                      <a:r>
                        <a:rPr lang="tr-TR" sz="900" dirty="0" smtClean="0">
                          <a:solidFill>
                            <a:schemeClr val="accent1">
                              <a:lumMod val="50000"/>
                            </a:schemeClr>
                          </a:solidFill>
                          <a:latin typeface="+mn-lt"/>
                        </a:rPr>
                        <a:t>» Kiminle iletişime geçmeliyim? (Diğer bir deyişle ailenin</a:t>
                      </a:r>
                      <a:r>
                        <a:rPr lang="tr-TR" sz="900" baseline="0" dirty="0" smtClean="0">
                          <a:solidFill>
                            <a:schemeClr val="accent1">
                              <a:lumMod val="50000"/>
                            </a:schemeClr>
                          </a:solidFill>
                          <a:latin typeface="+mn-lt"/>
                        </a:rPr>
                        <a:t> </a:t>
                      </a:r>
                      <a:r>
                        <a:rPr lang="it-IT" sz="900" dirty="0" smtClean="0">
                          <a:solidFill>
                            <a:schemeClr val="accent1">
                              <a:lumMod val="50000"/>
                            </a:schemeClr>
                          </a:solidFill>
                          <a:latin typeface="+mn-lt"/>
                        </a:rPr>
                        <a:t>reisi mi toplulu</a:t>
                      </a:r>
                      <a:r>
                        <a:rPr lang="tr-TR" sz="900" dirty="0" smtClean="0">
                          <a:solidFill>
                            <a:schemeClr val="accent1">
                              <a:lumMod val="50000"/>
                            </a:schemeClr>
                          </a:solidFill>
                          <a:latin typeface="+mn-lt"/>
                        </a:rPr>
                        <a:t>ğ</a:t>
                      </a:r>
                      <a:r>
                        <a:rPr lang="it-IT" sz="900" dirty="0" smtClean="0">
                          <a:solidFill>
                            <a:schemeClr val="accent1">
                              <a:lumMod val="50000"/>
                            </a:schemeClr>
                          </a:solidFill>
                          <a:latin typeface="+mn-lt"/>
                        </a:rPr>
                        <a:t>un lideri mi?)</a:t>
                      </a:r>
                    </a:p>
                  </a:txBody>
                  <a:tcPr marL="121920" marR="121920"/>
                </a:tc>
              </a:tr>
              <a:tr h="1371041">
                <a:tc>
                  <a:txBody>
                    <a:bodyPr/>
                    <a:lstStyle/>
                    <a:p>
                      <a:r>
                        <a:rPr lang="tr-TR" sz="1600" b="1" dirty="0" smtClean="0">
                          <a:solidFill>
                            <a:schemeClr val="accent1">
                              <a:lumMod val="50000"/>
                            </a:schemeClr>
                          </a:solidFill>
                          <a:latin typeface="+mj-lt"/>
                        </a:rPr>
                        <a:t>Dokunma</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ve Davranış</a:t>
                      </a:r>
                    </a:p>
                    <a:p>
                      <a:endParaRPr lang="tr-TR" sz="1600" b="1" dirty="0">
                        <a:latin typeface="+mj-lt"/>
                      </a:endParaRPr>
                    </a:p>
                  </a:txBody>
                  <a:tcPr marL="121920" marR="121920"/>
                </a:tc>
                <a:tc>
                  <a:txBody>
                    <a:bodyPr/>
                    <a:lstStyle/>
                    <a:p>
                      <a:pPr>
                        <a:spcBef>
                          <a:spcPts val="600"/>
                        </a:spcBef>
                      </a:pPr>
                      <a:r>
                        <a:rPr lang="tr-TR" sz="900" dirty="0" smtClean="0">
                          <a:solidFill>
                            <a:schemeClr val="accent1">
                              <a:lumMod val="50000"/>
                            </a:schemeClr>
                          </a:solidFill>
                          <a:latin typeface="+mn-lt"/>
                        </a:rPr>
                        <a:t>» İnsanlara dokunmakla ilgili genel gelenekler nelerdir?</a:t>
                      </a:r>
                    </a:p>
                    <a:p>
                      <a:pPr>
                        <a:spcBef>
                          <a:spcPts val="600"/>
                        </a:spcBef>
                      </a:pPr>
                      <a:r>
                        <a:rPr lang="tr-TR" sz="900" dirty="0" smtClean="0">
                          <a:solidFill>
                            <a:schemeClr val="accent1">
                              <a:lumMod val="50000"/>
                            </a:schemeClr>
                          </a:solidFill>
                          <a:latin typeface="+mn-lt"/>
                        </a:rPr>
                        <a:t>» Kişinin elini tutmak ya da omzuna dokunmak uygun</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mudur?</a:t>
                      </a:r>
                    </a:p>
                    <a:p>
                      <a:pPr>
                        <a:spcBef>
                          <a:spcPts val="600"/>
                        </a:spcBef>
                      </a:pPr>
                      <a:r>
                        <a:rPr lang="nn-NO" sz="900" dirty="0" smtClean="0">
                          <a:solidFill>
                            <a:schemeClr val="accent1">
                              <a:lumMod val="50000"/>
                            </a:schemeClr>
                          </a:solidFill>
                          <a:latin typeface="+mn-lt"/>
                        </a:rPr>
                        <a:t>» Ya</a:t>
                      </a:r>
                      <a:r>
                        <a:rPr lang="tr-TR" sz="900" dirty="0" smtClean="0">
                          <a:solidFill>
                            <a:schemeClr val="accent1">
                              <a:lumMod val="50000"/>
                            </a:schemeClr>
                          </a:solidFill>
                          <a:latin typeface="+mn-lt"/>
                        </a:rPr>
                        <a:t>ş</a:t>
                      </a:r>
                      <a:r>
                        <a:rPr lang="nn-NO" sz="900" dirty="0" smtClean="0">
                          <a:solidFill>
                            <a:schemeClr val="accent1">
                              <a:lumMod val="50000"/>
                            </a:schemeClr>
                          </a:solidFill>
                          <a:latin typeface="+mn-lt"/>
                        </a:rPr>
                        <a:t>lılar, kadınlar, çocuklar ve di</a:t>
                      </a:r>
                      <a:r>
                        <a:rPr lang="tr-TR" sz="900" dirty="0" smtClean="0">
                          <a:solidFill>
                            <a:schemeClr val="accent1">
                              <a:lumMod val="50000"/>
                            </a:schemeClr>
                          </a:solidFill>
                          <a:latin typeface="+mn-lt"/>
                        </a:rPr>
                        <a:t>ğ</a:t>
                      </a:r>
                      <a:r>
                        <a:rPr lang="nn-NO" sz="900" dirty="0" smtClean="0">
                          <a:solidFill>
                            <a:schemeClr val="accent1">
                              <a:lumMod val="50000"/>
                            </a:schemeClr>
                          </a:solidFill>
                          <a:latin typeface="+mn-lt"/>
                        </a:rPr>
                        <a:t>erleriyle ili ki kurarken</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davranışlarda dikkat edilmesi gereken noktalar var</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mıdır?</a:t>
                      </a:r>
                    </a:p>
                  </a:txBody>
                  <a:tcPr marL="121920" marR="121920"/>
                </a:tc>
              </a:tr>
              <a:tr h="1058652">
                <a:tc>
                  <a:txBody>
                    <a:bodyPr/>
                    <a:lstStyle/>
                    <a:p>
                      <a:r>
                        <a:rPr lang="tr-TR" sz="1600" b="1" dirty="0" smtClean="0">
                          <a:solidFill>
                            <a:schemeClr val="accent1">
                              <a:lumMod val="50000"/>
                            </a:schemeClr>
                          </a:solidFill>
                          <a:latin typeface="+mj-lt"/>
                        </a:rPr>
                        <a:t>İnançlar ve</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Din</a:t>
                      </a:r>
                    </a:p>
                    <a:p>
                      <a:endParaRPr lang="tr-TR" sz="1600" b="1" dirty="0">
                        <a:latin typeface="+mj-lt"/>
                      </a:endParaRPr>
                    </a:p>
                  </a:txBody>
                  <a:tcPr marL="121920" marR="121920"/>
                </a:tc>
                <a:tc>
                  <a:txBody>
                    <a:bodyPr/>
                    <a:lstStyle/>
                    <a:p>
                      <a:pPr>
                        <a:spcBef>
                          <a:spcPts val="600"/>
                        </a:spcBef>
                      </a:pPr>
                      <a:r>
                        <a:rPr lang="tr-TR" sz="900" dirty="0" smtClean="0">
                          <a:solidFill>
                            <a:schemeClr val="accent1">
                              <a:lumMod val="50000"/>
                            </a:schemeClr>
                          </a:solidFill>
                          <a:latin typeface="+mn-lt"/>
                        </a:rPr>
                        <a:t>» Krizden etkilenenler arasındaki farklı etnik ve dini</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gruplar kimlerdir?</a:t>
                      </a:r>
                    </a:p>
                    <a:p>
                      <a:pPr>
                        <a:spcBef>
                          <a:spcPts val="600"/>
                        </a:spcBef>
                      </a:pPr>
                      <a:r>
                        <a:rPr lang="tr-TR" sz="900" dirty="0" smtClean="0">
                          <a:solidFill>
                            <a:schemeClr val="accent1">
                              <a:lumMod val="50000"/>
                            </a:schemeClr>
                          </a:solidFill>
                          <a:latin typeface="+mn-lt"/>
                        </a:rPr>
                        <a:t>» Krizden etkilenenler için hangi inanç ve ibadetler</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önemlidir?</a:t>
                      </a:r>
                    </a:p>
                    <a:p>
                      <a:pPr>
                        <a:spcBef>
                          <a:spcPts val="600"/>
                        </a:spcBef>
                      </a:pPr>
                      <a:r>
                        <a:rPr lang="tr-TR" sz="900" dirty="0" smtClean="0">
                          <a:solidFill>
                            <a:schemeClr val="accent1">
                              <a:lumMod val="50000"/>
                            </a:schemeClr>
                          </a:solidFill>
                          <a:latin typeface="+mn-lt"/>
                        </a:rPr>
                        <a:t>» Olay nasıl anlamlandırılıyor ve açıklanıyor?</a:t>
                      </a:r>
                    </a:p>
                  </a:txBody>
                  <a:tcPr marL="121920" marR="121920"/>
                </a:tc>
              </a:tr>
            </a:tbl>
          </a:graphicData>
        </a:graphic>
      </p:graphicFrame>
    </p:spTree>
    <p:extLst>
      <p:ext uri="{BB962C8B-B14F-4D97-AF65-F5344CB8AC3E}">
        <p14:creationId xmlns:p14="http://schemas.microsoft.com/office/powerpoint/2010/main" val="37157083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Rutin</a:t>
            </a:r>
            <a:endParaRPr lang="tr-TR" dirty="0"/>
          </a:p>
        </p:txBody>
      </p:sp>
      <p:sp>
        <p:nvSpPr>
          <p:cNvPr id="3" name="İçerik Yer Tutucusu 2"/>
          <p:cNvSpPr>
            <a:spLocks noGrp="1"/>
          </p:cNvSpPr>
          <p:nvPr>
            <p:ph sz="half" idx="1"/>
          </p:nvPr>
        </p:nvSpPr>
        <p:spPr/>
        <p:txBody>
          <a:bodyPr/>
          <a:lstStyle/>
          <a:p>
            <a:endParaRPr lang="tr-TR"/>
          </a:p>
        </p:txBody>
      </p:sp>
      <p:sp>
        <p:nvSpPr>
          <p:cNvPr id="4" name="İçerik Yer Tutucusu 3"/>
          <p:cNvSpPr>
            <a:spLocks noGrp="1"/>
          </p:cNvSpPr>
          <p:nvPr>
            <p:ph sz="half" idx="2"/>
          </p:nvPr>
        </p:nvSpPr>
        <p:spPr/>
        <p:txBody>
          <a:bodyPr/>
          <a:lstStyle/>
          <a:p>
            <a:endParaRPr lang="tr-TR"/>
          </a:p>
        </p:txBody>
      </p:sp>
    </p:spTree>
    <p:extLst>
      <p:ext uri="{BB962C8B-B14F-4D97-AF65-F5344CB8AC3E}">
        <p14:creationId xmlns:p14="http://schemas.microsoft.com/office/powerpoint/2010/main" val="39744504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Ruh sağlığı diğer insanların yanında güvende hissedebilmektir. Güvenli bağlar anlamlı ve tatminkar bir hayatın temelini oluşturmaktadır.</a:t>
            </a:r>
          </a:p>
          <a:p>
            <a:endParaRPr lang="tr-TR" dirty="0"/>
          </a:p>
          <a:p>
            <a:r>
              <a:rPr lang="tr-TR" dirty="0" smtClean="0"/>
              <a:t>Sınıf ortamındaki en önemli zorluk </a:t>
            </a:r>
            <a:r>
              <a:rPr lang="tr-TR" b="1" i="1" u="sng" dirty="0" smtClean="0">
                <a:effectLst>
                  <a:outerShdw blurRad="38100" dist="38100" dir="2700000" algn="tl">
                    <a:srgbClr val="000000">
                      <a:alpha val="43137"/>
                    </a:srgbClr>
                  </a:outerShdw>
                </a:effectLst>
              </a:rPr>
              <a:t>karşılıklılık</a:t>
            </a:r>
            <a:r>
              <a:rPr lang="tr-TR" dirty="0" smtClean="0"/>
              <a:t>: </a:t>
            </a:r>
          </a:p>
          <a:p>
            <a:pPr marL="0" indent="0">
              <a:buNone/>
            </a:pPr>
            <a:r>
              <a:rPr lang="tr-TR" dirty="0"/>
              <a:t> </a:t>
            </a:r>
            <a:r>
              <a:rPr lang="tr-TR" dirty="0" smtClean="0"/>
              <a:t>                                                        Gerçekten duyma ve duyulma</a:t>
            </a:r>
          </a:p>
          <a:p>
            <a:pPr marL="0" indent="0">
              <a:buNone/>
            </a:pPr>
            <a:r>
              <a:rPr lang="tr-TR" dirty="0"/>
              <a:t> </a:t>
            </a:r>
            <a:r>
              <a:rPr lang="tr-TR" dirty="0" smtClean="0"/>
              <a:t>                                                         Gerçekten görmek ve başkaları tarafından görülmek</a:t>
            </a:r>
          </a:p>
          <a:p>
            <a:pPr lvl="8"/>
            <a:endParaRPr lang="tr-TR" dirty="0"/>
          </a:p>
        </p:txBody>
      </p:sp>
    </p:spTree>
    <p:extLst>
      <p:ext uri="{BB962C8B-B14F-4D97-AF65-F5344CB8AC3E}">
        <p14:creationId xmlns:p14="http://schemas.microsoft.com/office/powerpoint/2010/main" val="1461575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Kolay mı??</a:t>
            </a:r>
            <a:endParaRPr lang="tr-TR" dirty="0"/>
          </a:p>
        </p:txBody>
      </p:sp>
      <p:sp>
        <p:nvSpPr>
          <p:cNvPr id="3" name="2 İçerik Yer Tutucusu"/>
          <p:cNvSpPr>
            <a:spLocks noGrp="1"/>
          </p:cNvSpPr>
          <p:nvPr>
            <p:ph idx="1"/>
          </p:nvPr>
        </p:nvSpPr>
        <p:spPr/>
        <p:txBody>
          <a:bodyPr>
            <a:normAutofit/>
          </a:bodyPr>
          <a:lstStyle/>
          <a:p>
            <a:pPr>
              <a:buNone/>
            </a:pPr>
            <a:endParaRPr lang="tr-TR" sz="4000" dirty="0" smtClean="0"/>
          </a:p>
          <a:p>
            <a:pPr>
              <a:buNone/>
            </a:pPr>
            <a:r>
              <a:rPr lang="tr-TR" sz="4000" dirty="0" smtClean="0"/>
              <a:t>Bakalım</a:t>
            </a:r>
            <a:endParaRPr lang="tr-TR" sz="4000" dirty="0"/>
          </a:p>
        </p:txBody>
      </p:sp>
      <p:pic>
        <p:nvPicPr>
          <p:cNvPr id="4" name="3 Resim" descr="images.jpg"/>
          <p:cNvPicPr>
            <a:picLocks noChangeAspect="1"/>
          </p:cNvPicPr>
          <p:nvPr/>
        </p:nvPicPr>
        <p:blipFill>
          <a:blip r:embed="rId2"/>
          <a:stretch>
            <a:fillRect/>
          </a:stretch>
        </p:blipFill>
        <p:spPr>
          <a:xfrm>
            <a:off x="5908675" y="2403475"/>
            <a:ext cx="4286250" cy="4286250"/>
          </a:xfrm>
          <a:prstGeom prst="rect">
            <a:avLst/>
          </a:prstGeom>
        </p:spPr>
      </p:pic>
    </p:spTree>
    <p:extLst>
      <p:ext uri="{BB962C8B-B14F-4D97-AF65-F5344CB8AC3E}">
        <p14:creationId xmlns:p14="http://schemas.microsoft.com/office/powerpoint/2010/main" val="906109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Beynin yeniden düzenlenmesinde çevre ve duygu</a:t>
            </a:r>
            <a:endParaRPr lang="tr-TR" dirty="0"/>
          </a:p>
        </p:txBody>
      </p:sp>
      <p:sp>
        <p:nvSpPr>
          <p:cNvPr id="3" name="2 İçerik Yer Tutucusu"/>
          <p:cNvSpPr>
            <a:spLocks noGrp="1"/>
          </p:cNvSpPr>
          <p:nvPr>
            <p:ph idx="1"/>
          </p:nvPr>
        </p:nvSpPr>
        <p:spPr/>
        <p:txBody>
          <a:bodyPr/>
          <a:lstStyle/>
          <a:p>
            <a:endParaRPr lang="tr-TR" dirty="0"/>
          </a:p>
        </p:txBody>
      </p:sp>
    </p:spTree>
    <p:extLst>
      <p:ext uri="{BB962C8B-B14F-4D97-AF65-F5344CB8AC3E}">
        <p14:creationId xmlns:p14="http://schemas.microsoft.com/office/powerpoint/2010/main" val="726458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4000" dirty="0" smtClean="0"/>
              <a:t> Ne oldu??</a:t>
            </a:r>
            <a:endParaRPr lang="tr-TR" sz="4000" dirty="0"/>
          </a:p>
        </p:txBody>
      </p:sp>
    </p:spTree>
    <p:extLst>
      <p:ext uri="{BB962C8B-B14F-4D97-AF65-F5344CB8AC3E}">
        <p14:creationId xmlns:p14="http://schemas.microsoft.com/office/powerpoint/2010/main" val="33118712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Güven için</a:t>
            </a:r>
            <a:endParaRPr lang="tr-TR" dirty="0"/>
          </a:p>
        </p:txBody>
      </p:sp>
      <p:pic>
        <p:nvPicPr>
          <p:cNvPr id="4" name="İçerik Yer Tutucusu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04913" y="2879729"/>
            <a:ext cx="4754562" cy="2470143"/>
          </a:xfrm>
        </p:spPr>
      </p:pic>
      <p:sp>
        <p:nvSpPr>
          <p:cNvPr id="5" name="İçerik Yer Tutucusu 4"/>
          <p:cNvSpPr>
            <a:spLocks noGrp="1"/>
          </p:cNvSpPr>
          <p:nvPr>
            <p:ph sz="half" idx="2"/>
          </p:nvPr>
        </p:nvSpPr>
        <p:spPr/>
        <p:txBody>
          <a:bodyPr/>
          <a:lstStyle/>
          <a:p>
            <a:r>
              <a:rPr lang="tr-TR" dirty="0" err="1" smtClean="0"/>
              <a:t>Aynalama</a:t>
            </a:r>
            <a:endParaRPr lang="tr-TR" dirty="0" smtClean="0"/>
          </a:p>
          <a:p>
            <a:r>
              <a:rPr lang="tr-TR" dirty="0" smtClean="0"/>
              <a:t>Topu havada tutma</a:t>
            </a:r>
          </a:p>
          <a:p>
            <a:r>
              <a:rPr lang="tr-TR" dirty="0" smtClean="0"/>
              <a:t>Deve cüce</a:t>
            </a:r>
          </a:p>
          <a:p>
            <a:r>
              <a:rPr lang="tr-TR" dirty="0" smtClean="0"/>
              <a:t>Takım sporları</a:t>
            </a:r>
            <a:endParaRPr lang="tr-TR" dirty="0"/>
          </a:p>
        </p:txBody>
      </p:sp>
    </p:spTree>
    <p:extLst>
      <p:ext uri="{BB962C8B-B14F-4D97-AF65-F5344CB8AC3E}">
        <p14:creationId xmlns:p14="http://schemas.microsoft.com/office/powerpoint/2010/main" val="11004307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dirty="0"/>
          </a:p>
        </p:txBody>
      </p:sp>
      <p:sp>
        <p:nvSpPr>
          <p:cNvPr id="6" name="İçerik Yer Tutucusu 5"/>
          <p:cNvSpPr>
            <a:spLocks noGrp="1"/>
          </p:cNvSpPr>
          <p:nvPr>
            <p:ph idx="1"/>
          </p:nvPr>
        </p:nvSpPr>
        <p:spPr/>
        <p:txBody>
          <a:bodyPr>
            <a:normAutofit fontScale="85000" lnSpcReduction="20000"/>
          </a:bodyPr>
          <a:lstStyle/>
          <a:p>
            <a:pPr marL="0" indent="0">
              <a:lnSpc>
                <a:spcPct val="150000"/>
              </a:lnSpc>
              <a:buNone/>
            </a:pPr>
            <a:r>
              <a:rPr lang="tr-TR" i="1" dirty="0" smtClean="0"/>
              <a:t>«….. Çabuk iyileşme gücü benliğin bir ürünüdür. yaptığınız şeyin bir değişim yaratabileceğini bilmek. Pek çoğumuz takım sporları yapmanın, koroda şarkı söylemenin nasıl hissettirdiğini biliriz, özellikle de bize inanan, başarmamız için bizi zorlayan ve düşündüğümüzden daha iyisini yapabileceğimizi söyleyen koçlarımız ya da direktörlerimiz olduysa. Ulaştığımız çocukların böyle bir deneyime ihtiyacı vardır»</a:t>
            </a:r>
            <a:endParaRPr lang="tr-TR" i="1" dirty="0"/>
          </a:p>
          <a:p>
            <a:pPr marL="0" indent="0" algn="r">
              <a:lnSpc>
                <a:spcPct val="150000"/>
              </a:lnSpc>
              <a:buNone/>
            </a:pPr>
            <a:r>
              <a:rPr lang="tr-TR" i="1" dirty="0" smtClean="0"/>
              <a:t>Van Der </a:t>
            </a:r>
            <a:r>
              <a:rPr lang="tr-TR" i="1" dirty="0" err="1" smtClean="0"/>
              <a:t>Kolk</a:t>
            </a:r>
            <a:r>
              <a:rPr lang="tr-TR" i="1" dirty="0" smtClean="0"/>
              <a:t>, 2018</a:t>
            </a:r>
          </a:p>
          <a:p>
            <a:pPr marL="0" indent="0" algn="r">
              <a:lnSpc>
                <a:spcPct val="150000"/>
              </a:lnSpc>
              <a:buNone/>
            </a:pPr>
            <a:r>
              <a:rPr lang="tr-TR" i="1" dirty="0" smtClean="0"/>
              <a:t>(Beden Kayıt Tutar: Travmanın iyileşmesinde beyin, zihin ve beden)</a:t>
            </a:r>
            <a:endParaRPr lang="tr-TR" i="1" dirty="0"/>
          </a:p>
        </p:txBody>
      </p:sp>
    </p:spTree>
    <p:extLst>
      <p:ext uri="{BB962C8B-B14F-4D97-AF65-F5344CB8AC3E}">
        <p14:creationId xmlns:p14="http://schemas.microsoft.com/office/powerpoint/2010/main" val="2095369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a:stretch>
            <a:fillRect/>
          </a:stretch>
        </p:blipFill>
        <p:spPr>
          <a:xfrm>
            <a:off x="0" y="2590800"/>
            <a:ext cx="12191999" cy="4267200"/>
          </a:xfrm>
        </p:spPr>
      </p:pic>
    </p:spTree>
    <p:extLst>
      <p:ext uri="{BB962C8B-B14F-4D97-AF65-F5344CB8AC3E}">
        <p14:creationId xmlns:p14="http://schemas.microsoft.com/office/powerpoint/2010/main" val="37469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pPr eaLnBrk="1" hangingPunct="1"/>
            <a:r>
              <a:rPr lang="tr-TR" altLang="tr-TR" smtClean="0"/>
              <a:t>Çevre</a:t>
            </a:r>
          </a:p>
        </p:txBody>
      </p:sp>
      <p:sp>
        <p:nvSpPr>
          <p:cNvPr id="39939" name="Rectangle 3"/>
          <p:cNvSpPr>
            <a:spLocks noGrp="1"/>
          </p:cNvSpPr>
          <p:nvPr>
            <p:ph type="body" idx="1"/>
          </p:nvPr>
        </p:nvSpPr>
        <p:spPr/>
        <p:txBody>
          <a:bodyPr/>
          <a:lstStyle/>
          <a:p>
            <a:pPr eaLnBrk="1" hangingPunct="1"/>
            <a:r>
              <a:rPr lang="tr-TR" altLang="tr-TR" sz="3200" smtClean="0">
                <a:solidFill>
                  <a:schemeClr val="tx1"/>
                </a:solidFill>
              </a:rPr>
              <a:t>Beyin hücreleri arasında kurulan bağlantı ve çevre</a:t>
            </a:r>
          </a:p>
          <a:p>
            <a:pPr eaLnBrk="1" hangingPunct="1"/>
            <a:r>
              <a:rPr lang="tr-TR" altLang="tr-TR" sz="3200" smtClean="0">
                <a:solidFill>
                  <a:schemeClr val="tx1"/>
                </a:solidFill>
              </a:rPr>
              <a:t>Rahat ve öğrenmeyi kolaylaştırıcı çevre ve dopamin </a:t>
            </a:r>
          </a:p>
          <a:p>
            <a:pPr eaLnBrk="1" hangingPunct="1"/>
            <a:r>
              <a:rPr lang="tr-TR" altLang="tr-TR" sz="3200" smtClean="0">
                <a:solidFill>
                  <a:schemeClr val="tx1"/>
                </a:solidFill>
              </a:rPr>
              <a:t>Dopamin belleğin güçlenmesini sağlar</a:t>
            </a:r>
          </a:p>
          <a:p>
            <a:pPr eaLnBrk="1" hangingPunct="1"/>
            <a:r>
              <a:rPr lang="tr-TR" altLang="tr-TR" sz="3200" smtClean="0">
                <a:solidFill>
                  <a:schemeClr val="tx1"/>
                </a:solidFill>
              </a:rPr>
              <a:t>Düşünmede esneklik, yaratıcı problem çözme, sosyal etkileşimde artış </a:t>
            </a:r>
          </a:p>
          <a:p>
            <a:pPr eaLnBrk="1" hangingPunct="1"/>
            <a:endParaRPr lang="tr-TR" altLang="tr-TR" sz="3200" smtClean="0">
              <a:solidFill>
                <a:schemeClr val="tx1"/>
              </a:solidFill>
            </a:endParaRPr>
          </a:p>
        </p:txBody>
      </p:sp>
    </p:spTree>
    <p:extLst>
      <p:ext uri="{BB962C8B-B14F-4D97-AF65-F5344CB8AC3E}">
        <p14:creationId xmlns:p14="http://schemas.microsoft.com/office/powerpoint/2010/main" val="312991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pPr eaLnBrk="1" hangingPunct="1"/>
            <a:r>
              <a:rPr lang="tr-TR" altLang="tr-TR" smtClean="0"/>
              <a:t>Duygular</a:t>
            </a:r>
          </a:p>
        </p:txBody>
      </p:sp>
      <p:sp>
        <p:nvSpPr>
          <p:cNvPr id="40963" name="Rectangle 3"/>
          <p:cNvSpPr>
            <a:spLocks noGrp="1"/>
          </p:cNvSpPr>
          <p:nvPr>
            <p:ph type="body" idx="1"/>
          </p:nvPr>
        </p:nvSpPr>
        <p:spPr/>
        <p:txBody>
          <a:bodyPr>
            <a:normAutofit lnSpcReduction="10000"/>
          </a:bodyPr>
          <a:lstStyle/>
          <a:p>
            <a:pPr eaLnBrk="1" hangingPunct="1"/>
            <a:r>
              <a:rPr lang="tr-TR" altLang="tr-TR" sz="3200" smtClean="0">
                <a:solidFill>
                  <a:schemeClr val="tx1"/>
                </a:solidFill>
              </a:rPr>
              <a:t>Limbik sistemde bulunan amigdala duygusal cevapları belirlemesi nedeniyle ayrı bir öneme sahiptir. </a:t>
            </a:r>
          </a:p>
          <a:p>
            <a:pPr eaLnBrk="1" hangingPunct="1"/>
            <a:r>
              <a:rPr lang="tr-TR" altLang="tr-TR" sz="3200" smtClean="0">
                <a:solidFill>
                  <a:schemeClr val="tx1"/>
                </a:solidFill>
              </a:rPr>
              <a:t>Bir öğrenme ortamında kişinin olumlu ya da olumsuz duygulara sahip olması beyinde buna bağlı olarak farklı değişikliklerin meydana gelmesine ve vücutta farklı kimyasalların salgılanmasına neden olmaktadır.</a:t>
            </a:r>
          </a:p>
          <a:p>
            <a:pPr eaLnBrk="1" hangingPunct="1"/>
            <a:endParaRPr lang="tr-TR" altLang="tr-TR" sz="3200" smtClean="0">
              <a:solidFill>
                <a:schemeClr val="tx1"/>
              </a:solidFill>
            </a:endParaRPr>
          </a:p>
        </p:txBody>
      </p:sp>
    </p:spTree>
    <p:extLst>
      <p:ext uri="{BB962C8B-B14F-4D97-AF65-F5344CB8AC3E}">
        <p14:creationId xmlns:p14="http://schemas.microsoft.com/office/powerpoint/2010/main" val="1268517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pPr eaLnBrk="1" hangingPunct="1"/>
            <a:endParaRPr lang="tr-TR" altLang="tr-TR" smtClean="0"/>
          </a:p>
        </p:txBody>
      </p:sp>
      <p:sp>
        <p:nvSpPr>
          <p:cNvPr id="41987" name="Rectangle 3"/>
          <p:cNvSpPr>
            <a:spLocks noGrp="1"/>
          </p:cNvSpPr>
          <p:nvPr>
            <p:ph type="body" idx="1"/>
          </p:nvPr>
        </p:nvSpPr>
        <p:spPr/>
        <p:txBody>
          <a:bodyPr/>
          <a:lstStyle/>
          <a:p>
            <a:pPr eaLnBrk="1" hangingPunct="1"/>
            <a:r>
              <a:rPr lang="tr-TR" altLang="tr-TR" sz="2400" smtClean="0">
                <a:solidFill>
                  <a:schemeClr val="tx1"/>
                </a:solidFill>
              </a:rPr>
              <a:t>Memnuniyet verici öğrenme koşulları beyinde endorfin salgılanmasına neden olmaktadır. Doğal bir uyuşturucu olan endorfin vücutta doğal bir rahatlık oluşmasına ve öğrenmenin eğlenceli bir deneyime dönüşmesine yol açmakta, bu da nöronlar arasında daha fazla bağ kurulmasına neden olmaktadır </a:t>
            </a:r>
          </a:p>
          <a:p>
            <a:pPr eaLnBrk="1" hangingPunct="1">
              <a:buFont typeface="Corbel" pitchFamily="34" charset="0"/>
              <a:buNone/>
            </a:pPr>
            <a:endParaRPr lang="tr-TR" altLang="tr-TR" sz="2400" smtClean="0">
              <a:solidFill>
                <a:schemeClr val="tx1"/>
              </a:solidFill>
            </a:endParaRPr>
          </a:p>
          <a:p>
            <a:pPr eaLnBrk="1" hangingPunct="1"/>
            <a:r>
              <a:rPr lang="tr-TR" altLang="tr-TR" sz="2400" smtClean="0">
                <a:solidFill>
                  <a:schemeClr val="tx1"/>
                </a:solidFill>
              </a:rPr>
              <a:t>Üst düzeyde stres içeren öğrenme koşullarında ise buna bağlı olarak korku ortaya çıkmaktadır. Stres ve korkunun beyinde yarattığı etki “çöküş ya da çökme” olarak adlandırılmaktadır. </a:t>
            </a:r>
          </a:p>
          <a:p>
            <a:pPr eaLnBrk="1" hangingPunct="1">
              <a:buFont typeface="Corbel" pitchFamily="34" charset="0"/>
              <a:buNone/>
            </a:pPr>
            <a:endParaRPr lang="tr-TR" altLang="tr-TR" sz="2400" smtClean="0">
              <a:solidFill>
                <a:schemeClr val="tx1"/>
              </a:solidFill>
            </a:endParaRPr>
          </a:p>
          <a:p>
            <a:pPr eaLnBrk="1" hangingPunct="1"/>
            <a:endParaRPr lang="tr-TR" altLang="tr-TR" sz="2400" smtClean="0">
              <a:solidFill>
                <a:schemeClr val="tx1"/>
              </a:solidFill>
            </a:endParaRPr>
          </a:p>
        </p:txBody>
      </p:sp>
    </p:spTree>
    <p:extLst>
      <p:ext uri="{BB962C8B-B14F-4D97-AF65-F5344CB8AC3E}">
        <p14:creationId xmlns:p14="http://schemas.microsoft.com/office/powerpoint/2010/main" val="1404363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pPr eaLnBrk="1" hangingPunct="1"/>
            <a:endParaRPr lang="tr-TR" altLang="tr-TR" smtClean="0"/>
          </a:p>
        </p:txBody>
      </p:sp>
      <p:sp>
        <p:nvSpPr>
          <p:cNvPr id="43011" name="Rectangle 3"/>
          <p:cNvSpPr>
            <a:spLocks noGrp="1"/>
          </p:cNvSpPr>
          <p:nvPr>
            <p:ph type="body" idx="1"/>
          </p:nvPr>
        </p:nvSpPr>
        <p:spPr/>
        <p:txBody>
          <a:bodyPr/>
          <a:lstStyle/>
          <a:p>
            <a:pPr eaLnBrk="1" hangingPunct="1"/>
            <a:r>
              <a:rPr lang="tr-TR" altLang="tr-TR" sz="2800" smtClean="0">
                <a:solidFill>
                  <a:schemeClr val="tx1"/>
                </a:solidFill>
              </a:rPr>
              <a:t>Bu durumda kendini güvende hissetmeyen kişinin beynine ulaşan veriler duyguların işlendiği limbik sistemdeki talamus ve amigdala vasıtasıyla neokortekse aktarmak yerine daha otomatik hareketlerin meydana geldiği beyin sapına (beyinciğe) gönderilir. </a:t>
            </a:r>
          </a:p>
          <a:p>
            <a:pPr eaLnBrk="1" hangingPunct="1"/>
            <a:endParaRPr lang="tr-TR" altLang="tr-TR" sz="2800" smtClean="0">
              <a:solidFill>
                <a:schemeClr val="tx1"/>
              </a:solidFill>
            </a:endParaRPr>
          </a:p>
          <a:p>
            <a:pPr eaLnBrk="1" hangingPunct="1"/>
            <a:endParaRPr lang="tr-TR" altLang="tr-TR" smtClean="0"/>
          </a:p>
        </p:txBody>
      </p:sp>
    </p:spTree>
    <p:extLst>
      <p:ext uri="{BB962C8B-B14F-4D97-AF65-F5344CB8AC3E}">
        <p14:creationId xmlns:p14="http://schemas.microsoft.com/office/powerpoint/2010/main" val="284425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pPr eaLnBrk="1" hangingPunct="1"/>
            <a:endParaRPr lang="tr-TR" altLang="tr-TR" smtClean="0"/>
          </a:p>
        </p:txBody>
      </p:sp>
      <p:sp>
        <p:nvSpPr>
          <p:cNvPr id="44035" name="Rectangle 3"/>
          <p:cNvSpPr>
            <a:spLocks noGrp="1"/>
          </p:cNvSpPr>
          <p:nvPr>
            <p:ph type="body" idx="1"/>
          </p:nvPr>
        </p:nvSpPr>
        <p:spPr/>
        <p:txBody>
          <a:bodyPr>
            <a:normAutofit lnSpcReduction="10000"/>
          </a:bodyPr>
          <a:lstStyle/>
          <a:p>
            <a:pPr eaLnBrk="1" hangingPunct="1"/>
            <a:r>
              <a:rPr lang="tr-TR" altLang="tr-TR" sz="2400" smtClean="0">
                <a:solidFill>
                  <a:schemeClr val="tx1"/>
                </a:solidFill>
              </a:rPr>
              <a:t>Böyle bir durumla karşı karşıya kalan kişi üst düzeyde düşünce üretmek yerine, kendini güvenlik altına almayı sağlayacak davranışlar sergilemeye yönelmektedir. </a:t>
            </a:r>
          </a:p>
          <a:p>
            <a:pPr eaLnBrk="1" hangingPunct="1"/>
            <a:r>
              <a:rPr lang="tr-TR" altLang="tr-TR" sz="2400" smtClean="0">
                <a:solidFill>
                  <a:schemeClr val="tx1"/>
                </a:solidFill>
              </a:rPr>
              <a:t>Çöküş yaşayan beyin tekrar tekrar ezber yapmaya yönelir. Sürekli ezber kişinin kendi kendine güven duygusu telkin etmesini sağlamaktadır. Çöküş anında kişi kendini çaresiz görür, risk alamaz, olasılıkları fark edemez, kendine davranış için sınırlı sayıda seçenek üretebilir. </a:t>
            </a:r>
          </a:p>
          <a:p>
            <a:pPr eaLnBrk="1" hangingPunct="1"/>
            <a:r>
              <a:rPr lang="tr-TR" altLang="tr-TR" sz="2400" smtClean="0">
                <a:solidFill>
                  <a:schemeClr val="tx1"/>
                </a:solidFill>
              </a:rPr>
              <a:t>Daha önce denenmiş ve doğru olarak kabul edilen davranışlar tekrarlanır. Bu durumdaki kişilerde beceriksizlik ve bitkinlik ortaya çıkmaktadır. </a:t>
            </a:r>
          </a:p>
          <a:p>
            <a:pPr eaLnBrk="1" hangingPunct="1"/>
            <a:endParaRPr lang="tr-TR" altLang="tr-TR" sz="2400" smtClean="0">
              <a:solidFill>
                <a:schemeClr val="tx1"/>
              </a:solidFill>
            </a:endParaRPr>
          </a:p>
        </p:txBody>
      </p:sp>
    </p:spTree>
    <p:extLst>
      <p:ext uri="{BB962C8B-B14F-4D97-AF65-F5344CB8AC3E}">
        <p14:creationId xmlns:p14="http://schemas.microsoft.com/office/powerpoint/2010/main" val="1142322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t>Öğrenmenin Amaçları:</a:t>
            </a:r>
            <a:r>
              <a:rPr lang="tr-TR" altLang="tr-TR" dirty="0"/>
              <a:t/>
            </a:r>
            <a:br>
              <a:rPr lang="tr-TR" altLang="tr-TR" dirty="0"/>
            </a:br>
            <a:endParaRPr lang="tr-TR" dirty="0"/>
          </a:p>
        </p:txBody>
      </p:sp>
      <p:sp>
        <p:nvSpPr>
          <p:cNvPr id="3" name="İçerik Yer Tutucusu 2"/>
          <p:cNvSpPr>
            <a:spLocks noGrp="1"/>
          </p:cNvSpPr>
          <p:nvPr>
            <p:ph idx="1"/>
          </p:nvPr>
        </p:nvSpPr>
        <p:spPr/>
        <p:txBody>
          <a:bodyPr>
            <a:normAutofit fontScale="92500" lnSpcReduction="10000"/>
          </a:bodyPr>
          <a:lstStyle/>
          <a:p>
            <a:r>
              <a:rPr lang="tr-TR" altLang="tr-TR" sz="2400" u="sng" dirty="0" smtClean="0"/>
              <a:t>Bilimsel </a:t>
            </a:r>
            <a:r>
              <a:rPr lang="tr-TR" altLang="tr-TR" sz="2400" u="sng" dirty="0"/>
              <a:t>düşünmeyi öğretmek</a:t>
            </a:r>
            <a:r>
              <a:rPr lang="tr-TR" altLang="tr-TR" sz="2400" dirty="0"/>
              <a:t>,</a:t>
            </a:r>
          </a:p>
          <a:p>
            <a:r>
              <a:rPr lang="tr-TR" altLang="tr-TR" sz="2400" dirty="0"/>
              <a:t>Bilgi kaynaklarına ulaşmayı öğretmek</a:t>
            </a:r>
            <a:r>
              <a:rPr lang="tr-TR" altLang="tr-TR" sz="2400" dirty="0" smtClean="0"/>
              <a:t>,</a:t>
            </a:r>
            <a:endParaRPr lang="tr-TR" altLang="tr-TR" sz="2400" dirty="0"/>
          </a:p>
          <a:p>
            <a:r>
              <a:rPr lang="tr-TR" altLang="tr-TR" sz="2400" u="sng" dirty="0"/>
              <a:t>Neden sonuç ilişkisini kurmayı öğretmek</a:t>
            </a:r>
            <a:r>
              <a:rPr lang="tr-TR" altLang="tr-TR" sz="2400" dirty="0"/>
              <a:t>, </a:t>
            </a:r>
          </a:p>
          <a:p>
            <a:r>
              <a:rPr lang="tr-TR" altLang="tr-TR" sz="2400" u="sng" dirty="0" smtClean="0"/>
              <a:t>İletişim </a:t>
            </a:r>
            <a:r>
              <a:rPr lang="tr-TR" altLang="tr-TR" sz="2400" u="sng" dirty="0"/>
              <a:t>becerilerini kazandırmak</a:t>
            </a:r>
            <a:r>
              <a:rPr lang="tr-TR" altLang="tr-TR" sz="2400" dirty="0"/>
              <a:t>,</a:t>
            </a:r>
          </a:p>
          <a:p>
            <a:r>
              <a:rPr lang="tr-TR" altLang="tr-TR" sz="2400" u="sng" dirty="0"/>
              <a:t>Yaratıcı düşünmeyi kazandırmak</a:t>
            </a:r>
            <a:r>
              <a:rPr lang="tr-TR" altLang="tr-TR" sz="2400" dirty="0"/>
              <a:t>,</a:t>
            </a:r>
          </a:p>
          <a:p>
            <a:r>
              <a:rPr lang="tr-TR" altLang="tr-TR" sz="2400" u="sng" dirty="0"/>
              <a:t>Yönetici ve girişimci insan olmayı öğretmek</a:t>
            </a:r>
            <a:r>
              <a:rPr lang="tr-TR" altLang="tr-TR" sz="2400" dirty="0"/>
              <a:t>,</a:t>
            </a:r>
          </a:p>
          <a:p>
            <a:r>
              <a:rPr lang="tr-TR" altLang="tr-TR" sz="2400" u="sng" dirty="0"/>
              <a:t>Sosyal becerileri geliştirmek</a:t>
            </a:r>
            <a:r>
              <a:rPr lang="tr-TR" altLang="tr-TR" sz="2400" dirty="0" smtClean="0"/>
              <a:t>,</a:t>
            </a:r>
          </a:p>
          <a:p>
            <a:r>
              <a:rPr lang="tr-TR" altLang="tr-TR" sz="2400" u="sng" dirty="0" smtClean="0"/>
              <a:t>Davranışsal beceri kazandırmak ve</a:t>
            </a:r>
          </a:p>
          <a:p>
            <a:r>
              <a:rPr lang="tr-TR" altLang="tr-TR" sz="2400" u="sng" dirty="0" smtClean="0"/>
              <a:t>Problem çözme becerilerini kazandırmak</a:t>
            </a:r>
          </a:p>
          <a:p>
            <a:endParaRPr lang="tr-TR" altLang="tr-TR" sz="2400" u="sng" dirty="0"/>
          </a:p>
          <a:p>
            <a:endParaRPr lang="tr-TR" dirty="0"/>
          </a:p>
        </p:txBody>
      </p:sp>
    </p:spTree>
    <p:extLst>
      <p:ext uri="{BB962C8B-B14F-4D97-AF65-F5344CB8AC3E}">
        <p14:creationId xmlns:p14="http://schemas.microsoft.com/office/powerpoint/2010/main" val="357977770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0</TotalTime>
  <Words>1947</Words>
  <Application>Microsoft Office PowerPoint</Application>
  <PresentationFormat>Geniş ekran</PresentationFormat>
  <Paragraphs>208</Paragraphs>
  <Slides>33</Slides>
  <Notes>8</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33</vt:i4>
      </vt:variant>
    </vt:vector>
  </HeadingPairs>
  <TitlesOfParts>
    <vt:vector size="42" baseType="lpstr">
      <vt:lpstr>Arial Unicode MS</vt:lpstr>
      <vt:lpstr>Arial</vt:lpstr>
      <vt:lpstr>Calibri</vt:lpstr>
      <vt:lpstr>Corbel</vt:lpstr>
      <vt:lpstr>Tahoma</vt:lpstr>
      <vt:lpstr>Times New Roman</vt:lpstr>
      <vt:lpstr>Trebuchet MS</vt:lpstr>
      <vt:lpstr>Wingdings</vt:lpstr>
      <vt:lpstr>Berlin</vt:lpstr>
      <vt:lpstr>Öğrenmeyi Öğrenme ve Travma II</vt:lpstr>
      <vt:lpstr>Öğrenme söz konusu olduğunda…</vt:lpstr>
      <vt:lpstr>Beynin yeniden düzenlenmesinde çevre ve duygu</vt:lpstr>
      <vt:lpstr>Çevre</vt:lpstr>
      <vt:lpstr>Duygular</vt:lpstr>
      <vt:lpstr>PowerPoint Sunusu</vt:lpstr>
      <vt:lpstr>PowerPoint Sunusu</vt:lpstr>
      <vt:lpstr>PowerPoint Sunusu</vt:lpstr>
      <vt:lpstr>Öğrenmenin Amaçları: </vt:lpstr>
      <vt:lpstr>Hedef: Problem çözmeyi öğrenme </vt:lpstr>
      <vt:lpstr>Ne oldu??</vt:lpstr>
      <vt:lpstr>PowerPoint Sunusu</vt:lpstr>
      <vt:lpstr>Göç ve travma ile çalışmak</vt:lpstr>
      <vt:lpstr>PowerPoint Sunusu</vt:lpstr>
      <vt:lpstr>PowerPoint Sunusu</vt:lpstr>
      <vt:lpstr>Travmatik olaya verilen 3 evrimsel tepki</vt:lpstr>
      <vt:lpstr>PowerPoint Sunusu</vt:lpstr>
      <vt:lpstr>PowerPoint Sunusu</vt:lpstr>
      <vt:lpstr>Uzun Dönemli Travmatik Stres Tepkileri </vt:lpstr>
      <vt:lpstr>Okul çağındaki çocuklarda TSS tepkileri</vt:lpstr>
      <vt:lpstr>Çocukların Travmatik Olaya Verdikleri Tepkileri Etkileyen Etmenler</vt:lpstr>
      <vt:lpstr>PowerPoint Sunusu</vt:lpstr>
      <vt:lpstr> </vt:lpstr>
      <vt:lpstr>PowerPoint Sunusu</vt:lpstr>
      <vt:lpstr>ÜÇ temel İhtiyaç</vt:lpstr>
      <vt:lpstr>PowerPoint Sunusu</vt:lpstr>
      <vt:lpstr>Rutin</vt:lpstr>
      <vt:lpstr>PowerPoint Sunusu</vt:lpstr>
      <vt:lpstr>Kolay mı??</vt:lpstr>
      <vt:lpstr>PowerPoint Sunusu</vt:lpstr>
      <vt:lpstr>Güven için</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Öğrenmeyi Öğrenme ve Travma II</dc:title>
  <dc:creator>EYLEMTURK</dc:creator>
  <cp:lastModifiedBy>EYLEMTURK</cp:lastModifiedBy>
  <cp:revision>1</cp:revision>
  <dcterms:created xsi:type="dcterms:W3CDTF">2019-12-17T10:45:45Z</dcterms:created>
  <dcterms:modified xsi:type="dcterms:W3CDTF">2019-12-17T10:46:14Z</dcterms:modified>
</cp:coreProperties>
</file>